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359.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353.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361.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6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Lst>
  <p:sldSz cy="5143500" cx="9144000"/>
  <p:notesSz cx="6858000" cy="9144000"/>
  <p:embeddedFontLst>
    <p:embeddedFont>
      <p:font typeface="Proxima Nova"/>
      <p:regular r:id="rId371"/>
      <p:bold r:id="rId372"/>
      <p:italic r:id="rId373"/>
      <p:boldItalic r:id="rId374"/>
    </p:embeddedFont>
    <p:embeddedFont>
      <p:font typeface="Helvetica Neue"/>
      <p:regular r:id="rId375"/>
      <p:bold r:id="rId376"/>
      <p:italic r:id="rId377"/>
      <p:boldItalic r:id="rId378"/>
    </p:embeddedFont>
    <p:embeddedFont>
      <p:font typeface="Arial Black"/>
      <p:regular r:id="rId3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homas Gratier"/>
  <p:cmAuthor clrIdx="1" id="1" initials="" lastIdx="1" name="Paul Rams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7A359F-22BE-4EAF-A268-50F2D1278A95}">
  <a:tblStyle styleId="{317A359F-22BE-4EAF-A268-50F2D1278A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A185E70-1CA9-4E77-992A-125C2D15B07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commentAuthors" Target="commentAuthors.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1.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379" Type="http://schemas.openxmlformats.org/officeDocument/2006/relationships/font" Target="fonts/ArialBlack-regular.fntdata"/><Relationship Id="rId132" Type="http://schemas.openxmlformats.org/officeDocument/2006/relationships/slide" Target="slides/slide125.xml"/><Relationship Id="rId253" Type="http://schemas.openxmlformats.org/officeDocument/2006/relationships/slide" Target="slides/slide246.xml"/><Relationship Id="rId374" Type="http://schemas.openxmlformats.org/officeDocument/2006/relationships/font" Target="fonts/ProximaNova-boldItalic.fntdata"/><Relationship Id="rId131" Type="http://schemas.openxmlformats.org/officeDocument/2006/relationships/slide" Target="slides/slide124.xml"/><Relationship Id="rId252" Type="http://schemas.openxmlformats.org/officeDocument/2006/relationships/slide" Target="slides/slide245.xml"/><Relationship Id="rId373" Type="http://schemas.openxmlformats.org/officeDocument/2006/relationships/font" Target="fonts/ProximaNova-italic.fntdata"/><Relationship Id="rId130" Type="http://schemas.openxmlformats.org/officeDocument/2006/relationships/slide" Target="slides/slide123.xml"/><Relationship Id="rId251" Type="http://schemas.openxmlformats.org/officeDocument/2006/relationships/slide" Target="slides/slide244.xml"/><Relationship Id="rId372" Type="http://schemas.openxmlformats.org/officeDocument/2006/relationships/font" Target="fonts/ProximaNova-bold.fntdata"/><Relationship Id="rId250" Type="http://schemas.openxmlformats.org/officeDocument/2006/relationships/slide" Target="slides/slide243.xml"/><Relationship Id="rId371" Type="http://schemas.openxmlformats.org/officeDocument/2006/relationships/font" Target="fonts/ProximaNova-regular.fntdata"/><Relationship Id="rId136" Type="http://schemas.openxmlformats.org/officeDocument/2006/relationships/slide" Target="slides/slide129.xml"/><Relationship Id="rId257" Type="http://schemas.openxmlformats.org/officeDocument/2006/relationships/slide" Target="slides/slide250.xml"/><Relationship Id="rId378" Type="http://schemas.openxmlformats.org/officeDocument/2006/relationships/font" Target="fonts/HelveticaNeue-boldItalic.fntdata"/><Relationship Id="rId135" Type="http://schemas.openxmlformats.org/officeDocument/2006/relationships/slide" Target="slides/slide128.xml"/><Relationship Id="rId256" Type="http://schemas.openxmlformats.org/officeDocument/2006/relationships/slide" Target="slides/slide249.xml"/><Relationship Id="rId377" Type="http://schemas.openxmlformats.org/officeDocument/2006/relationships/font" Target="fonts/HelveticaNeue-italic.fntdata"/><Relationship Id="rId134" Type="http://schemas.openxmlformats.org/officeDocument/2006/relationships/slide" Target="slides/slide127.xml"/><Relationship Id="rId255" Type="http://schemas.openxmlformats.org/officeDocument/2006/relationships/slide" Target="slides/slide248.xml"/><Relationship Id="rId376" Type="http://schemas.openxmlformats.org/officeDocument/2006/relationships/font" Target="fonts/HelveticaNeue-bold.fntdata"/><Relationship Id="rId133" Type="http://schemas.openxmlformats.org/officeDocument/2006/relationships/slide" Target="slides/slide126.xml"/><Relationship Id="rId254" Type="http://schemas.openxmlformats.org/officeDocument/2006/relationships/slide" Target="slides/slide247.xml"/><Relationship Id="rId375" Type="http://schemas.openxmlformats.org/officeDocument/2006/relationships/font" Target="fonts/HelveticaNeue-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349" Type="http://schemas.openxmlformats.org/officeDocument/2006/relationships/slide" Target="slides/slide342.xml"/><Relationship Id="rId106" Type="http://schemas.openxmlformats.org/officeDocument/2006/relationships/slide" Target="slides/slide99.xml"/><Relationship Id="rId227" Type="http://schemas.openxmlformats.org/officeDocument/2006/relationships/slide" Target="slides/slide220.xml"/><Relationship Id="rId348" Type="http://schemas.openxmlformats.org/officeDocument/2006/relationships/slide" Target="slides/slide341.xml"/><Relationship Id="rId105" Type="http://schemas.openxmlformats.org/officeDocument/2006/relationships/slide" Target="slides/slide98.xml"/><Relationship Id="rId226" Type="http://schemas.openxmlformats.org/officeDocument/2006/relationships/slide" Target="slides/slide219.xml"/><Relationship Id="rId347" Type="http://schemas.openxmlformats.org/officeDocument/2006/relationships/slide" Target="slides/slide340.xml"/><Relationship Id="rId104" Type="http://schemas.openxmlformats.org/officeDocument/2006/relationships/slide" Target="slides/slide97.xml"/><Relationship Id="rId225" Type="http://schemas.openxmlformats.org/officeDocument/2006/relationships/slide" Target="slides/slide218.xml"/><Relationship Id="rId346" Type="http://schemas.openxmlformats.org/officeDocument/2006/relationships/slide" Target="slides/slide339.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341" Type="http://schemas.openxmlformats.org/officeDocument/2006/relationships/slide" Target="slides/slide334.xml"/><Relationship Id="rId340" Type="http://schemas.openxmlformats.org/officeDocument/2006/relationships/slide" Target="slides/slide333.xml"/><Relationship Id="rId103" Type="http://schemas.openxmlformats.org/officeDocument/2006/relationships/slide" Target="slides/slide96.xml"/><Relationship Id="rId224" Type="http://schemas.openxmlformats.org/officeDocument/2006/relationships/slide" Target="slides/slide217.xml"/><Relationship Id="rId345" Type="http://schemas.openxmlformats.org/officeDocument/2006/relationships/slide" Target="slides/slide338.xml"/><Relationship Id="rId102" Type="http://schemas.openxmlformats.org/officeDocument/2006/relationships/slide" Target="slides/slide95.xml"/><Relationship Id="rId223" Type="http://schemas.openxmlformats.org/officeDocument/2006/relationships/slide" Target="slides/slide216.xml"/><Relationship Id="rId344" Type="http://schemas.openxmlformats.org/officeDocument/2006/relationships/slide" Target="slides/slide337.xml"/><Relationship Id="rId101" Type="http://schemas.openxmlformats.org/officeDocument/2006/relationships/slide" Target="slides/slide94.xml"/><Relationship Id="rId222" Type="http://schemas.openxmlformats.org/officeDocument/2006/relationships/slide" Target="slides/slide215.xml"/><Relationship Id="rId343" Type="http://schemas.openxmlformats.org/officeDocument/2006/relationships/slide" Target="slides/slide336.xml"/><Relationship Id="rId100" Type="http://schemas.openxmlformats.org/officeDocument/2006/relationships/slide" Target="slides/slide93.xml"/><Relationship Id="rId221" Type="http://schemas.openxmlformats.org/officeDocument/2006/relationships/slide" Target="slides/slide214.xml"/><Relationship Id="rId342" Type="http://schemas.openxmlformats.org/officeDocument/2006/relationships/slide" Target="slides/slide335.xml"/><Relationship Id="rId217" Type="http://schemas.openxmlformats.org/officeDocument/2006/relationships/slide" Target="slides/slide210.xml"/><Relationship Id="rId338" Type="http://schemas.openxmlformats.org/officeDocument/2006/relationships/slide" Target="slides/slide331.xml"/><Relationship Id="rId216" Type="http://schemas.openxmlformats.org/officeDocument/2006/relationships/slide" Target="slides/slide209.xml"/><Relationship Id="rId337" Type="http://schemas.openxmlformats.org/officeDocument/2006/relationships/slide" Target="slides/slide330.xml"/><Relationship Id="rId215" Type="http://schemas.openxmlformats.org/officeDocument/2006/relationships/slide" Target="slides/slide208.xml"/><Relationship Id="rId336" Type="http://schemas.openxmlformats.org/officeDocument/2006/relationships/slide" Target="slides/slide329.xml"/><Relationship Id="rId214" Type="http://schemas.openxmlformats.org/officeDocument/2006/relationships/slide" Target="slides/slide207.xml"/><Relationship Id="rId335" Type="http://schemas.openxmlformats.org/officeDocument/2006/relationships/slide" Target="slides/slide328.xml"/><Relationship Id="rId219" Type="http://schemas.openxmlformats.org/officeDocument/2006/relationships/slide" Target="slides/slide212.xml"/><Relationship Id="rId218" Type="http://schemas.openxmlformats.org/officeDocument/2006/relationships/slide" Target="slides/slide211.xml"/><Relationship Id="rId339" Type="http://schemas.openxmlformats.org/officeDocument/2006/relationships/slide" Target="slides/slide332.xml"/><Relationship Id="rId330" Type="http://schemas.openxmlformats.org/officeDocument/2006/relationships/slide" Target="slides/slide323.xml"/><Relationship Id="rId213" Type="http://schemas.openxmlformats.org/officeDocument/2006/relationships/slide" Target="slides/slide206.xml"/><Relationship Id="rId334" Type="http://schemas.openxmlformats.org/officeDocument/2006/relationships/slide" Target="slides/slide327.xml"/><Relationship Id="rId212" Type="http://schemas.openxmlformats.org/officeDocument/2006/relationships/slide" Target="slides/slide205.xml"/><Relationship Id="rId333" Type="http://schemas.openxmlformats.org/officeDocument/2006/relationships/slide" Target="slides/slide326.xml"/><Relationship Id="rId211" Type="http://schemas.openxmlformats.org/officeDocument/2006/relationships/slide" Target="slides/slide204.xml"/><Relationship Id="rId332" Type="http://schemas.openxmlformats.org/officeDocument/2006/relationships/slide" Target="slides/slide325.xml"/><Relationship Id="rId210" Type="http://schemas.openxmlformats.org/officeDocument/2006/relationships/slide" Target="slides/slide203.xml"/><Relationship Id="rId331" Type="http://schemas.openxmlformats.org/officeDocument/2006/relationships/slide" Target="slides/slide324.xml"/><Relationship Id="rId370" Type="http://schemas.openxmlformats.org/officeDocument/2006/relationships/slide" Target="slides/slide36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369" Type="http://schemas.openxmlformats.org/officeDocument/2006/relationships/slide" Target="slides/slide362.xml"/><Relationship Id="rId126" Type="http://schemas.openxmlformats.org/officeDocument/2006/relationships/slide" Target="slides/slide119.xml"/><Relationship Id="rId247" Type="http://schemas.openxmlformats.org/officeDocument/2006/relationships/slide" Target="slides/slide240.xml"/><Relationship Id="rId368" Type="http://schemas.openxmlformats.org/officeDocument/2006/relationships/slide" Target="slides/slide361.xml"/><Relationship Id="rId121" Type="http://schemas.openxmlformats.org/officeDocument/2006/relationships/slide" Target="slides/slide114.xml"/><Relationship Id="rId242" Type="http://schemas.openxmlformats.org/officeDocument/2006/relationships/slide" Target="slides/slide235.xml"/><Relationship Id="rId363" Type="http://schemas.openxmlformats.org/officeDocument/2006/relationships/slide" Target="slides/slide356.xml"/><Relationship Id="rId120" Type="http://schemas.openxmlformats.org/officeDocument/2006/relationships/slide" Target="slides/slide113.xml"/><Relationship Id="rId241" Type="http://schemas.openxmlformats.org/officeDocument/2006/relationships/slide" Target="slides/slide234.xml"/><Relationship Id="rId362" Type="http://schemas.openxmlformats.org/officeDocument/2006/relationships/slide" Target="slides/slide355.xml"/><Relationship Id="rId240" Type="http://schemas.openxmlformats.org/officeDocument/2006/relationships/slide" Target="slides/slide233.xml"/><Relationship Id="rId361" Type="http://schemas.openxmlformats.org/officeDocument/2006/relationships/slide" Target="slides/slide354.xml"/><Relationship Id="rId360" Type="http://schemas.openxmlformats.org/officeDocument/2006/relationships/slide" Target="slides/slide353.xml"/><Relationship Id="rId125" Type="http://schemas.openxmlformats.org/officeDocument/2006/relationships/slide" Target="slides/slide118.xml"/><Relationship Id="rId246" Type="http://schemas.openxmlformats.org/officeDocument/2006/relationships/slide" Target="slides/slide239.xml"/><Relationship Id="rId367" Type="http://schemas.openxmlformats.org/officeDocument/2006/relationships/slide" Target="slides/slide360.xml"/><Relationship Id="rId124" Type="http://schemas.openxmlformats.org/officeDocument/2006/relationships/slide" Target="slides/slide117.xml"/><Relationship Id="rId245" Type="http://schemas.openxmlformats.org/officeDocument/2006/relationships/slide" Target="slides/slide238.xml"/><Relationship Id="rId366" Type="http://schemas.openxmlformats.org/officeDocument/2006/relationships/slide" Target="slides/slide359.xml"/><Relationship Id="rId123" Type="http://schemas.openxmlformats.org/officeDocument/2006/relationships/slide" Target="slides/slide116.xml"/><Relationship Id="rId244" Type="http://schemas.openxmlformats.org/officeDocument/2006/relationships/slide" Target="slides/slide237.xml"/><Relationship Id="rId365" Type="http://schemas.openxmlformats.org/officeDocument/2006/relationships/slide" Target="slides/slide358.xml"/><Relationship Id="rId122" Type="http://schemas.openxmlformats.org/officeDocument/2006/relationships/slide" Target="slides/slide115.xml"/><Relationship Id="rId243" Type="http://schemas.openxmlformats.org/officeDocument/2006/relationships/slide" Target="slides/slide236.xml"/><Relationship Id="rId364" Type="http://schemas.openxmlformats.org/officeDocument/2006/relationships/slide" Target="slides/slide357.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359" Type="http://schemas.openxmlformats.org/officeDocument/2006/relationships/slide" Target="slides/slide352.xml"/><Relationship Id="rId116" Type="http://schemas.openxmlformats.org/officeDocument/2006/relationships/slide" Target="slides/slide109.xml"/><Relationship Id="rId237" Type="http://schemas.openxmlformats.org/officeDocument/2006/relationships/slide" Target="slides/slide230.xml"/><Relationship Id="rId358" Type="http://schemas.openxmlformats.org/officeDocument/2006/relationships/slide" Target="slides/slide351.xml"/><Relationship Id="rId115" Type="http://schemas.openxmlformats.org/officeDocument/2006/relationships/slide" Target="slides/slide108.xml"/><Relationship Id="rId236" Type="http://schemas.openxmlformats.org/officeDocument/2006/relationships/slide" Target="slides/slide229.xml"/><Relationship Id="rId357" Type="http://schemas.openxmlformats.org/officeDocument/2006/relationships/slide" Target="slides/slide350.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352" Type="http://schemas.openxmlformats.org/officeDocument/2006/relationships/slide" Target="slides/slide345.xml"/><Relationship Id="rId230" Type="http://schemas.openxmlformats.org/officeDocument/2006/relationships/slide" Target="slides/slide223.xml"/><Relationship Id="rId351" Type="http://schemas.openxmlformats.org/officeDocument/2006/relationships/slide" Target="slides/slide344.xml"/><Relationship Id="rId350" Type="http://schemas.openxmlformats.org/officeDocument/2006/relationships/slide" Target="slides/slide343.xml"/><Relationship Id="rId114" Type="http://schemas.openxmlformats.org/officeDocument/2006/relationships/slide" Target="slides/slide107.xml"/><Relationship Id="rId235" Type="http://schemas.openxmlformats.org/officeDocument/2006/relationships/slide" Target="slides/slide228.xml"/><Relationship Id="rId356" Type="http://schemas.openxmlformats.org/officeDocument/2006/relationships/slide" Target="slides/slide349.xml"/><Relationship Id="rId113" Type="http://schemas.openxmlformats.org/officeDocument/2006/relationships/slide" Target="slides/slide106.xml"/><Relationship Id="rId234" Type="http://schemas.openxmlformats.org/officeDocument/2006/relationships/slide" Target="slides/slide227.xml"/><Relationship Id="rId355" Type="http://schemas.openxmlformats.org/officeDocument/2006/relationships/slide" Target="slides/slide348.xml"/><Relationship Id="rId112" Type="http://schemas.openxmlformats.org/officeDocument/2006/relationships/slide" Target="slides/slide105.xml"/><Relationship Id="rId233" Type="http://schemas.openxmlformats.org/officeDocument/2006/relationships/slide" Target="slides/slide226.xml"/><Relationship Id="rId354" Type="http://schemas.openxmlformats.org/officeDocument/2006/relationships/slide" Target="slides/slide347.xml"/><Relationship Id="rId111" Type="http://schemas.openxmlformats.org/officeDocument/2006/relationships/slide" Target="slides/slide104.xml"/><Relationship Id="rId232" Type="http://schemas.openxmlformats.org/officeDocument/2006/relationships/slide" Target="slides/slide225.xml"/><Relationship Id="rId353" Type="http://schemas.openxmlformats.org/officeDocument/2006/relationships/slide" Target="slides/slide346.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327" Type="http://schemas.openxmlformats.org/officeDocument/2006/relationships/slide" Target="slides/slide320.xml"/><Relationship Id="rId205" Type="http://schemas.openxmlformats.org/officeDocument/2006/relationships/slide" Target="slides/slide198.xml"/><Relationship Id="rId326" Type="http://schemas.openxmlformats.org/officeDocument/2006/relationships/slide" Target="slides/slide319.xml"/><Relationship Id="rId204" Type="http://schemas.openxmlformats.org/officeDocument/2006/relationships/slide" Target="slides/slide197.xml"/><Relationship Id="rId325" Type="http://schemas.openxmlformats.org/officeDocument/2006/relationships/slide" Target="slides/slide318.xml"/><Relationship Id="rId203" Type="http://schemas.openxmlformats.org/officeDocument/2006/relationships/slide" Target="slides/slide196.xml"/><Relationship Id="rId324" Type="http://schemas.openxmlformats.org/officeDocument/2006/relationships/slide" Target="slides/slide317.xml"/><Relationship Id="rId209" Type="http://schemas.openxmlformats.org/officeDocument/2006/relationships/slide" Target="slides/slide202.xml"/><Relationship Id="rId208" Type="http://schemas.openxmlformats.org/officeDocument/2006/relationships/slide" Target="slides/slide201.xml"/><Relationship Id="rId329" Type="http://schemas.openxmlformats.org/officeDocument/2006/relationships/slide" Target="slides/slide322.xml"/><Relationship Id="rId207" Type="http://schemas.openxmlformats.org/officeDocument/2006/relationships/slide" Target="slides/slide200.xml"/><Relationship Id="rId328" Type="http://schemas.openxmlformats.org/officeDocument/2006/relationships/slide" Target="slides/slide321.xml"/><Relationship Id="rId202" Type="http://schemas.openxmlformats.org/officeDocument/2006/relationships/slide" Target="slides/slide195.xml"/><Relationship Id="rId323" Type="http://schemas.openxmlformats.org/officeDocument/2006/relationships/slide" Target="slides/slide316.xml"/><Relationship Id="rId201" Type="http://schemas.openxmlformats.org/officeDocument/2006/relationships/slide" Target="slides/slide194.xml"/><Relationship Id="rId322" Type="http://schemas.openxmlformats.org/officeDocument/2006/relationships/slide" Target="slides/slide315.xml"/><Relationship Id="rId200" Type="http://schemas.openxmlformats.org/officeDocument/2006/relationships/slide" Target="slides/slide193.xml"/><Relationship Id="rId321" Type="http://schemas.openxmlformats.org/officeDocument/2006/relationships/slide" Target="slides/slide314.xml"/><Relationship Id="rId320" Type="http://schemas.openxmlformats.org/officeDocument/2006/relationships/slide" Target="slides/slide313.xml"/><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slide" Target="slides/slide312.xml"/><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3T22:14:43.857">
    <p:pos x="6000" y="0"/>
    <p:text>Worthwile to mention geometry_columns is a view?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5-27T16:49:45.636">
    <p:pos x="6000" y="0"/>
    <p:text>Add some real world commentary on use of relationships
Add discourse on within/covers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b2w2m1JmCY"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d85280829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d85280829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85280829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85280829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d89410a61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d89410a612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d6480c39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d6480c39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6480c39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6480c39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d6480c39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d6480c392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da9bf6071c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da9bf6071c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6480c392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6480c39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d6480c392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d6480c392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d6480c39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d6480c39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d6480c392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d6480c392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d6480c392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d6480c392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 exact matches is actually relatively rare in geospatial (it’s more common to look for “nearby” or “interacting” things), but when you need to search, the equal and equals exact functions are there. Exact structural equality can be important searching for directed roads in a network, where direction of digitization is meaningful. Equality without exact representation is useful for finding things like polygons, where the order of rings and start/end of rings isn’t important, but the area of coverage 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85280829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85280829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da62f9ff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da62f9ff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a62f9ff7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da62f9ff7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d6480c392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d6480c392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widely used “spatial predicate” (spatial relationship with a boolean return value), intersects is for queries looking for “any objects with interaction”. </a:t>
            </a:r>
            <a:r>
              <a:rPr lang="en"/>
              <a:t>Objects that touch, overlap, contain or are contained, they all intersect. Objects with zero distance between each other intersect. Objects with greater than zero, are disjoint. Find all the customer locations that intersect the service area of this store. Find all the airplane tracks that intersect the forbidden flight zone. Find all the parcels that intersect the fire hall service zone.</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dd2fd9949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dd2fd9949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d2fd9949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d2fd9949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da62f9ff7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da62f9ff7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Crosses is infrequently used because it mostly has intuitive sense for lines (though it is defined for all type combinations as shown in the diagram). In the case where lines cross at their mid-point, is an “un-noded” intersection between lines. Sometimes people are interested in un-noded crossings </a:t>
            </a:r>
            <a:r>
              <a:rPr lang="en"/>
              <a:t>because</a:t>
            </a:r>
            <a:r>
              <a:rPr lang="en"/>
              <a:t> they want to fix them (many road networks are expected to be “fully </a:t>
            </a:r>
            <a:r>
              <a:rPr lang="en"/>
              <a:t>noded”. Sometimes people are interested in un-noded crossings for what they represent (some road networks use them to represent things like over- and under-passes).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a62f9ff7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da62f9ff7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Overlaps is probably the least used predicate. It’s quite specific, the objects share </a:t>
            </a:r>
            <a:r>
              <a:rPr b="1" lang="en"/>
              <a:t>some of their interiors</a:t>
            </a:r>
            <a:r>
              <a:rPr lang="en"/>
              <a:t> but neither shares </a:t>
            </a:r>
            <a:r>
              <a:rPr b="1" lang="en"/>
              <a:t>all</a:t>
            </a:r>
            <a:r>
              <a:rPr lang="en"/>
              <a:t> of it’s interior. People might understand it more as a “partial overlap”.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a62f9ff7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a62f9ff7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da62f9ff7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da62f9ff7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6480c392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6480c392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85280829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85280829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d6480c392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d6480c392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d6480c392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d6480c392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da62f9ff7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da62f9ff7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da62f9ff7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da62f9ff7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da62f9ff7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da62f9ff7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da62f9ff7a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da62f9ff7a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da62f9ff7a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da62f9ff7a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da62f9ff7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da62f9ff7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da62f9ff7a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da62f9ff7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a62f9ff7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a62f9ff7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85280829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85280829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da9bf6071c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da9bf6071c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da62f9ff7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da62f9ff7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d9f7dc32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d9f7dc32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d9f7dc32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d9f7dc328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d9f7dc32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d9f7dc32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previous section, we explored spatial relationships using a two-step process: </a:t>
            </a:r>
            <a:endParaRPr/>
          </a:p>
          <a:p>
            <a:pPr indent="0" lvl="0" marL="0" rtl="0" algn="l">
              <a:spcBef>
                <a:spcPts val="0"/>
              </a:spcBef>
              <a:spcAft>
                <a:spcPts val="0"/>
              </a:spcAft>
              <a:buClr>
                <a:schemeClr val="dk1"/>
              </a:buClr>
              <a:buSzPts val="1100"/>
              <a:buFont typeface="Arial"/>
              <a:buNone/>
            </a:pPr>
            <a:r>
              <a:rPr lang="en"/>
              <a:t>1. extract a subway station point for ‘Broad St’</a:t>
            </a:r>
            <a:endParaRPr/>
          </a:p>
          <a:p>
            <a:pPr indent="0" lvl="0" marL="0" rtl="0" algn="l">
              <a:spcBef>
                <a:spcPts val="0"/>
              </a:spcBef>
              <a:spcAft>
                <a:spcPts val="0"/>
              </a:spcAft>
              <a:buClr>
                <a:schemeClr val="dk1"/>
              </a:buClr>
              <a:buSzPts val="1100"/>
              <a:buFont typeface="Arial"/>
              <a:buNone/>
            </a:pPr>
            <a:r>
              <a:rPr lang="en"/>
              <a:t>2. use that point to ask further questions such as “what neighborhood is the ‘Broad St’ station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Using a spatial join, we can answer the question in one step, </a:t>
            </a:r>
            <a:endParaRPr/>
          </a:p>
          <a:p>
            <a:pPr indent="0" lvl="0" marL="0" rtl="0" algn="l">
              <a:spcBef>
                <a:spcPts val="0"/>
              </a:spcBef>
              <a:spcAft>
                <a:spcPts val="0"/>
              </a:spcAft>
              <a:buClr>
                <a:schemeClr val="dk1"/>
              </a:buClr>
              <a:buSzPts val="1100"/>
              <a:buFont typeface="Arial"/>
              <a:buNone/>
            </a:pPr>
            <a:r>
              <a:rPr lang="en"/>
              <a:t>retrieving information about the subway station and the neighborhood that contains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9f7dc32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d9f7dc32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previous section, we explored spatial relationships using a two-step process: </a:t>
            </a:r>
            <a:endParaRPr/>
          </a:p>
          <a:p>
            <a:pPr indent="0" lvl="0" marL="0" rtl="0" algn="l">
              <a:spcBef>
                <a:spcPts val="0"/>
              </a:spcBef>
              <a:spcAft>
                <a:spcPts val="0"/>
              </a:spcAft>
              <a:buNone/>
            </a:pPr>
            <a:r>
              <a:rPr lang="en"/>
              <a:t>1. extract a subway station point for ‘Broad St’</a:t>
            </a:r>
            <a:endParaRPr/>
          </a:p>
          <a:p>
            <a:pPr indent="0" lvl="0" marL="0" rtl="0" algn="l">
              <a:spcBef>
                <a:spcPts val="0"/>
              </a:spcBef>
              <a:spcAft>
                <a:spcPts val="0"/>
              </a:spcAft>
              <a:buNone/>
            </a:pPr>
            <a:r>
              <a:rPr lang="en"/>
              <a:t>2. use that point to ask further questions such as “what neighborhood is the ‘Broad St’ station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a spatial join, we can answer the question in one step, </a:t>
            </a:r>
            <a:endParaRPr/>
          </a:p>
          <a:p>
            <a:pPr indent="0" lvl="0" marL="0" rtl="0" algn="l">
              <a:spcBef>
                <a:spcPts val="0"/>
              </a:spcBef>
              <a:spcAft>
                <a:spcPts val="0"/>
              </a:spcAft>
              <a:buNone/>
            </a:pPr>
            <a:r>
              <a:rPr lang="en"/>
              <a:t>retrieving information about the subway station and the neighborhood that contains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d9f7dc32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d9f7dc32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combination of a JOIN with a GROUP BY provides the kind of analysis that is usually done in a GIS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a question that combines information from about population from the census </a:t>
            </a:r>
            <a:endParaRPr/>
          </a:p>
          <a:p>
            <a:pPr indent="0" lvl="0" marL="0" rtl="0" algn="l">
              <a:spcBef>
                <a:spcPts val="0"/>
              </a:spcBef>
              <a:spcAft>
                <a:spcPts val="0"/>
              </a:spcAft>
              <a:buNone/>
            </a:pPr>
            <a:r>
              <a:rPr lang="en"/>
              <a:t>with the boundaries of neighborhoods, with a restriction to just one borough of Manhattan.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da62f9ff7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da62f9ff7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da9bf6071c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da9bf6071c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da62f9f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da62f9f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distance queries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85280829a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85280829a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Functions: manipulate data during a query, </a:t>
            </a:r>
            <a:endParaRPr/>
          </a:p>
          <a:p>
            <a:pPr indent="0" lvl="0" marL="0" rtl="0" algn="l">
              <a:spcBef>
                <a:spcPts val="0"/>
              </a:spcBef>
              <a:spcAft>
                <a:spcPts val="0"/>
              </a:spcAft>
              <a:buNone/>
            </a:pPr>
            <a:r>
              <a:rPr lang="en"/>
              <a:t>an ordinary database concatenates strings, performs hash operations on strings, does MATH on numbers, and extracts information from dates. </a:t>
            </a:r>
            <a:br>
              <a:rPr lang="en"/>
            </a:br>
            <a:r>
              <a:rPr lang="en"/>
              <a:t>A spatial database provides a complete set of functions for analyzing geometric components, determining spatial relationships, and manipulating geometries.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da62f9ff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da62f9ff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Of the ~8M people in NYC, 44% are white and 26% are black.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d9f7dc32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d9f7dc32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"Take the 'A' Train" - </a:t>
            </a:r>
            <a:r>
              <a:rPr lang="en" u="sng">
                <a:solidFill>
                  <a:schemeClr val="hlink"/>
                </a:solidFill>
                <a:hlinkClick r:id="rId2"/>
              </a:rPr>
              <a:t>https://www.youtube.com/watch?v=cb2w2m1JmCY</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we saw earlier, Harlem has far and away the highest African-American population in Manhattan. </a:t>
            </a:r>
            <a:endParaRPr/>
          </a:p>
          <a:p>
            <a:pPr indent="0" lvl="0" marL="0" rtl="0" algn="l">
              <a:spcBef>
                <a:spcPts val="0"/>
              </a:spcBef>
              <a:spcAft>
                <a:spcPts val="0"/>
              </a:spcAft>
              <a:buClr>
                <a:schemeClr val="dk1"/>
              </a:buClr>
              <a:buSzPts val="1100"/>
              <a:buFont typeface="Arial"/>
              <a:buNone/>
            </a:pPr>
            <a:r>
              <a:rPr lang="en"/>
              <a:t>Is the same true of Duke’s A-train?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da62f9ff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da62f9ff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da62f9ff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da62f9ff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nyc_subway_stations table</a:t>
            </a:r>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r</a:t>
            </a:r>
            <a:r>
              <a:rPr lang="en">
                <a:latin typeface="Courier New"/>
                <a:ea typeface="Courier New"/>
                <a:cs typeface="Courier New"/>
                <a:sym typeface="Courier New"/>
              </a:rPr>
              <a:t>outes </a:t>
            </a:r>
            <a:r>
              <a:rPr lang="en"/>
              <a:t>field</a:t>
            </a:r>
            <a:endParaRPr/>
          </a:p>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da62f9ff7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da62f9ff7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values in there are a little complex.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The DISTINCT keyword eliminates duplicate rows from the result. </a:t>
            </a:r>
            <a:endParaRPr/>
          </a:p>
          <a:p>
            <a:pPr indent="0" lvl="0" marL="0" rtl="0" algn="l">
              <a:spcBef>
                <a:spcPts val="0"/>
              </a:spcBef>
              <a:spcAft>
                <a:spcPts val="0"/>
              </a:spcAft>
              <a:buClr>
                <a:schemeClr val="dk1"/>
              </a:buClr>
              <a:buSzPts val="1100"/>
              <a:buFont typeface="Arial"/>
              <a:buNone/>
            </a:pPr>
            <a:r>
              <a:rPr lang="en"/>
              <a:t>Without the DISTINCT keyword, the query above identifies 491 results instead of 73.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there are nulls in the result 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da62f9ff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da62f9ff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will want any row in routes that has an ‘A’ in it. </a:t>
            </a:r>
            <a:endParaRPr/>
          </a:p>
          <a:p>
            <a:pPr indent="0" lvl="0" marL="0" rtl="0" algn="l">
              <a:spcBef>
                <a:spcPts val="0"/>
              </a:spcBef>
              <a:spcAft>
                <a:spcPts val="0"/>
              </a:spcAft>
              <a:buClr>
                <a:schemeClr val="dk1"/>
              </a:buClr>
              <a:buSzPts val="1100"/>
              <a:buFont typeface="Arial"/>
              <a:buNone/>
            </a:pPr>
            <a:r>
              <a:rPr lang="en"/>
              <a:t>Can do this a number of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strpos(routes,’A’) returns a non-zero number if ‘A’ is in the routes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da62f9ff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da62f9ff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values in there are a little complex.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The DISTINCT keyword eliminates duplicate rows from the result. </a:t>
            </a:r>
            <a:endParaRPr/>
          </a:p>
          <a:p>
            <a:pPr indent="0" lvl="0" marL="0" rtl="0" algn="l">
              <a:spcBef>
                <a:spcPts val="0"/>
              </a:spcBef>
              <a:spcAft>
                <a:spcPts val="0"/>
              </a:spcAft>
              <a:buClr>
                <a:schemeClr val="dk1"/>
              </a:buClr>
              <a:buSzPts val="1100"/>
              <a:buFont typeface="Arial"/>
              <a:buNone/>
            </a:pPr>
            <a:r>
              <a:rPr lang="en"/>
              <a:t>Without the DISTINCT keyword, the query above identifies 491 results instead of 73.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(Note: there are nulls in the result set)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da62f9ff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da62f9ff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finally. . back to the question: </a:t>
            </a:r>
            <a:endParaRPr/>
          </a:p>
          <a:p>
            <a:pPr indent="0" lvl="0" marL="0" rtl="0" algn="l">
              <a:spcBef>
                <a:spcPts val="0"/>
              </a:spcBef>
              <a:spcAft>
                <a:spcPts val="0"/>
              </a:spcAft>
              <a:buClr>
                <a:schemeClr val="dk1"/>
              </a:buClr>
              <a:buSzPts val="1100"/>
              <a:buFont typeface="Arial"/>
              <a:buNone/>
            </a:pPr>
            <a:r>
              <a:rPr b="1" lang="en"/>
              <a:t>What is the racial make-up of the areas served by the A train?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9f7dc328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9f7dc328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da62f9ff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da62f9ff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racial make-up along the A-train isn’t radically different from the make-up of New York City as a whole.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Recall of the 8M people in New York, about 44% are “white” and 26% are “black”.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8528082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8528082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call “PostGIS” is actually just a combination of the PostgreSQL relational database, which provides all the standard database features (standard types, functions, indexes) and the PostGIS “extension” to PostgreSQL which adds in the spatial types, spatial functions and spatial indexes. So any software that “works with PostGIS” works with PostgreSQL, and vice versa.</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a62f9ff7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a62f9ff7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da62f9ff7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da62f9ff7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da9bf6071c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da9bf6071c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da9bf6071c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da9bf6071c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da9bf6071c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da9bf6071c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da9bf6071c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da9bf6071c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dc130e2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dc130e2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dc130e25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dc130e25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dc130e257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dc130e25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dc130e25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dc130e25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85280829a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85280829a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PostGIS depends a great deal on the PostgreSQL database within which it runs.</a:t>
            </a:r>
            <a:endParaRPr/>
          </a:p>
          <a:p>
            <a:pPr indent="0" lvl="0" marL="0" rtl="0" algn="l">
              <a:spcBef>
                <a:spcPts val="0"/>
              </a:spcBef>
              <a:spcAft>
                <a:spcPts val="0"/>
              </a:spcAft>
              <a:buNone/>
            </a:pPr>
            <a:r>
              <a:rPr lang="en"/>
              <a:t>Inherits all the enterprise features of PgSQL: transactional integrity, rich security model, encrypted connections and authentication </a:t>
            </a:r>
            <a:r>
              <a:rPr lang="en"/>
              <a:t>integrations</a:t>
            </a:r>
            <a:endParaRPr/>
          </a:p>
          <a:p>
            <a:pPr indent="0" lvl="0" marL="0" rtl="0" algn="l">
              <a:spcBef>
                <a:spcPts val="0"/>
              </a:spcBef>
              <a:spcAft>
                <a:spcPts val="0"/>
              </a:spcAft>
              <a:buNone/>
            </a:pPr>
            <a:r>
              <a:rPr lang="en"/>
              <a:t>Provides the same feature set as Oracle or Microsoft SQL Server</a:t>
            </a:r>
            <a:endParaRPr/>
          </a:p>
          <a:p>
            <a:pPr indent="0" lvl="0" marL="0" rtl="0" algn="l">
              <a:spcBef>
                <a:spcPts val="0"/>
              </a:spcBef>
              <a:spcAft>
                <a:spcPts val="0"/>
              </a:spcAft>
              <a:buNone/>
            </a:pPr>
            <a:r>
              <a:rPr lang="en"/>
              <a:t>Supported by a large, multi-vendor community. Not beholden to just one company, not going to be closed, not subject to whims of venture capitalists, has been around for 25 years as open source community project, still going strong.</a:t>
            </a:r>
            <a:endParaRPr/>
          </a:p>
          <a:p>
            <a:pPr indent="0" lvl="0" marL="0" rtl="0" algn="l">
              <a:spcBef>
                <a:spcPts val="0"/>
              </a:spcBef>
              <a:spcAft>
                <a:spcPts val="0"/>
              </a:spcAft>
              <a:buNone/>
            </a:pPr>
            <a:r>
              <a:rPr lang="en"/>
              <a:t>Runs on platforms large and small. Windows, MacOS, Linux. Intel, ARM, Sparc, Power, MIPS. Cloud VMs and IBM mainframes.</a:t>
            </a:r>
            <a:endParaRPr/>
          </a:p>
          <a:p>
            <a:pPr indent="0" lvl="0" marL="0" rtl="0" algn="l">
              <a:spcBef>
                <a:spcPts val="0"/>
              </a:spcBef>
              <a:spcAft>
                <a:spcPts val="0"/>
              </a:spcAft>
              <a:buNone/>
            </a:pPr>
            <a:r>
              <a:rPr lang="en"/>
              <a:t>Designed to prove computer science ideas about customizable and configurable databases. Allows “runtime” extension, so all core features are dynamically managed. PostGIS is an example of “custom type </a:t>
            </a:r>
            <a:r>
              <a:rPr lang="en"/>
              <a:t>extension</a:t>
            </a:r>
            <a:r>
              <a:rPr lang="en"/>
              <a:t>” as well as “custom functions” and “custom index methods”, in PostgreSQL, in fact the largest known and longest running extension of PostgreSQL. Other big extensions include TimescaleDB (for optized time series management) and Citus (for transactional database horizontal scaling)</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dc130e25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dc130e25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dc130e257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dc130e257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dc130e25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dc130e257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dc130e257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dc130e257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dc130e257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dc130e257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dc130e257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dc130e257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dc130e257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dc130e257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dc130e257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dc130e257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dc130e257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dc130e257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c130e257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dc130e257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85280829a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85280829a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not just store all the data in files? There’s even more modern formats like File Geodatabase or GeoPackage?</a:t>
            </a:r>
            <a:endParaRPr/>
          </a:p>
          <a:p>
            <a:pPr indent="0" lvl="0" marL="0" rtl="0" algn="l">
              <a:spcBef>
                <a:spcPts val="0"/>
              </a:spcBef>
              <a:spcAft>
                <a:spcPts val="0"/>
              </a:spcAft>
              <a:buNone/>
            </a:pPr>
            <a:r>
              <a:rPr lang="en"/>
              <a:t>No! Databases provide standardization on access, both the language of query and the programming language connection abstraction. This makes it easy to hook everything from desktop GIS systems to data management scripts up to the same database. Non-GIS systems that know nothing about GIS formats can still hook up to databases like PostgreSQL and work against the data there.</a:t>
            </a:r>
            <a:endParaRPr/>
          </a:p>
          <a:p>
            <a:pPr indent="0" lvl="0" marL="0" rtl="0" algn="l">
              <a:spcBef>
                <a:spcPts val="0"/>
              </a:spcBef>
              <a:spcAft>
                <a:spcPts val="0"/>
              </a:spcAft>
              <a:buNone/>
            </a:pPr>
            <a:r>
              <a:rPr lang="en"/>
              <a:t>Once you have more than one user of the data, shared file access becomes an issue. Most file formats are not designed for that. At best they will </a:t>
            </a:r>
            <a:r>
              <a:rPr lang="en"/>
              <a:t>protect against corruption and be really slow. At worst you’ll destroy your data.</a:t>
            </a:r>
            <a:endParaRPr/>
          </a:p>
          <a:p>
            <a:pPr indent="0" lvl="0" marL="0" rtl="0" algn="l">
              <a:spcBef>
                <a:spcPts val="0"/>
              </a:spcBef>
              <a:spcAft>
                <a:spcPts val="0"/>
              </a:spcAft>
              <a:buNone/>
            </a:pPr>
            <a:r>
              <a:rPr lang="en"/>
              <a:t>Finally as we’ll see in this course, the database doesn’t just provide read/write access, it provides a rich and powerful language for data query and transformation. If you were working with files, you’d have to hand code up all that logic.</a:t>
            </a:r>
            <a:endParaRPr/>
          </a:p>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dc130e257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dc130e257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c130e257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c130e257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dc130e25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dc130e25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dc130e257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dc130e257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dc130e257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dc130e257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dc130e257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dc130e257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dc130e257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dc130e257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dc130e257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dc130e257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dc130e257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dc130e257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dc130e257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dc130e257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85280829a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85280829a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PostGIS grew out of the needs of a Victoria BC consulting company, doing large scale data management and analysis of natural resource data for the provincial government.</a:t>
            </a:r>
            <a:endParaRPr/>
          </a:p>
          <a:p>
            <a:pPr indent="0" lvl="0" marL="0" rtl="0" algn="l">
              <a:spcBef>
                <a:spcPts val="0"/>
              </a:spcBef>
              <a:spcAft>
                <a:spcPts val="0"/>
              </a:spcAft>
              <a:buNone/>
            </a:pPr>
            <a:r>
              <a:rPr lang="en"/>
              <a:t>The watershed atlas summarized dozens of environmental statistics per watershed over the whole area. Managing that data in files was inefficient and error prone.</a:t>
            </a:r>
            <a:endParaRPr/>
          </a:p>
          <a:p>
            <a:pPr indent="0" lvl="0" marL="0" rtl="0" algn="l">
              <a:spcBef>
                <a:spcPts val="0"/>
              </a:spcBef>
              <a:spcAft>
                <a:spcPts val="0"/>
              </a:spcAft>
              <a:buNone/>
            </a:pPr>
            <a:r>
              <a:rPr lang="en"/>
              <a:t>The Road Atlas requires province-wide data quality checks and random data access, simple analytics and indexes were required. The first public release happened after index and the first few functions were complete.</a:t>
            </a:r>
            <a:endParaRPr/>
          </a:p>
          <a:p>
            <a:pPr indent="0" lvl="0" marL="0" rtl="0" algn="l">
              <a:spcBef>
                <a:spcPts val="0"/>
              </a:spcBef>
              <a:spcAft>
                <a:spcPts val="0"/>
              </a:spcAft>
              <a:buNone/>
            </a:pPr>
            <a:r>
              <a:rPr lang="en"/>
              <a:t>A second hydrology </a:t>
            </a:r>
            <a:r>
              <a:rPr lang="en"/>
              <a:t>project with a much larger data set drove home the need for storage efficiency. The result of that rewrite was the eventual 1.0 release.</a:t>
            </a:r>
            <a:endParaRPr/>
          </a:p>
          <a:p>
            <a:pPr indent="0" lvl="0" marL="0" rtl="0" algn="l">
              <a:spcBef>
                <a:spcPts val="0"/>
              </a:spcBef>
              <a:spcAft>
                <a:spcPts val="0"/>
              </a:spcAft>
              <a:buNone/>
            </a:pPr>
            <a:r>
              <a:rPr lang="en"/>
              <a:t>In 2008 the project moved to postgis.net and a full community-driven development model as the company stopped directly investing in further enhancements.</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dc130e257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dc130e257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dc130e257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dc130e257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dc130e257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dc130e257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dc130e257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dc130e257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dc130e257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dc130e257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dc130e257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dc130e257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dc130e257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dc130e257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dc130e257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dc130e257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dc130e257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dc130e257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dc130e257d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dc130e257d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85280829a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85280829a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dc130e257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dc130e257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dc130e257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dc130e257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dc130e257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dc130e257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dc130e257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dc130e257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dc130e257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dc130e257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dc130e257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dc130e257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dc130e257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dc130e257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dc130e257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dc130e257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dc130e257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dc130e257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dc130e257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dc130e257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d85280829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d85280829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85280829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85280829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dc130e257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dc130e257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dc130e257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dc130e257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dc130e257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dc130e257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dc130e257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dc130e257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dc130e257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dc130e257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dc130e257d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dc130e257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dc130e257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dc130e257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dc130e257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dc130e257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dc130e257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dc130e257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Doing things on the sphere has a real computational cost. Point-to-point distance functions will be run millions of times when doing a spatial join between a couple medium sized spatial tables.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you can imagine, the routine with one square root is faster than the one with two square roots and five trig functions.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Planar coordinates are what GIS systems used, and they are what the geometry type uses, and the geometry type was the first PostGIS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there are hundreds of native geometry functions, and only a handful of native geography functions.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 story short: if your data can be modelled on a plane, if it’s not truly global, you should use the geometry type and a planar projection, don’t use geography unless you have global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dc130e257d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dc130e257d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85280829a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85280829a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dc130e257d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dc130e257d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da9bf6071c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da9bf6071c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dc130e257d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dc130e257d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dc130e257d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dc130e257d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dc130e257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dc130e257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dc130e257d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dc130e257d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da9bf607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da9bf607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da9bf607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da9bf607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da9bf607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da9bf607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da9bf6071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da9bf607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85280829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85280829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da9bf6071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da9bf6071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da9bf6071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da9bf6071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da9bf6071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da9bf6071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da9bf6071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da9bf6071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da9bf6071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da9bf6071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da9bf6071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da9bf6071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da9bf6071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da9bf6071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da9bf6071c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da9bf6071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da9bf6071c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da9bf6071c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da9bf6071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da9bf6071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85280829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85280829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da9bf6071c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da9bf6071c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t>
            </a:r>
            <a:r>
              <a:rPr b="1" lang="en"/>
              <a:t>unique key blkid</a:t>
            </a:r>
            <a:r>
              <a:rPr lang="en"/>
              <a:t> actually embeds information about the higher level geographies. </a:t>
            </a:r>
            <a:endParaRPr/>
          </a:p>
          <a:p>
            <a:pPr indent="0" lvl="0" marL="0" rtl="0" algn="l">
              <a:spcBef>
                <a:spcPts val="0"/>
              </a:spcBef>
              <a:spcAft>
                <a:spcPts val="0"/>
              </a:spcAft>
              <a:buClr>
                <a:schemeClr val="dk1"/>
              </a:buClr>
              <a:buSzPts val="1100"/>
              <a:buFont typeface="Arial"/>
              <a:buNone/>
            </a:pPr>
            <a:r>
              <a:rPr lang="en"/>
              <a:t>Here are the parts of the key for Liberty Island we used earlier: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da9bf6071c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da9bf6071c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da9bf6071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da9bf6071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da9bf6071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da9bf6071c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da9bf6071c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da9bf6071c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ST_MultiPolygon</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63</a:t>
            </a:r>
            <a:endParaRPr sz="1700">
              <a:solidFill>
                <a:schemeClr val="dk1"/>
              </a:solidFill>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da9bf6071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da9bf6071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da9bf6071c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da9bf6071c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da9bf6071c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da9bf6071c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da9bf6071c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da9bf6071c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da62f9ff7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da62f9ff7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85280829a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85280829a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db1fe4219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db1fe4219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*double check pgAdmin 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db1fe4219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db1fe4219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(define tract)</a:t>
            </a:r>
            <a:endParaRPr/>
          </a:p>
          <a:p>
            <a:pPr indent="0" lvl="0" marL="0" rtl="0" algn="l">
              <a:spcBef>
                <a:spcPts val="0"/>
              </a:spcBef>
              <a:spcAft>
                <a:spcPts val="0"/>
              </a:spcAft>
              <a:buClr>
                <a:schemeClr val="dk1"/>
              </a:buClr>
              <a:buSzPts val="1100"/>
              <a:buFont typeface="Arial"/>
              <a:buNone/>
            </a:pPr>
            <a:r>
              <a:rPr lang="en"/>
              <a:t>Census geography is carefully constructed so that larger geographies can be built up from smaller ones.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Create a </a:t>
            </a:r>
            <a:r>
              <a:rPr b="1" lang="en"/>
              <a:t>census tracts map by merging the blocks</a:t>
            </a:r>
            <a:r>
              <a:rPr lang="en"/>
              <a:t> that form each tract </a:t>
            </a:r>
            <a:endParaRPr/>
          </a:p>
          <a:p>
            <a:pPr indent="0" lvl="0" marL="0" rtl="0" algn="l">
              <a:spcBef>
                <a:spcPts val="0"/>
              </a:spcBef>
              <a:spcAft>
                <a:spcPts val="0"/>
              </a:spcAft>
              <a:buClr>
                <a:schemeClr val="dk1"/>
              </a:buClr>
              <a:buSzPts val="1100"/>
              <a:buFont typeface="Arial"/>
              <a:buNone/>
            </a:pPr>
            <a:r>
              <a:rPr lang="en"/>
              <a:t>Create a </a:t>
            </a:r>
            <a:r>
              <a:rPr b="1" lang="en"/>
              <a:t>county map by merging blocks</a:t>
            </a:r>
            <a:r>
              <a:rPr lang="en"/>
              <a:t> that fall within each county.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db1fe421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db1fe421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t>
            </a:r>
            <a:r>
              <a:rPr b="1" lang="en"/>
              <a:t>unique key blkid</a:t>
            </a:r>
            <a:r>
              <a:rPr lang="en"/>
              <a:t> actually embeds information about the higher level geographies. </a:t>
            </a:r>
            <a:endParaRPr/>
          </a:p>
          <a:p>
            <a:pPr indent="0" lvl="0" marL="0" rtl="0" algn="l">
              <a:spcBef>
                <a:spcPts val="0"/>
              </a:spcBef>
              <a:spcAft>
                <a:spcPts val="0"/>
              </a:spcAft>
              <a:buClr>
                <a:schemeClr val="dk1"/>
              </a:buClr>
              <a:buSzPts val="1100"/>
              <a:buFont typeface="Arial"/>
              <a:buNone/>
            </a:pPr>
            <a:r>
              <a:rPr lang="en"/>
              <a:t>Here are the parts of the key for Liberty Island we used earlier: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db1fe4219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db1fe4219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db1fe4219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db1fe4219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db1fe4219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db1fe4219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da9bf6071c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da9bf6071c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da9bf6071c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da9bf6071c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da9bf6071c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da9bf6071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da9bf6071c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da9bf6071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85280829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85280829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da9bf6071c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da9bf6071c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da9bf6071c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da9bf6071c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db1fe421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db1fe42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(remember to define tract)</a:t>
            </a:r>
            <a:endParaRPr/>
          </a:p>
          <a:p>
            <a:pPr indent="0" lvl="0" marL="0" rtl="0" algn="l">
              <a:spcBef>
                <a:spcPts val="0"/>
              </a:spcBef>
              <a:spcAft>
                <a:spcPts val="0"/>
              </a:spcAft>
              <a:buClr>
                <a:schemeClr val="dk1"/>
              </a:buClr>
              <a:buSzPts val="1100"/>
              <a:buFont typeface="Arial"/>
              <a:buNone/>
            </a:pPr>
            <a:r>
              <a:rPr lang="en"/>
              <a:t>It will intersect both, and so will be included in the summary statistics for both.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db1fe421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db1fe421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will intersect both, and so will be included in the summary statistics for both.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Avoid this kind of </a:t>
            </a:r>
            <a:r>
              <a:rPr b="1" lang="en"/>
              <a:t>double counting</a:t>
            </a:r>
            <a:r>
              <a:rPr lang="en"/>
              <a:t>:</a:t>
            </a:r>
            <a:endParaRPr/>
          </a:p>
          <a:p>
            <a:pPr indent="0" lvl="0" marL="0" rtl="0" algn="l">
              <a:spcBef>
                <a:spcPts val="0"/>
              </a:spcBef>
              <a:spcAft>
                <a:spcPts val="0"/>
              </a:spcAft>
              <a:buClr>
                <a:schemeClr val="dk1"/>
              </a:buClr>
              <a:buSzPts val="1100"/>
              <a:buFont typeface="Arial"/>
              <a:buNone/>
            </a:pPr>
            <a:r>
              <a:rPr lang="en"/>
              <a:t>The simple method is to ensure that each tract only falls in </a:t>
            </a:r>
            <a:r>
              <a:rPr b="1" lang="en"/>
              <a:t>one</a:t>
            </a:r>
            <a:r>
              <a:rPr lang="en"/>
              <a:t> summary area (using </a:t>
            </a:r>
            <a:r>
              <a:rPr b="1" lang="en"/>
              <a:t>ST_Centroid(geometry)</a:t>
            </a:r>
            <a:r>
              <a:rPr lang="en"/>
              <a:t>)</a:t>
            </a:r>
            <a:endParaRPr/>
          </a:p>
          <a:p>
            <a:pPr indent="0" lvl="0" marL="0" rtl="0" algn="l">
              <a:spcBef>
                <a:spcPts val="0"/>
              </a:spcBef>
              <a:spcAft>
                <a:spcPts val="0"/>
              </a:spcAft>
              <a:buClr>
                <a:schemeClr val="dk1"/>
              </a:buClr>
              <a:buSzPts val="1100"/>
              <a:buFont typeface="Arial"/>
              <a:buNone/>
            </a:pPr>
            <a:r>
              <a:rPr lang="en"/>
              <a:t>The complex method is to divide crossing tracts at the borders (using </a:t>
            </a:r>
            <a:r>
              <a:rPr b="1" lang="en"/>
              <a:t>ST_Intersection(geometry,geometry)</a:t>
            </a:r>
            <a:r>
              <a:rPr lang="en"/>
              <a:t>)</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db1fe4219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db1fe421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da9bf6071c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da9bf6071c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db509a85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db509a85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will intersect both, and so will be included in the summary statistics for </a:t>
            </a:r>
            <a:r>
              <a:rPr b="1" lang="en"/>
              <a:t>both</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db509a85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db509a85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db509a85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db509a85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db509a856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db509a856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85280829a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85280829a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db509a856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db509a856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gdb509a85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db509a85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Note that the query takes longer to run now, because the ST_Centroid function has to be run on every census 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dd2fd994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dd2fd994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dd2fd994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dd2fd994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dd2fd994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dd2fd994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dd2fd994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dd2fd994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dd2fd994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dd2fd994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dd2fd9949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dd2fd9949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dd2fd9949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dd2fd9949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dd2fd9949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dd2fd9949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85280829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85280829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d2fd9949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d2fd9949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dd2fd9949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dd2fd9949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dd2fd9949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dd2fd9949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dd2fd9949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dd2fd9949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dd2fd9949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dd2fd9949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dd2fd9949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dd2fd9949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dd2fd9949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dd2fd9949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dd2fd9949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dd2fd9949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dd2fd9949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dd2fd9949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dd2fd9949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dd2fd9949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85280829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85280829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dd2fd9949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dd2fd9949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dd2fd9949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dd2fd9949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dd2fd9949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dd2fd9949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dd2fd9949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dd2fd9949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dd2fd9949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dd2fd9949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dd2fd9949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dd2fd9949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dd2fd99493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dd2fd99493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dd2fd9949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dd2fd9949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dd2fd9949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dd2fd9949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dd2fd994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dd2fd9949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85280829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85280829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dd2fd9949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dd2fd9949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dd2fd9949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dd2fd9949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dd2fd9949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dd2fd9949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dimensionality of the intersection of the interiors of these two polygons is an area, which has a dimension of </a:t>
            </a:r>
            <a:r>
              <a:rPr b="1" lang="en"/>
              <a:t>two. </a:t>
            </a:r>
            <a:r>
              <a:rPr lang="en"/>
              <a:t>The I/I cell for this relationship would get a “2”.</a:t>
            </a:r>
            <a:endParaRPr/>
          </a:p>
          <a:p>
            <a:pPr indent="0" lvl="0" marL="0" rtl="0" algn="l">
              <a:spcBef>
                <a:spcPts val="0"/>
              </a:spcBef>
              <a:spcAft>
                <a:spcPts val="0"/>
              </a:spcAft>
              <a:buNone/>
            </a:pPr>
            <a:r>
              <a:rPr lang="en"/>
              <a:t>The dimensionality of the intersection of the boundaries of these two polygons is two points, which have a dimension of </a:t>
            </a:r>
            <a:r>
              <a:rPr b="1" lang="en"/>
              <a:t>zero</a:t>
            </a:r>
            <a:r>
              <a:rPr lang="en"/>
              <a:t>. The B/B cell for this relationship would get a “0”.</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dd2fd9949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dd2fd99493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dd2fd99493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dd2fd99493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dimensionality of each intersection is filled in. Note the dimensionality of the boundary/boundary cell, it is “F”. That means there is NO INTERSECTION between the boundaries, and you can see that the boundaries of the (the ends) do not in fact intersect with the boundary ring of the polygon.</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dd2fd9949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dd2fd9949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dimensionality of each intersection is filled in. Note the dimensionality of the boundary/boundary cell, it is “F”. That means there is NO INTERSECTION between the boundaries, and you can see that the boundaries of the (the ends) do not in fact intersect with the boundary ring of the polygon.</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dd2fd9949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dd2fd9949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dd2fd99493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dd2fd9949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dd2fd9949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dd2fd99493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dd2fd9949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dd2fd9949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d85280829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d85280829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f5811a2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f5811a2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dd2fd99493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dd2fd99493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dd2fd9949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dd2fd99493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dd2fd9949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dd2fd9949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dd2fd9949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dd2fd9949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dd2fd99493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dd2fd9949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normal access pattern for geospatial data is to access data that are “near” to one another in space at the same time. Search rectangles, nearest neighbors, radius searches, all pull data that are “near” to each other.</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dd2fd99493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dd2fd99493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the data that are “near” in space “near” in terms of storage can speed up access, because modern computers tend to fetch data in larger chunks. If all the data you want are in the same chunk, the pre-fetch actions of the operating system or disks will tend to incidentally speed up your data query.</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dd2fd99493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dd2fd9949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dd2fd9949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dd2fd9949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dd2fd9949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dd2fd9949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dd2fd9949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dd2fd9949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b0c3ae5a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b0c3ae5a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dd2fd9949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dd2fd9949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dd2fd9949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dd2fd99493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dd2fd99493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dd2fd99493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dd2fd9949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dd2fd9949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dd2fd9949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dd2fd9949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dd2fd99493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dd2fd99493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dd2fd9949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dd2fd9949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dd2fd9949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dd2fd99493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dd2fd99493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dd2fd99493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dd2fd99493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dd2fd99493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b0c3ae5a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b0c3ae5a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dd2fd9949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dd2fd9949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dd2fd9949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dd2fd9949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dd2fd9949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dd2fd99493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dd2fd9949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dd2fd9949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dd2fd9949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dd2fd9949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dd2fd99493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dd2fd99493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dd2fd99493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dd2fd99493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dd2fd9949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dd2fd9949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dd2fd9949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dd2fd9949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dd2fd9949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dd2fd9949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b0c3ae5a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b0c3ae5a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dd2fd99493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dd2fd99493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dd2fd99493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dd2fd99493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dd2fd99493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dd2fd99493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dd2fd9949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dd2fd9949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dd2fd99493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dd2fd99493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dd2fd9949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dd2fd99493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dd2fd99493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dd2fd99493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dd2fd99493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dd2fd99493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dd2fd9949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dd2fd9949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dd2fd99493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dd2fd99493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b0c3ae5a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b0c3ae5a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dd2fd994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dd2fd994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dd2fd99493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dd2fd99493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query is a transform and has an implicit query to the spatial_ref_sys table built into it. Unless the postgis_reader role is granted SELECT on spatial_ref_sys it will not be able to perform coordinate transformations.</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dd2fd99493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dd2fd99493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dd2fd9949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dd2fd99493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dd2fd99493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dd2fd99493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dd2fd99493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dd2fd99493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dd2fd99493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dd2fd99493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7" name="Shape 2857"/>
        <p:cNvGrpSpPr/>
        <p:nvPr/>
      </p:nvGrpSpPr>
      <p:grpSpPr>
        <a:xfrm>
          <a:off x="0" y="0"/>
          <a:ext cx="0" cy="0"/>
          <a:chOff x="0" y="0"/>
          <a:chExt cx="0" cy="0"/>
        </a:xfrm>
      </p:grpSpPr>
      <p:sp>
        <p:nvSpPr>
          <p:cNvPr id="2858" name="Google Shape;2858;gdd2fd99493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dd2fd99493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dd2fd99493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dd2fd9949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dd2fd9949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dd2fd9949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b0c3ae5a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b0c3ae5a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dd2fd99493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dd2fd99493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dd2fd99493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dd2fd99493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dd2fd99493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dd2fd9949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dd2fd99493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0" name="Google Shape;2900;gdd2fd99493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dd2fd99493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dd2fd99493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dd2fd99493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dd2fd99493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dd2fd99493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dd2fd99493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dd2fd99493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dd2fd99493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dd2fd99493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dd2fd99493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dd2fd99493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dd2fd99493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85280829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85280829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dd2fd99493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dd2fd99493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dd2fd99493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dd2fd99493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dd2fd99493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dd2fd99493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dd2fd99493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dd2fd99493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85280829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85280829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simplify our data loading step, we will load the workshop data from a backup file and then review other options for loading data using the ogr2ogr and shp2pgsql data loading utilities. </a:t>
            </a:r>
            <a:endParaRPr/>
          </a:p>
          <a:p>
            <a:pPr indent="0" lvl="0" marL="0" rtl="0" algn="l">
              <a:spcBef>
                <a:spcPts val="0"/>
              </a:spcBef>
              <a:spcAft>
                <a:spcPts val="0"/>
              </a:spcAft>
              <a:buNone/>
            </a:pPr>
            <a:r>
              <a:rPr lang="en"/>
              <a:t>Confirm that you can find the nyc_data.dmp file we will be loading.</a:t>
            </a:r>
            <a:endParaRPr/>
          </a:p>
          <a:p>
            <a:pPr indent="0" lvl="0" marL="0" rtl="0" algn="l">
              <a:spcBef>
                <a:spcPts val="0"/>
              </a:spcBef>
              <a:spcAft>
                <a:spcPts val="0"/>
              </a:spcAft>
              <a:buNone/>
            </a:pPr>
            <a:r>
              <a:rPr lang="en"/>
              <a:t>Right click on “nyc” and then select “Restore…”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85280829a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85280829a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the nyc_data.dmp file.</a:t>
            </a:r>
            <a:endParaRPr/>
          </a:p>
          <a:p>
            <a:pPr indent="0" lvl="0" marL="0" rtl="0" algn="l">
              <a:spcBef>
                <a:spcPts val="0"/>
              </a:spcBef>
              <a:spcAft>
                <a:spcPts val="0"/>
              </a:spcAft>
              <a:buNone/>
            </a:pPr>
            <a:r>
              <a:rPr lang="en"/>
              <a:t>Select the file!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89410a61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89410a61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the restore options, </a:t>
            </a:r>
            <a:endParaRPr/>
          </a:p>
          <a:p>
            <a:pPr indent="0" lvl="0" marL="0" rtl="0" algn="l">
              <a:spcBef>
                <a:spcPts val="0"/>
              </a:spcBef>
              <a:spcAft>
                <a:spcPts val="0"/>
              </a:spcAft>
              <a:buNone/>
            </a:pPr>
            <a:r>
              <a:rPr lang="en"/>
              <a:t>Flip the “Owner” slider to “Yes”</a:t>
            </a:r>
            <a:endParaRPr/>
          </a:p>
          <a:p>
            <a:pPr indent="0" lvl="0" marL="0" rtl="0" algn="l">
              <a:spcBef>
                <a:spcPts val="0"/>
              </a:spcBef>
              <a:spcAft>
                <a:spcPts val="0"/>
              </a:spcAft>
              <a:buNone/>
            </a:pPr>
            <a:r>
              <a:rPr lang="en"/>
              <a:t>Hit “Restore”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d85280829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d85280829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89410a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89410a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restore will run.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b16ba3a03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b16ba3a03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restore will run.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89410a6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89410a6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ogr2ogr utility has a lot of command line options, and this is (honestly) the minimum needed to load a shape file into a standard lookup destination table.</a:t>
            </a:r>
            <a:endParaRPr/>
          </a:p>
          <a:p>
            <a:pPr indent="0" lvl="0" marL="0" rtl="0" algn="l">
              <a:spcBef>
                <a:spcPts val="0"/>
              </a:spcBef>
              <a:spcAft>
                <a:spcPts val="0"/>
              </a:spcAft>
              <a:buNone/>
            </a:pPr>
            <a:r>
              <a:rPr lang="en"/>
              <a:t>This is all one big command. The backslashes are a way of having a single command appear on multiple lines.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89410a61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89410a61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89410a61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89410a61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89410a61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89410a6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89410a61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89410a61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shp2pgsql command has fewer required options for a data load, but note this command has two executables being run. shp2pgsql turns the shape file into SQL statements, which are then “piped” (see the vertical pipe at the start of the red line?) into the psql terminal monitor where they are send to the database and executed.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89410a61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89410a61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89410a61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89410a61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2010 census block with </a:t>
            </a:r>
            <a:r>
              <a:rPr lang="en"/>
              <a:t>population</a:t>
            </a:r>
            <a:r>
              <a:rPr lang="en"/>
              <a:t> count by race. </a:t>
            </a:r>
            <a:endParaRPr/>
          </a:p>
          <a:p>
            <a:pPr indent="0" lvl="0" marL="0" rtl="0" algn="l">
              <a:spcBef>
                <a:spcPts val="0"/>
              </a:spcBef>
              <a:spcAft>
                <a:spcPts val="0"/>
              </a:spcAft>
              <a:buClr>
                <a:schemeClr val="dk1"/>
              </a:buClr>
              <a:buSzPts val="1100"/>
              <a:buFont typeface="Arial"/>
              <a:buNone/>
            </a:pPr>
            <a:r>
              <a:rPr lang="en"/>
              <a:t>Any guesses as to how these data are color themed? This is </a:t>
            </a:r>
            <a:r>
              <a:rPr lang="en"/>
              <a:t>Black population as a percentage of Total Population.</a:t>
            </a:r>
            <a:endParaRPr/>
          </a:p>
          <a:p>
            <a:pPr indent="0" lvl="0" marL="0" rtl="0" algn="l">
              <a:spcBef>
                <a:spcPts val="0"/>
              </a:spcBef>
              <a:spcAft>
                <a:spcPts val="0"/>
              </a:spcAft>
              <a:buNone/>
            </a:pPr>
            <a:r>
              <a:rPr lang="en"/>
              <a:t>To get census data into GIS, you need to join two pieces of information: the actual data (text), and the boundary files (spatial). There are many options for getting the data, including downloading data and boundaries from the Census Bureau’s American FactFinder.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89410a61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89410a61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neighborhoods of New York City. These data were originally sourced from Zillow, they are based on observations of realty listings, and are not build up from census blocks or any other common base data. As such they make a good test for spatial data as the universal key to join different data layers.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85280829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85280829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89410a61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89410a61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old center-line road network for the City of New York.</a:t>
            </a:r>
            <a:endParaRPr/>
          </a:p>
          <a:p>
            <a:pPr indent="0" lvl="0" marL="0" rtl="0" algn="l">
              <a:spcBef>
                <a:spcPts val="0"/>
              </a:spcBef>
              <a:spcAft>
                <a:spcPts val="0"/>
              </a:spcAft>
              <a:buNone/>
            </a:pPr>
            <a:r>
              <a:rPr lang="en"/>
              <a:t>For each road, there is a name, a type, a one-way flag and a geometry.</a:t>
            </a:r>
            <a:endParaRPr/>
          </a:p>
          <a:p>
            <a:pPr indent="0" lvl="0" marL="0" rtl="0" algn="l">
              <a:spcBef>
                <a:spcPts val="0"/>
              </a:spcBef>
              <a:spcAft>
                <a:spcPts val="0"/>
              </a:spcAft>
              <a:buNone/>
            </a:pPr>
            <a:r>
              <a:rPr lang="en"/>
              <a:t>The “type”distinguishes between local and arterial roads.</a:t>
            </a:r>
            <a:endParaRPr/>
          </a:p>
          <a:p>
            <a:pPr indent="0" lvl="0" marL="0" rtl="0" algn="l">
              <a:spcBef>
                <a:spcPts val="0"/>
              </a:spcBef>
              <a:spcAft>
                <a:spcPts val="0"/>
              </a:spcAft>
              <a:buNone/>
            </a:pPr>
            <a:r>
              <a:rPr lang="en"/>
              <a:t>We will mostly use the name and the geometry.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89410a61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89410a6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subway stop, a point. Some subway stations serve lots of subway lines (for example, Times Square) but each station still gets just one dot. Lines can be imputed by looking at all the stops that have the same routes.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89410a61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89410a61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nyc_census_sociodata is in a SQL file that we will load separately later in the workshop.</a:t>
            </a:r>
            <a:endParaRPr/>
          </a:p>
          <a:p>
            <a:pPr indent="0" lvl="0" marL="0" rtl="0" algn="l">
              <a:spcBef>
                <a:spcPts val="0"/>
              </a:spcBef>
              <a:spcAft>
                <a:spcPts val="0"/>
              </a:spcAft>
              <a:buNone/>
            </a:pPr>
            <a:r>
              <a:rPr lang="en"/>
              <a:t>It has socio-economic data on a census tract basis, for education, income and transit/commuting variables. For each category (transit, edu) there is a normalizing _total variable to go with the category.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89410a61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89410a61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on spatial SQL, here is a very short intro on non-spatial SQL and running it in the PgAdmin user interface.</a:t>
            </a:r>
            <a:endParaRPr/>
          </a:p>
          <a:p>
            <a:pPr indent="0" lvl="0" marL="0" rtl="0" algn="l">
              <a:spcBef>
                <a:spcPts val="0"/>
              </a:spcBef>
              <a:spcAft>
                <a:spcPts val="0"/>
              </a:spcAft>
              <a:buNone/>
            </a:pPr>
            <a:r>
              <a:rPr lang="en"/>
              <a:t>You don’t need to answer all the exercises in this workshop, or write all the SQL, but it is helpful to run all the SQL in the example file, so open that up so you can follow along just by pasting in examples as we get to them so you can see the answers.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89410a61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89410a61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a9bf6071c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a9bf6071c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subway stop, a point. Some subway stations serve lots of subway lines (for example, Times Square) but each station still gets just one dot. Lines can be imputed by looking at all the stops that have the same routes.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da9bf6071c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da9bf6071c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89410a61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89410a61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some point, mention that some queries require </a:t>
            </a:r>
            <a:r>
              <a:rPr b="1" lang="en"/>
              <a:t>built-in functions</a:t>
            </a:r>
            <a:endParaRPr b="1"/>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89410a61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89410a61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a9bf6071c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a9bf6071c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har_length() is an example of a built-in string function in PostgreSQL</a:t>
            </a:r>
            <a:br>
              <a:rPr lang="en"/>
            </a:br>
            <a:r>
              <a:rPr lang="en"/>
              <a:t>ST_Transform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85280829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85280829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a9bf6071c_1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da9bf6071c_1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a9bf6071c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a9bf6071c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89410a61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89410a61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d89410a61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d89410a61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89410a61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d89410a61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89410a61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89410a61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89410a61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89410a61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a9bf6071c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a9bf6071c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89410a61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89410a61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89410a61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89410a61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85280829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85280829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89410a61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89410a61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89410a612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89410a612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pgAdmin, </a:t>
            </a:r>
            <a:endParaRPr/>
          </a:p>
          <a:p>
            <a:pPr indent="0" lvl="0" marL="0" rtl="0" algn="l">
              <a:spcBef>
                <a:spcPts val="0"/>
              </a:spcBef>
              <a:spcAft>
                <a:spcPts val="0"/>
              </a:spcAft>
              <a:buClr>
                <a:schemeClr val="dk1"/>
              </a:buClr>
              <a:buSzPts val="1100"/>
              <a:buFont typeface="Arial"/>
              <a:buNone/>
            </a:pPr>
            <a:r>
              <a:rPr lang="en"/>
              <a:t>Select the nyc database </a:t>
            </a:r>
            <a:endParaRPr/>
          </a:p>
          <a:p>
            <a:pPr indent="0" lvl="0" marL="0" rtl="0" algn="l">
              <a:spcBef>
                <a:spcPts val="0"/>
              </a:spcBef>
              <a:spcAft>
                <a:spcPts val="0"/>
              </a:spcAft>
              <a:buClr>
                <a:schemeClr val="dk1"/>
              </a:buClr>
              <a:buSzPts val="1100"/>
              <a:buFont typeface="Arial"/>
              <a:buNone/>
            </a:pPr>
            <a:r>
              <a:rPr lang="en"/>
              <a:t>Open the SQL query tool. </a:t>
            </a:r>
            <a:endParaRPr/>
          </a:p>
          <a:p>
            <a:pPr indent="0" lvl="0" marL="0" rtl="0" algn="l">
              <a:spcBef>
                <a:spcPts val="0"/>
              </a:spcBef>
              <a:spcAft>
                <a:spcPts val="0"/>
              </a:spcAft>
              <a:buClr>
                <a:schemeClr val="dk1"/>
              </a:buClr>
              <a:buSzPts val="1100"/>
              <a:buFont typeface="Arial"/>
              <a:buNone/>
            </a:pPr>
            <a:r>
              <a:rPr lang="en"/>
              <a:t>Paste the example SQL code into the pgAdmin SQL Editor window (removing any text that may be there by default) and then </a:t>
            </a:r>
            <a:endParaRPr/>
          </a:p>
          <a:p>
            <a:pPr indent="0" lvl="0" marL="0" rtl="0" algn="l">
              <a:spcBef>
                <a:spcPts val="0"/>
              </a:spcBef>
              <a:spcAft>
                <a:spcPts val="0"/>
              </a:spcAft>
              <a:buClr>
                <a:schemeClr val="dk1"/>
              </a:buClr>
              <a:buSzPts val="1100"/>
              <a:buFont typeface="Arial"/>
              <a:buNone/>
            </a:pPr>
            <a:r>
              <a:rPr lang="en"/>
              <a:t>Execute.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d89410a61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d89410a61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above example CREATEs a table (geometries) then </a:t>
            </a:r>
            <a:endParaRPr/>
          </a:p>
          <a:p>
            <a:pPr indent="0" lvl="0" marL="0" rtl="0" algn="l">
              <a:spcBef>
                <a:spcPts val="0"/>
              </a:spcBef>
              <a:spcAft>
                <a:spcPts val="0"/>
              </a:spcAft>
              <a:buNone/>
            </a:pPr>
            <a:r>
              <a:rPr lang="en"/>
              <a:t>INSERTs five geometries: a point, a line, a polygon, a polygon with a hole, and a collection.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89410a61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89410a61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89410a61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89410a61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two tables to track and report on the geometry types available in a given database.</a:t>
            </a:r>
            <a:endParaRPr/>
          </a:p>
          <a:p>
            <a:pPr indent="0" lvl="0" marL="0" rtl="0" algn="l">
              <a:spcBef>
                <a:spcPts val="0"/>
              </a:spcBef>
              <a:spcAft>
                <a:spcPts val="0"/>
              </a:spcAft>
              <a:buClr>
                <a:schemeClr val="dk1"/>
              </a:buClr>
              <a:buSzPts val="1100"/>
              <a:buFont typeface="Arial"/>
              <a:buNone/>
            </a:pPr>
            <a:r>
              <a:rPr lang="en"/>
              <a:t>spatial_ref_sys, defines all the spatial reference systems known to the database</a:t>
            </a:r>
            <a:endParaRPr/>
          </a:p>
          <a:p>
            <a:pPr indent="0" lvl="0" marL="0" rtl="0" algn="l">
              <a:spcBef>
                <a:spcPts val="0"/>
              </a:spcBef>
              <a:spcAft>
                <a:spcPts val="0"/>
              </a:spcAft>
              <a:buNone/>
            </a:pPr>
            <a:r>
              <a:rPr lang="en"/>
              <a:t>geometry_columns, provides a listing and basic details of all “features”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89410a61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89410a61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By querying this table, GIS clients and libraries can determine what to expect when retrieving data </a:t>
            </a:r>
            <a:endParaRPr/>
          </a:p>
          <a:p>
            <a:pPr indent="0" lvl="0" marL="0" rtl="0" algn="l">
              <a:spcBef>
                <a:spcPts val="0"/>
              </a:spcBef>
              <a:spcAft>
                <a:spcPts val="0"/>
              </a:spcAft>
              <a:buNone/>
            </a:pPr>
            <a:r>
              <a:rPr lang="en"/>
              <a:t>and can perform any necessary projection, processing or rendering without needing to inspect each geometry.</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89410a612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d89410a612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f_table_name: fully qualified name of the feature table </a:t>
            </a:r>
            <a:endParaRPr/>
          </a:p>
          <a:p>
            <a:pPr indent="0" lvl="0" marL="0" rtl="0" algn="l">
              <a:spcBef>
                <a:spcPts val="0"/>
              </a:spcBef>
              <a:spcAft>
                <a:spcPts val="0"/>
              </a:spcAft>
              <a:buNone/>
            </a:pPr>
            <a:r>
              <a:rPr lang="en"/>
              <a:t>f_geometry_column: name of the column that geometry containing column </a:t>
            </a:r>
            <a:endParaRPr/>
          </a:p>
          <a:p>
            <a:pPr indent="0" lvl="0" marL="0" rtl="0" algn="l">
              <a:spcBef>
                <a:spcPts val="0"/>
              </a:spcBef>
              <a:spcAft>
                <a:spcPts val="0"/>
              </a:spcAft>
              <a:buNone/>
            </a:pPr>
            <a:r>
              <a:rPr lang="en"/>
              <a:t>	– for feature tables with multiple geometry columns, there will be one record for each.</a:t>
            </a:r>
            <a:endParaRPr/>
          </a:p>
          <a:p>
            <a:pPr indent="0" lvl="0" marL="0" rtl="0" algn="l">
              <a:spcBef>
                <a:spcPts val="0"/>
              </a:spcBef>
              <a:spcAft>
                <a:spcPts val="0"/>
              </a:spcAft>
              <a:buNone/>
            </a:pPr>
            <a:r>
              <a:rPr lang="en"/>
              <a:t>coord_dimension : 2-, 3- or 4-dimensional</a:t>
            </a:r>
            <a:endParaRPr/>
          </a:p>
          <a:p>
            <a:pPr indent="0" lvl="0" marL="0" rtl="0" algn="l">
              <a:spcBef>
                <a:spcPts val="0"/>
              </a:spcBef>
              <a:spcAft>
                <a:spcPts val="0"/>
              </a:spcAft>
              <a:buNone/>
            </a:pPr>
            <a:r>
              <a:rPr lang="en"/>
              <a:t>srid: Spatial Reference system identifier</a:t>
            </a:r>
            <a:endParaRPr/>
          </a:p>
          <a:p>
            <a:pPr indent="0" lvl="0" marL="0" rtl="0" algn="l">
              <a:spcBef>
                <a:spcPts val="0"/>
              </a:spcBef>
              <a:spcAft>
                <a:spcPts val="0"/>
              </a:spcAft>
              <a:buNone/>
            </a:pPr>
            <a:r>
              <a:rPr lang="en"/>
              <a:t>type: defines the type of geometry e.g., Point and Linestring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89410a61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d89410a61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89410a61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89410a61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ST_GeometryType(geometry) returns the type of the geometry</a:t>
            </a:r>
            <a:endParaRPr/>
          </a:p>
          <a:p>
            <a:pPr indent="0" lvl="0" marL="0" rtl="0" algn="l">
              <a:spcBef>
                <a:spcPts val="0"/>
              </a:spcBef>
              <a:spcAft>
                <a:spcPts val="0"/>
              </a:spcAft>
              <a:buNone/>
            </a:pPr>
            <a:r>
              <a:rPr lang="en"/>
              <a:t>ST_NDims(geometry) returns the number of dimensions of the geometry</a:t>
            </a:r>
            <a:endParaRPr/>
          </a:p>
          <a:p>
            <a:pPr indent="0" lvl="0" marL="0" rtl="0" algn="l">
              <a:spcBef>
                <a:spcPts val="0"/>
              </a:spcBef>
              <a:spcAft>
                <a:spcPts val="0"/>
              </a:spcAft>
              <a:buNone/>
            </a:pPr>
            <a:r>
              <a:rPr lang="en"/>
              <a:t>ST_SRID(geometry) returns the spatial reference identifier number of the geometry</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89410a61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89410a61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85280829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85280829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generation: ARC/INFO. All spatial and attribute data locked in proprietary “GIS system”. Makes good use of meagre computing power of the era, but very hard to integrate with other business </a:t>
            </a:r>
            <a:r>
              <a:rPr lang="en"/>
              <a:t>systems</a:t>
            </a:r>
            <a:r>
              <a:rPr lang="en"/>
              <a:t>. Results in the organizational “GIS silo” which is still a </a:t>
            </a:r>
            <a:r>
              <a:rPr lang="en"/>
              <a:t>feature</a:t>
            </a:r>
            <a:r>
              <a:rPr lang="en"/>
              <a:t> of many institutions.</a:t>
            </a:r>
            <a:endParaRPr/>
          </a:p>
          <a:p>
            <a:pPr indent="0" lvl="0" marL="0" rtl="0" algn="l">
              <a:spcBef>
                <a:spcPts val="0"/>
              </a:spcBef>
              <a:spcAft>
                <a:spcPts val="0"/>
              </a:spcAft>
              <a:buNone/>
            </a:pPr>
            <a:r>
              <a:rPr lang="en"/>
              <a:t>2nd generation: ARC/ORACLE, and other “connect local GIS data to remote enterprise database” systems. Retain all spatial data in proprietary formats and software, but call out to business systems to get the latest attribute data. Resulted in many bodgey applications that flipped between GIS database software and desktop database clients.</a:t>
            </a:r>
            <a:endParaRPr/>
          </a:p>
          <a:p>
            <a:pPr indent="0" lvl="0" marL="0" rtl="0" algn="l">
              <a:spcBef>
                <a:spcPts val="0"/>
              </a:spcBef>
              <a:spcAft>
                <a:spcPts val="0"/>
              </a:spcAft>
              <a:buNone/>
            </a:pPr>
            <a:r>
              <a:rPr lang="en"/>
              <a:t>3rd generation: Spatial data migrates out to the database to live next to the business data. “Spatial is not special” it is just another column in the business database, so all tools can easily work with it using the same language they use for other business data management: SQL.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89410a612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d89410a612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d89410a61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d89410a61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89410a612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d89410a612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d89410a61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d89410a61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89410a612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89410a612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d89410a612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d89410a612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example table contains a mixture of different geometry types. </a:t>
            </a:r>
            <a:endParaRPr/>
          </a:p>
          <a:p>
            <a:pPr indent="0" lvl="0" marL="0" rtl="0" algn="l">
              <a:spcBef>
                <a:spcPts val="0"/>
              </a:spcBef>
              <a:spcAft>
                <a:spcPts val="0"/>
              </a:spcAft>
              <a:buNone/>
            </a:pPr>
            <a:r>
              <a:rPr lang="en"/>
              <a:t>We can collect general information about each object using functions that read the geometry metadata.</a:t>
            </a:r>
            <a:endParaRPr/>
          </a:p>
          <a:p>
            <a:pPr indent="0" lvl="0" marL="0" rtl="0" algn="l">
              <a:spcBef>
                <a:spcPts val="0"/>
              </a:spcBef>
              <a:spcAft>
                <a:spcPts val="0"/>
              </a:spcAft>
              <a:buNone/>
            </a:pPr>
            <a:r>
              <a:rPr lang="en"/>
              <a:t>GeometryType, NDims, SRID</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d89410a61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d89410a61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d89410a61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d89410a61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89410a612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89410a612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polygon has only one ring. </a:t>
            </a:r>
            <a:endParaRPr/>
          </a:p>
          <a:p>
            <a:pPr indent="0" lvl="0" marL="0" rtl="0" algn="l">
              <a:spcBef>
                <a:spcPts val="0"/>
              </a:spcBef>
              <a:spcAft>
                <a:spcPts val="0"/>
              </a:spcAft>
              <a:buNone/>
            </a:pPr>
            <a:r>
              <a:rPr lang="en"/>
              <a:t>The second one has an interior “hole”. </a:t>
            </a:r>
            <a:endParaRPr/>
          </a:p>
          <a:p>
            <a:pPr indent="0" lvl="0" marL="0" rtl="0" algn="l">
              <a:spcBef>
                <a:spcPts val="0"/>
              </a:spcBef>
              <a:spcAft>
                <a:spcPts val="0"/>
              </a:spcAft>
              <a:buNone/>
            </a:pPr>
            <a:r>
              <a:rPr lang="en"/>
              <a:t>Most graphics systems include the concept of a “polygon”, </a:t>
            </a:r>
            <a:endParaRPr/>
          </a:p>
          <a:p>
            <a:pPr indent="0" lvl="0" marL="0" rtl="0" algn="l">
              <a:spcBef>
                <a:spcPts val="0"/>
              </a:spcBef>
              <a:spcAft>
                <a:spcPts val="0"/>
              </a:spcAft>
              <a:buNone/>
            </a:pPr>
            <a:r>
              <a:rPr lang="en"/>
              <a:t>but GIS systems are relatively unique in allowing polygons to explicitly have holes.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d89410a61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d89410a61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Rather than using an = sign in our WHERE clause,</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are using the LIKE operator to carry out a string matching operation.</a:t>
            </a:r>
            <a:endParaRPr sz="17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85280829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85280829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d89410a612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d89410a612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ST_Area(geometry) returns the area of the polygons</a:t>
            </a:r>
            <a:endParaRPr/>
          </a:p>
          <a:p>
            <a:pPr indent="0" lvl="0" marL="0" rtl="0" algn="l">
              <a:spcBef>
                <a:spcPts val="0"/>
              </a:spcBef>
              <a:spcAft>
                <a:spcPts val="0"/>
              </a:spcAft>
              <a:buClr>
                <a:schemeClr val="dk1"/>
              </a:buClr>
              <a:buSzPts val="1100"/>
              <a:buFont typeface="Arial"/>
              <a:buNone/>
            </a:pPr>
            <a:r>
              <a:rPr lang="en"/>
              <a:t>ST_NumInteriorRings(geometry) returns the number of interior rings (usually 0, more of there are holes)</a:t>
            </a:r>
            <a:endParaRPr/>
          </a:p>
          <a:p>
            <a:pPr indent="0" lvl="0" marL="0" rtl="0" algn="l">
              <a:spcBef>
                <a:spcPts val="0"/>
              </a:spcBef>
              <a:spcAft>
                <a:spcPts val="0"/>
              </a:spcAft>
              <a:buClr>
                <a:schemeClr val="dk1"/>
              </a:buClr>
              <a:buSzPts val="1100"/>
              <a:buFont typeface="Arial"/>
              <a:buNone/>
            </a:pPr>
            <a:r>
              <a:rPr lang="en"/>
              <a:t>ST_ExteriorRing(geometry) returns the outer ring as a linestring</a:t>
            </a:r>
            <a:endParaRPr/>
          </a:p>
          <a:p>
            <a:pPr indent="0" lvl="0" marL="0" rtl="0" algn="l">
              <a:spcBef>
                <a:spcPts val="0"/>
              </a:spcBef>
              <a:spcAft>
                <a:spcPts val="0"/>
              </a:spcAft>
              <a:buClr>
                <a:schemeClr val="dk1"/>
              </a:buClr>
              <a:buSzPts val="1100"/>
              <a:buFont typeface="Arial"/>
              <a:buNone/>
            </a:pPr>
            <a:r>
              <a:rPr lang="en"/>
              <a:t>ST_InteriorRingN(geometry,n) returns a specified interior ring as a linestring</a:t>
            </a:r>
            <a:endParaRPr/>
          </a:p>
          <a:p>
            <a:pPr indent="0" lvl="0" marL="0" rtl="0" algn="l">
              <a:spcBef>
                <a:spcPts val="0"/>
              </a:spcBef>
              <a:spcAft>
                <a:spcPts val="0"/>
              </a:spcAft>
              <a:buNone/>
            </a:pPr>
            <a:r>
              <a:rPr lang="en"/>
              <a:t>ST_Perimeter(geometry) returns the length of all the rings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89410a612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89410a612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Calculate the area of our polygons using the area function</a:t>
            </a:r>
            <a:endParaRPr>
              <a:solidFill>
                <a:schemeClr val="dk1"/>
              </a:solidFill>
            </a:endParaRPr>
          </a:p>
          <a:p>
            <a:pPr indent="0" lvl="0" marL="0" rtl="0" algn="l">
              <a:lnSpc>
                <a:spcPct val="115000"/>
              </a:lnSpc>
              <a:spcBef>
                <a:spcPts val="0"/>
              </a:spcBef>
              <a:spcAft>
                <a:spcPts val="0"/>
              </a:spcAft>
              <a:buNone/>
            </a:pPr>
            <a:r>
              <a:rPr lang="en">
                <a:solidFill>
                  <a:schemeClr val="dk1"/>
                </a:solidFill>
              </a:rPr>
              <a:t>Note that the polygon with a hole has an area that is the area of the outer shell </a:t>
            </a:r>
            <a:endParaRPr>
              <a:solidFill>
                <a:schemeClr val="dk1"/>
              </a:solidFill>
            </a:endParaRPr>
          </a:p>
          <a:p>
            <a:pPr indent="0" lvl="0" marL="0" rtl="0" algn="l">
              <a:lnSpc>
                <a:spcPct val="115000"/>
              </a:lnSpc>
              <a:spcBef>
                <a:spcPts val="0"/>
              </a:spcBef>
              <a:spcAft>
                <a:spcPts val="0"/>
              </a:spcAft>
              <a:buNone/>
            </a:pPr>
            <a:r>
              <a:rPr lang="en">
                <a:solidFill>
                  <a:schemeClr val="dk1"/>
                </a:solidFill>
              </a:rPr>
              <a:t>(a 10x10 square) minus the area of the hole (a 1x1 square).</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d89410a612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d89410a612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Geometries are stored on disk in a format only used by PostGIS.  </a:t>
            </a:r>
            <a:endParaRPr/>
          </a:p>
          <a:p>
            <a:pPr indent="0" lvl="0" marL="0" rtl="0" algn="l">
              <a:spcBef>
                <a:spcPts val="0"/>
              </a:spcBef>
              <a:spcAft>
                <a:spcPts val="0"/>
              </a:spcAft>
              <a:buClr>
                <a:schemeClr val="dk1"/>
              </a:buClr>
              <a:buSzPts val="1100"/>
              <a:buFont typeface="Arial"/>
              <a:buNone/>
            </a:pPr>
            <a:r>
              <a:rPr lang="en"/>
              <a:t>External programs to insert and retrieve useful geometries, they need to be converted into a format that other applications can understand. </a:t>
            </a:r>
            <a:endParaRPr/>
          </a:p>
          <a:p>
            <a:pPr indent="0" lvl="0" marL="0" rtl="0" algn="l">
              <a:spcBef>
                <a:spcPts val="0"/>
              </a:spcBef>
              <a:spcAft>
                <a:spcPts val="0"/>
              </a:spcAft>
              <a:buClr>
                <a:schemeClr val="dk1"/>
              </a:buClr>
              <a:buSzPts val="1100"/>
              <a:buFont typeface="Arial"/>
              <a:buNone/>
            </a:pPr>
            <a:r>
              <a:rPr lang="en"/>
              <a:t>PostGIS supports emitting and consuming geometries in a large number of formats: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are called Geometry Constructors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WKT: Well-known text </a:t>
            </a:r>
            <a:br>
              <a:rPr lang="en"/>
            </a:br>
            <a:r>
              <a:rPr lang="en"/>
              <a:t>Can refer either to the text representation of geometries, with strings starting “POINT”, “LINESTRING”, “POLYGON”, etc. Or can refer to the text representation of a CRS, with strings starting “PROJCS”, “GEOGCS”, etc. Well-known text representations are OGC standards, but do not have their own specification documents. The first descriptions of WKT (for geometries and for CRS) appeared in the SFSQL 1.0 specification.</a:t>
            </a:r>
            <a:endParaRPr/>
          </a:p>
          <a:p>
            <a:pPr indent="0" lvl="0" marL="0" rtl="0" algn="l">
              <a:spcBef>
                <a:spcPts val="0"/>
              </a:spcBef>
              <a:spcAft>
                <a:spcPts val="0"/>
              </a:spcAft>
              <a:buClr>
                <a:schemeClr val="dk1"/>
              </a:buClr>
              <a:buSzPts val="1100"/>
              <a:buFont typeface="Arial"/>
              <a:buNone/>
            </a:pPr>
            <a:r>
              <a:rPr lang="en"/>
              <a:t>WKB: Well-known binary </a:t>
            </a:r>
            <a:br>
              <a:rPr lang="en"/>
            </a:br>
            <a:r>
              <a:rPr lang="en"/>
              <a:t>Refers to the binary representation of geometries described in the Simple Features for SQL specification (SFSQL).</a:t>
            </a:r>
            <a:endParaRPr/>
          </a:p>
          <a:p>
            <a:pPr indent="0" lvl="0" marL="0" rtl="0" algn="l">
              <a:spcBef>
                <a:spcPts val="0"/>
              </a:spcBef>
              <a:spcAft>
                <a:spcPts val="0"/>
              </a:spcAft>
              <a:buClr>
                <a:schemeClr val="dk1"/>
              </a:buClr>
              <a:buSzPts val="1100"/>
              <a:buFont typeface="Arial"/>
              <a:buNone/>
            </a:pPr>
            <a:r>
              <a:rPr lang="en"/>
              <a:t>GML: Geography Markup Language. </a:t>
            </a:r>
            <a:br>
              <a:rPr lang="en"/>
            </a:br>
            <a:r>
              <a:rPr lang="en"/>
              <a:t>GML is the OGC standard XML grammar for expressing geographical features. GML serves as a modeling language for geographic systems as well as an open interchange format for geographic transactions on the Internet. As with most XML based grammars, there are two parts to the grammar – the schema that describes the document and the instance document that contains the actual data.</a:t>
            </a:r>
            <a:endParaRPr/>
          </a:p>
          <a:p>
            <a:pPr indent="0" lvl="0" marL="0" rtl="0" algn="l">
              <a:spcBef>
                <a:spcPts val="0"/>
              </a:spcBef>
              <a:spcAft>
                <a:spcPts val="0"/>
              </a:spcAft>
              <a:buClr>
                <a:schemeClr val="dk1"/>
              </a:buClr>
              <a:buSzPts val="1100"/>
              <a:buFont typeface="Arial"/>
              <a:buNone/>
            </a:pPr>
            <a:r>
              <a:rPr lang="en"/>
              <a:t>JSON: Javascript Object Notation</a:t>
            </a:r>
            <a:br>
              <a:rPr lang="en"/>
            </a:br>
            <a:r>
              <a:rPr lang="en"/>
              <a:t>a text format that is very fast to parse in Javascript virtual machines. In spatial, the extended specification for GeoJSON is commonly used.</a:t>
            </a:r>
            <a:endParaRPr/>
          </a:p>
          <a:p>
            <a:pPr indent="0" lvl="0" marL="0" rtl="0" algn="l">
              <a:spcBef>
                <a:spcPts val="0"/>
              </a:spcBef>
              <a:spcAft>
                <a:spcPts val="0"/>
              </a:spcAft>
              <a:buClr>
                <a:schemeClr val="dk1"/>
              </a:buClr>
              <a:buSzPts val="1100"/>
              <a:buFont typeface="Arial"/>
              <a:buNone/>
            </a:pPr>
            <a:r>
              <a:rPr lang="en"/>
              <a:t>GeoJSON: </a:t>
            </a:r>
            <a:br>
              <a:rPr lang="en"/>
            </a:br>
            <a:r>
              <a:rPr lang="en"/>
              <a:t>A format for encoding a variety of geographic data structures. A GeoJSON object may represent a geometry, a feature, or a collection of features. GeoJSON supports the following geometry types: Point, LineString, Polygon, MultiPoint, MultiLineString, MultiPolygon, and GeometryCollection. Features in GeoJSON contain a geometry object and additional properties, and a feature collection represents a list of features.</a:t>
            </a:r>
            <a:endParaRPr/>
          </a:p>
          <a:p>
            <a:pPr indent="0" lvl="0" marL="0" rtl="0" algn="l">
              <a:spcBef>
                <a:spcPts val="0"/>
              </a:spcBef>
              <a:spcAft>
                <a:spcPts val="0"/>
              </a:spcAft>
              <a:buNone/>
            </a:pPr>
            <a:r>
              <a:rPr lang="en"/>
              <a:t>KML: Keyhole Markup Language</a:t>
            </a:r>
            <a:br>
              <a:rPr lang="en"/>
            </a:br>
            <a:r>
              <a:rPr lang="en"/>
              <a:t>the spatial XML format used by Google Earth. Google Earth was originally written by a company named “Keyhole”, hence the (now obscure) reference in the name.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89410a612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d89410a612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Extended Well-known Text Representation. This format embeds the SRID to the geometry. </a:t>
            </a:r>
            <a:endParaRPr>
              <a:solidFill>
                <a:schemeClr val="dk1"/>
              </a:solidFill>
            </a:endParaRPr>
          </a:p>
          <a:p>
            <a:pPr indent="0" lvl="0" marL="0" rtl="0" algn="l">
              <a:lnSpc>
                <a:spcPct val="115000"/>
              </a:lnSpc>
              <a:spcBef>
                <a:spcPts val="0"/>
              </a:spcBef>
              <a:spcAft>
                <a:spcPts val="0"/>
              </a:spcAft>
              <a:buNone/>
            </a:pPr>
            <a:r>
              <a:rPr lang="en">
                <a:solidFill>
                  <a:schemeClr val="dk1"/>
                </a:solidFill>
              </a:rPr>
              <a:t>3- or 4-dimensional geometries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d89410a612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d89410a612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d89410a612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d89410a61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There are many many ways to </a:t>
            </a:r>
            <a:r>
              <a:rPr lang="en" sz="1700">
                <a:solidFill>
                  <a:schemeClr val="dk1"/>
                </a:solidFill>
              </a:rPr>
              <a:t>create a geometry from a pair of coordinates.</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In general, you need to provide both the coordinate information and the SRID, so the system can correctly locate the geometry on the earth.</a:t>
            </a:r>
            <a:endParaRPr sz="1700">
              <a:solidFill>
                <a:schemeClr val="dk1"/>
              </a:solidFill>
            </a:endParaRPr>
          </a:p>
          <a:p>
            <a:pPr indent="0" lvl="0" marL="0" rtl="0" algn="l">
              <a:lnSpc>
                <a:spcPct val="115000"/>
              </a:lnSpc>
              <a:spcBef>
                <a:spcPts val="0"/>
              </a:spcBef>
              <a:spcAft>
                <a:spcPts val="0"/>
              </a:spcAft>
              <a:buNone/>
            </a:pPr>
            <a:r>
              <a:rPr lang="en" sz="1700">
                <a:solidFill>
                  <a:schemeClr val="dk1"/>
                </a:solidFill>
              </a:rPr>
              <a:t>This example uses the ST_GeomFromText() constructor.</a:t>
            </a:r>
            <a:endParaRPr sz="1700">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89410a612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89410a612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There is also a one-parameter ST_GeomFromText() function, that sets the SRID to 0. So then we wrap it in an ST_SetSRID() function to supply the SRID afterwards.</a:t>
            </a:r>
            <a:endParaRPr sz="1700">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d89410a61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d89410a61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Sometimes it is nice to avoid the overhead of parsing text, particularly if you are just creating a point.The ST_MakePoint() function, with the ST_SetSRID() function can generate a new point without parsing text inputs. Building a POINT with string concatenation and then parsing it is a potential SQL injection vector.</a:t>
            </a:r>
            <a:endParaRPr sz="1700">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d89410a612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d89410a612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PostgreSQL has a type casting notation, the “::” operator that applies the desired cast, in this case from a text string directly to a geometry. As long as the text is a valid WKT or HEXWKB string, casting directly from text works automatically. There’s no SRID in the text, so we have to add it after using ST_SetSRID().</a:t>
            </a:r>
            <a:endParaRPr sz="1700">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89410a61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89410a61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rPr>
              <a:t>The “extended well-known-text” format </a:t>
            </a:r>
            <a:r>
              <a:rPr lang="en" sz="1700">
                <a:solidFill>
                  <a:schemeClr val="dk1"/>
                </a:solidFill>
              </a:rPr>
              <a:t>includes</a:t>
            </a:r>
            <a:r>
              <a:rPr lang="en" sz="1700">
                <a:solidFill>
                  <a:schemeClr val="dk1"/>
                </a:solidFill>
              </a:rPr>
              <a:t> a slot for the SRID, so you can go from text to a geometry-with-SRID in one step, casting from EWKT to geometry.</a:t>
            </a:r>
            <a:endParaRPr sz="17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 name="Shape 11"/>
        <p:cNvGrpSpPr/>
        <p:nvPr/>
      </p:nvGrpSpPr>
      <p:grpSpPr>
        <a:xfrm>
          <a:off x="0" y="0"/>
          <a:ext cx="0" cy="0"/>
          <a:chOff x="0" y="0"/>
          <a:chExt cx="0" cy="0"/>
        </a:xfrm>
      </p:grpSpPr>
      <p:sp>
        <p:nvSpPr>
          <p:cNvPr id="12" name="Google Shape;12;p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Font typeface="Arial Black"/>
              <a:buNone/>
              <a:defRPr>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356B99"/>
              </a:buClr>
              <a:buSzPts val="4200"/>
              <a:buNone/>
              <a:defRPr sz="4200">
                <a:solidFill>
                  <a:srgbClr val="356B99"/>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 name="Google Shape;15;p3"/>
          <p:cNvSpPr txBox="1"/>
          <p:nvPr>
            <p:ph idx="1" type="subTitle"/>
          </p:nvPr>
        </p:nvSpPr>
        <p:spPr>
          <a:xfrm>
            <a:off x="311700" y="31389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34343"/>
              </a:buClr>
              <a:buSzPts val="2000"/>
              <a:buFont typeface="Arial Black"/>
              <a:buNone/>
              <a:defRPr sz="2000">
                <a:solidFill>
                  <a:srgbClr val="434343"/>
                </a:solidFill>
                <a:latin typeface="Arial Black"/>
                <a:ea typeface="Arial Black"/>
                <a:cs typeface="Arial Black"/>
                <a:sym typeface="Arial Black"/>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 name="Shape 17"/>
        <p:cNvGrpSpPr/>
        <p:nvPr/>
      </p:nvGrpSpPr>
      <p:grpSpPr>
        <a:xfrm>
          <a:off x="0" y="0"/>
          <a:ext cx="0" cy="0"/>
          <a:chOff x="0" y="0"/>
          <a:chExt cx="0" cy="0"/>
        </a:xfrm>
      </p:grpSpPr>
      <p:sp>
        <p:nvSpPr>
          <p:cNvPr id="18" name="Google Shape;18;p5"/>
          <p:cNvSpPr/>
          <p:nvPr/>
        </p:nvSpPr>
        <p:spPr>
          <a:xfrm>
            <a:off x="-25" y="0"/>
            <a:ext cx="9144000" cy="45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34343"/>
              </a:buClr>
              <a:buSzPts val="3600"/>
              <a:buFont typeface="Arial Black"/>
              <a:buNone/>
              <a:defRPr sz="3600">
                <a:solidFill>
                  <a:srgbClr val="434343"/>
                </a:solidFill>
                <a:latin typeface="Arial Black"/>
                <a:ea typeface="Arial Black"/>
                <a:cs typeface="Arial Black"/>
                <a:sym typeface="Arial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type="tx">
  <p:cSld name="TITLE_AND_BODY">
    <p:spTree>
      <p:nvGrpSpPr>
        <p:cNvPr id="21" name="Shape 21"/>
        <p:cNvGrpSpPr/>
        <p:nvPr/>
      </p:nvGrpSpPr>
      <p:grpSpPr>
        <a:xfrm>
          <a:off x="0" y="0"/>
          <a:ext cx="0" cy="0"/>
          <a:chOff x="0" y="0"/>
          <a:chExt cx="0" cy="0"/>
        </a:xfrm>
      </p:grpSpPr>
      <p:sp>
        <p:nvSpPr>
          <p:cNvPr id="22" name="Google Shape;22;p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434343"/>
              </a:buClr>
              <a:buSzPts val="2400"/>
              <a:buFont typeface="Arial Black"/>
              <a:buNone/>
              <a:defRPr sz="2400">
                <a:solidFill>
                  <a:srgbClr val="434343"/>
                </a:solidFill>
                <a:latin typeface="Arial Black"/>
                <a:ea typeface="Arial Black"/>
                <a:cs typeface="Arial Black"/>
                <a:sym typeface="Arial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74650" lvl="0" marL="457200">
              <a:spcBef>
                <a:spcPts val="0"/>
              </a:spcBef>
              <a:spcAft>
                <a:spcPts val="0"/>
              </a:spcAft>
              <a:buSzPts val="2300"/>
              <a:buChar char="●"/>
              <a:defRPr sz="23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de">
  <p:cSld name="TITLE_AND_BODY_2">
    <p:spTree>
      <p:nvGrpSpPr>
        <p:cNvPr id="24" name="Shape 24"/>
        <p:cNvGrpSpPr/>
        <p:nvPr/>
      </p:nvGrpSpPr>
      <p:grpSpPr>
        <a:xfrm>
          <a:off x="0" y="0"/>
          <a:ext cx="0" cy="0"/>
          <a:chOff x="0" y="0"/>
          <a:chExt cx="0" cy="0"/>
        </a:xfrm>
      </p:grpSpPr>
      <p:sp>
        <p:nvSpPr>
          <p:cNvPr id="25" name="Google Shape;25;p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34343"/>
              </a:buClr>
              <a:buSzPts val="2400"/>
              <a:buFont typeface="Arial Black"/>
              <a:buNone/>
              <a:defRPr sz="2400">
                <a:solidFill>
                  <a:srgbClr val="434343"/>
                </a:solidFill>
                <a:latin typeface="Arial Black"/>
                <a:ea typeface="Arial Black"/>
                <a:cs typeface="Arial Black"/>
                <a:sym typeface="Arial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8"/>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34343"/>
              </a:buClr>
              <a:buSzPts val="1900"/>
              <a:buFont typeface="Consolas"/>
              <a:buNone/>
              <a:defRPr sz="1900">
                <a:solidFill>
                  <a:srgbClr val="434343"/>
                </a:solidFill>
                <a:latin typeface="Consolas"/>
                <a:ea typeface="Consolas"/>
                <a:cs typeface="Consolas"/>
                <a:sym typeface="Consolas"/>
              </a:defRPr>
            </a:lvl1pPr>
            <a:lvl2pPr lvl="1" rtl="0">
              <a:spcBef>
                <a:spcPts val="0"/>
              </a:spcBef>
              <a:spcAft>
                <a:spcPts val="0"/>
              </a:spcAft>
              <a:buSzPts val="2300"/>
              <a:buFont typeface="Consolas"/>
              <a:buNone/>
              <a:defRPr sz="2300">
                <a:latin typeface="Consolas"/>
                <a:ea typeface="Consolas"/>
                <a:cs typeface="Consolas"/>
                <a:sym typeface="Consolas"/>
              </a:defRPr>
            </a:lvl2pPr>
            <a:lvl3pPr lvl="2" rtl="0">
              <a:spcBef>
                <a:spcPts val="0"/>
              </a:spcBef>
              <a:spcAft>
                <a:spcPts val="0"/>
              </a:spcAft>
              <a:buSzPts val="2300"/>
              <a:buFont typeface="Consolas"/>
              <a:buNone/>
              <a:defRPr sz="2300">
                <a:latin typeface="Consolas"/>
                <a:ea typeface="Consolas"/>
                <a:cs typeface="Consolas"/>
                <a:sym typeface="Consolas"/>
              </a:defRPr>
            </a:lvl3pPr>
            <a:lvl4pPr lvl="3" rtl="0">
              <a:spcBef>
                <a:spcPts val="0"/>
              </a:spcBef>
              <a:spcAft>
                <a:spcPts val="0"/>
              </a:spcAft>
              <a:buSzPts val="2300"/>
              <a:buFont typeface="Consolas"/>
              <a:buNone/>
              <a:defRPr sz="2300">
                <a:latin typeface="Consolas"/>
                <a:ea typeface="Consolas"/>
                <a:cs typeface="Consolas"/>
                <a:sym typeface="Consolas"/>
              </a:defRPr>
            </a:lvl4pPr>
            <a:lvl5pPr lvl="4" rtl="0">
              <a:spcBef>
                <a:spcPts val="0"/>
              </a:spcBef>
              <a:spcAft>
                <a:spcPts val="0"/>
              </a:spcAft>
              <a:buSzPts val="2300"/>
              <a:buFont typeface="Consolas"/>
              <a:buNone/>
              <a:defRPr sz="2300">
                <a:latin typeface="Consolas"/>
                <a:ea typeface="Consolas"/>
                <a:cs typeface="Consolas"/>
                <a:sym typeface="Consolas"/>
              </a:defRPr>
            </a:lvl5pPr>
            <a:lvl6pPr lvl="5" rtl="0">
              <a:spcBef>
                <a:spcPts val="0"/>
              </a:spcBef>
              <a:spcAft>
                <a:spcPts val="0"/>
              </a:spcAft>
              <a:buSzPts val="2300"/>
              <a:buFont typeface="Consolas"/>
              <a:buNone/>
              <a:defRPr sz="2300">
                <a:latin typeface="Consolas"/>
                <a:ea typeface="Consolas"/>
                <a:cs typeface="Consolas"/>
                <a:sym typeface="Consolas"/>
              </a:defRPr>
            </a:lvl6pPr>
            <a:lvl7pPr lvl="6" rtl="0">
              <a:spcBef>
                <a:spcPts val="0"/>
              </a:spcBef>
              <a:spcAft>
                <a:spcPts val="0"/>
              </a:spcAft>
              <a:buSzPts val="2300"/>
              <a:buFont typeface="Consolas"/>
              <a:buNone/>
              <a:defRPr sz="2300">
                <a:latin typeface="Consolas"/>
                <a:ea typeface="Consolas"/>
                <a:cs typeface="Consolas"/>
                <a:sym typeface="Consolas"/>
              </a:defRPr>
            </a:lvl7pPr>
            <a:lvl8pPr lvl="7" rtl="0">
              <a:spcBef>
                <a:spcPts val="0"/>
              </a:spcBef>
              <a:spcAft>
                <a:spcPts val="0"/>
              </a:spcAft>
              <a:buSzPts val="2300"/>
              <a:buFont typeface="Consolas"/>
              <a:buNone/>
              <a:defRPr sz="2300">
                <a:latin typeface="Consolas"/>
                <a:ea typeface="Consolas"/>
                <a:cs typeface="Consolas"/>
                <a:sym typeface="Consolas"/>
              </a:defRPr>
            </a:lvl8pPr>
            <a:lvl9pPr lvl="8" rtl="0">
              <a:spcBef>
                <a:spcPts val="0"/>
              </a:spcBef>
              <a:spcAft>
                <a:spcPts val="0"/>
              </a:spcAft>
              <a:buSzPts val="2300"/>
              <a:buFont typeface="Consolas"/>
              <a:buNone/>
              <a:defRPr sz="2300">
                <a:latin typeface="Consolas"/>
                <a:ea typeface="Consolas"/>
                <a:cs typeface="Consolas"/>
                <a:sym typeface="Consola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390775"/>
            <a:ext cx="4572000" cy="475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390775"/>
            <a:ext cx="4045200" cy="23247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356B99"/>
              </a:buClr>
              <a:buSzPts val="4200"/>
              <a:buFont typeface="Arial Black"/>
              <a:buNone/>
              <a:defRPr sz="4200">
                <a:solidFill>
                  <a:srgbClr val="356B99"/>
                </a:solidFill>
                <a:latin typeface="Arial Black"/>
                <a:ea typeface="Arial Black"/>
                <a:cs typeface="Arial Black"/>
                <a:sym typeface="Arial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b="1"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8300" lvl="0" marL="457200">
              <a:spcBef>
                <a:spcPts val="0"/>
              </a:spcBef>
              <a:spcAft>
                <a:spcPts val="0"/>
              </a:spcAft>
              <a:buClr>
                <a:srgbClr val="000000"/>
              </a:buClr>
              <a:buSzPts val="2200"/>
              <a:buChar char="●"/>
              <a:defRPr sz="2200">
                <a:solidFill>
                  <a:srgbClr val="000000"/>
                </a:solidFill>
              </a:defRPr>
            </a:lvl1pPr>
            <a:lvl2pPr indent="-342900" lvl="1" marL="914400">
              <a:spcBef>
                <a:spcPts val="0"/>
              </a:spcBef>
              <a:spcAft>
                <a:spcPts val="0"/>
              </a:spcAft>
              <a:buClr>
                <a:srgbClr val="000000"/>
              </a:buClr>
              <a:buSzPts val="1800"/>
              <a:buChar char="○"/>
              <a:defRPr sz="1800">
                <a:solidFill>
                  <a:srgbClr val="000000"/>
                </a:solidFill>
              </a:defRPr>
            </a:lvl2pPr>
            <a:lvl3pPr indent="-342900" lvl="2" marL="1371600">
              <a:spcBef>
                <a:spcPts val="0"/>
              </a:spcBef>
              <a:spcAft>
                <a:spcPts val="0"/>
              </a:spcAft>
              <a:buClr>
                <a:srgbClr val="000000"/>
              </a:buClr>
              <a:buSzPts val="1800"/>
              <a:buChar char="■"/>
              <a:defRPr sz="1800">
                <a:solidFill>
                  <a:srgbClr val="000000"/>
                </a:solidFill>
              </a:defRPr>
            </a:lvl3pPr>
            <a:lvl4pPr indent="-342900" lvl="3" marL="1828800">
              <a:spcBef>
                <a:spcPts val="0"/>
              </a:spcBef>
              <a:spcAft>
                <a:spcPts val="0"/>
              </a:spcAft>
              <a:buClr>
                <a:srgbClr val="000000"/>
              </a:buClr>
              <a:buSzPts val="1800"/>
              <a:buChar char="●"/>
              <a:defRPr sz="1800">
                <a:solidFill>
                  <a:srgbClr val="000000"/>
                </a:solidFill>
              </a:defRPr>
            </a:lvl4pPr>
            <a:lvl5pPr indent="-342900" lvl="4" marL="2286000">
              <a:spcBef>
                <a:spcPts val="0"/>
              </a:spcBef>
              <a:spcAft>
                <a:spcPts val="0"/>
              </a:spcAft>
              <a:buClr>
                <a:srgbClr val="000000"/>
              </a:buClr>
              <a:buSzPts val="1800"/>
              <a:buChar char="○"/>
              <a:defRPr sz="1800">
                <a:solidFill>
                  <a:srgbClr val="000000"/>
                </a:solidFill>
              </a:defRPr>
            </a:lvl5pPr>
            <a:lvl6pPr indent="-342900" lvl="5" marL="2743200">
              <a:spcBef>
                <a:spcPts val="0"/>
              </a:spcBef>
              <a:spcAft>
                <a:spcPts val="0"/>
              </a:spcAft>
              <a:buClr>
                <a:srgbClr val="000000"/>
              </a:buClr>
              <a:buSzPts val="1800"/>
              <a:buChar char="■"/>
              <a:defRPr sz="1800">
                <a:solidFill>
                  <a:srgbClr val="000000"/>
                </a:solidFill>
              </a:defRPr>
            </a:lvl6pPr>
            <a:lvl7pPr indent="-342900" lvl="6" marL="3200400">
              <a:spcBef>
                <a:spcPts val="0"/>
              </a:spcBef>
              <a:spcAft>
                <a:spcPts val="0"/>
              </a:spcAft>
              <a:buClr>
                <a:srgbClr val="000000"/>
              </a:buClr>
              <a:buSzPts val="1800"/>
              <a:buChar char="●"/>
              <a:defRPr sz="1800">
                <a:solidFill>
                  <a:srgbClr val="000000"/>
                </a:solidFill>
              </a:defRPr>
            </a:lvl7pPr>
            <a:lvl8pPr indent="-342900" lvl="7" marL="3657600">
              <a:spcBef>
                <a:spcPts val="0"/>
              </a:spcBef>
              <a:spcAft>
                <a:spcPts val="0"/>
              </a:spcAft>
              <a:buClr>
                <a:srgbClr val="000000"/>
              </a:buClr>
              <a:buSzPts val="1800"/>
              <a:buChar char="○"/>
              <a:defRPr sz="1800">
                <a:solidFill>
                  <a:srgbClr val="000000"/>
                </a:solidFill>
              </a:defRPr>
            </a:lvl8pPr>
            <a:lvl9pPr indent="-342900" lvl="8" marL="4114800">
              <a:spcBef>
                <a:spcPts val="0"/>
              </a:spcBef>
              <a:spcAft>
                <a:spcPts val="0"/>
              </a:spcAft>
              <a:buClr>
                <a:srgbClr val="000000"/>
              </a:buClr>
              <a:buSzPts val="1800"/>
              <a:buChar char="■"/>
              <a:defRPr sz="18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32" name="Shape 32"/>
        <p:cNvGrpSpPr/>
        <p:nvPr/>
      </p:nvGrpSpPr>
      <p:grpSpPr>
        <a:xfrm>
          <a:off x="0" y="0"/>
          <a:ext cx="0" cy="0"/>
          <a:chOff x="0" y="0"/>
          <a:chExt cx="0" cy="0"/>
        </a:xfrm>
      </p:grpSpPr>
      <p:sp>
        <p:nvSpPr>
          <p:cNvPr id="33" name="Google Shape;33;p10"/>
          <p:cNvSpPr txBox="1"/>
          <p:nvPr>
            <p:ph idx="12" type="sldNum"/>
          </p:nvPr>
        </p:nvSpPr>
        <p:spPr>
          <a:xfrm>
            <a:off x="-1" y="4795100"/>
            <a:ext cx="568200" cy="3483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084589"/>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pic>
        <p:nvPicPr>
          <p:cNvPr id="34" name="Google Shape;34;p10"/>
          <p:cNvPicPr preferRelativeResize="0"/>
          <p:nvPr/>
        </p:nvPicPr>
        <p:blipFill rotWithShape="1">
          <a:blip r:embed="rId2">
            <a:alphaModFix/>
          </a:blip>
          <a:srcRect b="0" l="0" r="0" t="0"/>
          <a:stretch/>
        </p:blipFill>
        <p:spPr>
          <a:xfrm>
            <a:off x="0" y="0"/>
            <a:ext cx="39360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434343"/>
              </a:buClr>
              <a:buSzPts val="2200"/>
              <a:buFont typeface="Arial Black"/>
              <a:buNone/>
              <a:defRPr sz="2200">
                <a:solidFill>
                  <a:srgbClr val="434343"/>
                </a:solidFill>
                <a:latin typeface="Arial Black"/>
                <a:ea typeface="Arial Black"/>
                <a:cs typeface="Arial Black"/>
                <a:sym typeface="Arial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74650" lvl="0" marL="457200">
              <a:lnSpc>
                <a:spcPct val="115000"/>
              </a:lnSpc>
              <a:spcBef>
                <a:spcPts val="0"/>
              </a:spcBef>
              <a:spcAft>
                <a:spcPts val="0"/>
              </a:spcAft>
              <a:buClr>
                <a:schemeClr val="dk2"/>
              </a:buClr>
              <a:buSzPts val="2300"/>
              <a:buFont typeface="Calibri"/>
              <a:buChar char="●"/>
              <a:defRPr sz="2300">
                <a:solidFill>
                  <a:schemeClr val="dk2"/>
                </a:solidFill>
                <a:latin typeface="Calibri"/>
                <a:ea typeface="Calibri"/>
                <a:cs typeface="Calibri"/>
                <a:sym typeface="Calibri"/>
              </a:defRPr>
            </a:lvl1pPr>
            <a:lvl2pPr indent="-349250" lvl="1" marL="9144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2pPr>
            <a:lvl3pPr indent="-349250" lvl="2" marL="13716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3pPr>
            <a:lvl4pPr indent="-349250" lvl="3" marL="18288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4pPr>
            <a:lvl5pPr indent="-349250" lvl="4" marL="22860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5pPr>
            <a:lvl6pPr indent="-349250" lvl="5" marL="27432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6pPr>
            <a:lvl7pPr indent="-349250" lvl="6" marL="32004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7pPr>
            <a:lvl8pPr indent="-349250" lvl="7" marL="36576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8pPr>
            <a:lvl9pPr indent="-349250" lvl="8" marL="411480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9pPr>
          </a:lstStyle>
          <a:p/>
        </p:txBody>
      </p:sp>
      <p:sp>
        <p:nvSpPr>
          <p:cNvPr id="8" name="Google Shape;8;p1"/>
          <p:cNvSpPr/>
          <p:nvPr/>
        </p:nvSpPr>
        <p:spPr>
          <a:xfrm>
            <a:off x="0" y="0"/>
            <a:ext cx="9144000" cy="393600"/>
          </a:xfrm>
          <a:prstGeom prst="rect">
            <a:avLst/>
          </a:prstGeom>
          <a:solidFill>
            <a:srgbClr val="356B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nvSpPr>
        <p:spPr>
          <a:xfrm>
            <a:off x="8098700" y="-18750"/>
            <a:ext cx="984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solidFill>
                  <a:srgbClr val="FFFFFF"/>
                </a:solidFill>
                <a:latin typeface="Calibri"/>
                <a:ea typeface="Calibri"/>
                <a:cs typeface="Calibri"/>
                <a:sym typeface="Calibri"/>
              </a:rPr>
              <a:t>PostGIS</a:t>
            </a:r>
            <a:endParaRPr b="1" sz="1600">
              <a:solidFill>
                <a:srgbClr val="FFFFFF"/>
              </a:solidFill>
              <a:latin typeface="Calibri"/>
              <a:ea typeface="Calibri"/>
              <a:cs typeface="Calibri"/>
              <a:sym typeface="Calibri"/>
            </a:endParaRPr>
          </a:p>
        </p:txBody>
      </p:sp>
      <p:pic>
        <p:nvPicPr>
          <p:cNvPr id="10" name="Google Shape;10;p1"/>
          <p:cNvPicPr preferRelativeResize="0"/>
          <p:nvPr/>
        </p:nvPicPr>
        <p:blipFill>
          <a:blip r:embed="rId1">
            <a:alphaModFix/>
          </a:blip>
          <a:stretch>
            <a:fillRect/>
          </a:stretch>
        </p:blipFill>
        <p:spPr>
          <a:xfrm>
            <a:off x="7935748" y="46037"/>
            <a:ext cx="358447" cy="295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6.png"/><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comments" Target="../comments/commen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 Id="rId3" Type="http://schemas.openxmlformats.org/officeDocument/2006/relationships/image" Target="../media/image9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9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image" Target="../media/image9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9.png"/><Relationship Id="rId4" Type="http://schemas.openxmlformats.org/officeDocument/2006/relationships/image" Target="../media/image9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76.png"/><Relationship Id="rId4" Type="http://schemas.openxmlformats.org/officeDocument/2006/relationships/image" Target="../media/image8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9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9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6.xml"/><Relationship Id="rId3" Type="http://schemas.openxmlformats.org/officeDocument/2006/relationships/image" Target="../media/image10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10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 Id="rId3" Type="http://schemas.openxmlformats.org/officeDocument/2006/relationships/image" Target="../media/image103.png"/><Relationship Id="rId4" Type="http://schemas.openxmlformats.org/officeDocument/2006/relationships/image" Target="../media/image10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10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10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hyperlink" Target="https://www.postgresql.org/docs/current/functions-string.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 Id="rId3" Type="http://schemas.openxmlformats.org/officeDocument/2006/relationships/image" Target="../media/image10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 Id="rId3" Type="http://schemas.openxmlformats.org/officeDocument/2006/relationships/image" Target="../media/image10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image" Target="../media/image1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 Id="rId3" Type="http://schemas.openxmlformats.org/officeDocument/2006/relationships/image" Target="../media/image102.png"/><Relationship Id="rId4" Type="http://schemas.openxmlformats.org/officeDocument/2006/relationships/image" Target="../media/image10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1.xml"/><Relationship Id="rId3" Type="http://schemas.openxmlformats.org/officeDocument/2006/relationships/image" Target="../media/image10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 Id="rId3" Type="http://schemas.openxmlformats.org/officeDocument/2006/relationships/image" Target="../media/image10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0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1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1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1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1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 Id="rId3" Type="http://schemas.openxmlformats.org/officeDocument/2006/relationships/image" Target="../media/image11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6.xml"/><Relationship Id="rId3" Type="http://schemas.openxmlformats.org/officeDocument/2006/relationships/image" Target="../media/image120.png"/><Relationship Id="rId4" Type="http://schemas.openxmlformats.org/officeDocument/2006/relationships/image" Target="../media/image11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 Id="rId3" Type="http://schemas.openxmlformats.org/officeDocument/2006/relationships/image" Target="../media/image12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 Id="rId3" Type="http://schemas.openxmlformats.org/officeDocument/2006/relationships/image" Target="../media/image12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11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 Id="rId10" Type="http://schemas.openxmlformats.org/officeDocument/2006/relationships/image" Target="../media/image25.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2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2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2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2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1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3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7.png"/><Relationship Id="rId9"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1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11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image" Target="../media/image124.png"/></Relationships>
</file>

<file path=ppt/slides/_rels/slide21.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8.png"/><Relationship Id="rId13" Type="http://schemas.openxmlformats.org/officeDocument/2006/relationships/image" Target="../media/image42.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39.png"/><Relationship Id="rId15" Type="http://schemas.openxmlformats.org/officeDocument/2006/relationships/image" Target="../media/image44.png"/><Relationship Id="rId14" Type="http://schemas.openxmlformats.org/officeDocument/2006/relationships/image" Target="../media/image51.png"/><Relationship Id="rId17" Type="http://schemas.openxmlformats.org/officeDocument/2006/relationships/image" Target="../media/image45.png"/><Relationship Id="rId16" Type="http://schemas.openxmlformats.org/officeDocument/2006/relationships/image" Target="../media/image48.png"/><Relationship Id="rId5" Type="http://schemas.openxmlformats.org/officeDocument/2006/relationships/image" Target="../media/image22.png"/><Relationship Id="rId19" Type="http://schemas.openxmlformats.org/officeDocument/2006/relationships/image" Target="../media/image43.png"/><Relationship Id="rId6" Type="http://schemas.openxmlformats.org/officeDocument/2006/relationships/image" Target="../media/image34.png"/><Relationship Id="rId18" Type="http://schemas.openxmlformats.org/officeDocument/2006/relationships/image" Target="../media/image50.png"/><Relationship Id="rId7" Type="http://schemas.openxmlformats.org/officeDocument/2006/relationships/image" Target="../media/image37.png"/><Relationship Id="rId8" Type="http://schemas.openxmlformats.org/officeDocument/2006/relationships/image" Target="../media/image2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12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1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12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13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13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13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1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13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13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138.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 Id="rId3" Type="http://schemas.openxmlformats.org/officeDocument/2006/relationships/image" Target="../media/image12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13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8.xml"/><Relationship Id="rId3" Type="http://schemas.openxmlformats.org/officeDocument/2006/relationships/image" Target="../media/image14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0.xml"/><Relationship Id="rId3" Type="http://schemas.openxmlformats.org/officeDocument/2006/relationships/image" Target="../media/image62.png"/><Relationship Id="rId4" Type="http://schemas.openxmlformats.org/officeDocument/2006/relationships/image" Target="../media/image143.png"/><Relationship Id="rId5" Type="http://schemas.openxmlformats.org/officeDocument/2006/relationships/image" Target="../media/image8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3.xml"/><Relationship Id="rId3" Type="http://schemas.openxmlformats.org/officeDocument/2006/relationships/image" Target="../media/image134.png"/><Relationship Id="rId4" Type="http://schemas.openxmlformats.org/officeDocument/2006/relationships/image" Target="../media/image14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0.xml"/><Relationship Id="rId3" Type="http://schemas.openxmlformats.org/officeDocument/2006/relationships/image" Target="../media/image14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1.xml"/><Relationship Id="rId3" Type="http://schemas.openxmlformats.org/officeDocument/2006/relationships/image" Target="../media/image14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3.xml"/><Relationship Id="rId3" Type="http://schemas.openxmlformats.org/officeDocument/2006/relationships/image" Target="../media/image13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57.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0.xml"/><Relationship Id="rId3" Type="http://schemas.openxmlformats.org/officeDocument/2006/relationships/image" Target="../media/image14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14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14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14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14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0.xml"/><Relationship Id="rId3" Type="http://schemas.openxmlformats.org/officeDocument/2006/relationships/image" Target="../media/image15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3.xml"/><Relationship Id="rId3" Type="http://schemas.openxmlformats.org/officeDocument/2006/relationships/image" Target="../media/image15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4.xml"/><Relationship Id="rId3" Type="http://schemas.openxmlformats.org/officeDocument/2006/relationships/image" Target="../media/image151.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5.xml"/><Relationship Id="rId3" Type="http://schemas.openxmlformats.org/officeDocument/2006/relationships/image" Target="../media/image15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6.xml"/><Relationship Id="rId3" Type="http://schemas.openxmlformats.org/officeDocument/2006/relationships/image" Target="../media/image151.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8.xml"/><Relationship Id="rId3" Type="http://schemas.openxmlformats.org/officeDocument/2006/relationships/image" Target="../media/image146.png"/><Relationship Id="rId4" Type="http://schemas.openxmlformats.org/officeDocument/2006/relationships/image" Target="../media/image150.png"/><Relationship Id="rId5" Type="http://schemas.openxmlformats.org/officeDocument/2006/relationships/image" Target="../media/image152.png"/><Relationship Id="rId6" Type="http://schemas.openxmlformats.org/officeDocument/2006/relationships/image" Target="../media/image15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9.xml"/><Relationship Id="rId3" Type="http://schemas.openxmlformats.org/officeDocument/2006/relationships/image" Target="../media/image146.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0.xml"/><Relationship Id="rId3" Type="http://schemas.openxmlformats.org/officeDocument/2006/relationships/image" Target="../media/image146.png"/><Relationship Id="rId4" Type="http://schemas.openxmlformats.org/officeDocument/2006/relationships/image" Target="../media/image152.png"/><Relationship Id="rId5" Type="http://schemas.openxmlformats.org/officeDocument/2006/relationships/image" Target="../media/image172.png"/><Relationship Id="rId6" Type="http://schemas.openxmlformats.org/officeDocument/2006/relationships/image" Target="../media/image155.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1.xml"/><Relationship Id="rId3" Type="http://schemas.openxmlformats.org/officeDocument/2006/relationships/image" Target="../media/image15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2.xml"/><Relationship Id="rId3" Type="http://schemas.openxmlformats.org/officeDocument/2006/relationships/image" Target="../media/image150.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3.xml"/><Relationship Id="rId3" Type="http://schemas.openxmlformats.org/officeDocument/2006/relationships/image" Target="../media/image15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68.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156.png"/><Relationship Id="rId4" Type="http://schemas.openxmlformats.org/officeDocument/2006/relationships/image" Target="../media/image160.png"/><Relationship Id="rId5" Type="http://schemas.openxmlformats.org/officeDocument/2006/relationships/image" Target="../media/image16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16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170.png"/><Relationship Id="rId4" Type="http://schemas.openxmlformats.org/officeDocument/2006/relationships/image" Target="../media/image16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4.xml"/><Relationship Id="rId3" Type="http://schemas.openxmlformats.org/officeDocument/2006/relationships/image" Target="../media/image158.png"/><Relationship Id="rId4" Type="http://schemas.openxmlformats.org/officeDocument/2006/relationships/image" Target="../media/image15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5.xml"/><Relationship Id="rId3" Type="http://schemas.openxmlformats.org/officeDocument/2006/relationships/image" Target="../media/image16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6.xml"/><Relationship Id="rId3" Type="http://schemas.openxmlformats.org/officeDocument/2006/relationships/image" Target="../media/image169.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7.xml"/><Relationship Id="rId3" Type="http://schemas.openxmlformats.org/officeDocument/2006/relationships/image" Target="../media/image159.png"/><Relationship Id="rId4" Type="http://schemas.openxmlformats.org/officeDocument/2006/relationships/image" Target="../media/image16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9.xml"/><Relationship Id="rId3" Type="http://schemas.openxmlformats.org/officeDocument/2006/relationships/image" Target="../media/image1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1.xml"/><Relationship Id="rId3" Type="http://schemas.openxmlformats.org/officeDocument/2006/relationships/image" Target="../media/image161.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 Id="rId3" Type="http://schemas.openxmlformats.org/officeDocument/2006/relationships/image" Target="../media/image17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73.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7.xml"/><Relationship Id="rId3" Type="http://schemas.openxmlformats.org/officeDocument/2006/relationships/image" Target="../media/image17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8.xml"/><Relationship Id="rId3" Type="http://schemas.openxmlformats.org/officeDocument/2006/relationships/image" Target="../media/image174.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3.xml"/><Relationship Id="rId3" Type="http://schemas.openxmlformats.org/officeDocument/2006/relationships/image" Target="../media/image180.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4.xml"/><Relationship Id="rId3" Type="http://schemas.openxmlformats.org/officeDocument/2006/relationships/image" Target="../media/image176.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4.xml"/><Relationship Id="rId3" Type="http://schemas.openxmlformats.org/officeDocument/2006/relationships/image" Target="../media/image175.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6.xml"/><Relationship Id="rId3" Type="http://schemas.openxmlformats.org/officeDocument/2006/relationships/image" Target="../media/image184.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8.xml"/><Relationship Id="rId3" Type="http://schemas.openxmlformats.org/officeDocument/2006/relationships/image" Target="../media/image18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9.xml"/><Relationship Id="rId3" Type="http://schemas.openxmlformats.org/officeDocument/2006/relationships/image" Target="../media/image1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4.xml"/><Relationship Id="rId3" Type="http://schemas.openxmlformats.org/officeDocument/2006/relationships/image" Target="../media/image179.png"/><Relationship Id="rId4" Type="http://schemas.openxmlformats.org/officeDocument/2006/relationships/image" Target="../media/image18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62.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59.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3.xml"/><Relationship Id="rId3" Type="http://schemas.openxmlformats.org/officeDocument/2006/relationships/image" Target="../media/image181.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8.xml"/><Relationship Id="rId3" Type="http://schemas.openxmlformats.org/officeDocument/2006/relationships/image" Target="../media/image178.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3.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6.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comments" Target="../comments/comment1.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7.png"/><Relationship Id="rId4" Type="http://schemas.openxmlformats.org/officeDocument/2006/relationships/image" Target="../media/image84.png"/><Relationship Id="rId5"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 to </a:t>
            </a:r>
            <a:br>
              <a:rPr lang="en"/>
            </a:br>
            <a:r>
              <a:rPr lang="en"/>
              <a:t>PostGIS</a:t>
            </a:r>
            <a:endParaRPr/>
          </a:p>
        </p:txBody>
      </p:sp>
      <p:sp>
        <p:nvSpPr>
          <p:cNvPr id="40" name="Google Shape;40;p11"/>
          <p:cNvSpPr txBox="1"/>
          <p:nvPr>
            <p:ph idx="1" type="subTitle"/>
          </p:nvPr>
        </p:nvSpPr>
        <p:spPr>
          <a:xfrm>
            <a:off x="311700" y="3138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http://postgis.net/workshops/postgis-intro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a:t>
            </a:r>
            <a:r>
              <a:rPr lang="en">
                <a:solidFill>
                  <a:srgbClr val="FF0000"/>
                </a:solidFill>
              </a:rPr>
              <a:t>spatial</a:t>
            </a:r>
            <a:r>
              <a:rPr lang="en"/>
              <a:t> database?</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System for storage and random access of relationally (tables of rows and columns) structured data, providing the following capabilities for that data.</a:t>
            </a:r>
            <a:endParaRPr/>
          </a:p>
          <a:p>
            <a:pPr indent="-374650" lvl="0" marL="457200" rtl="0" algn="l">
              <a:spcBef>
                <a:spcPts val="1200"/>
              </a:spcBef>
              <a:spcAft>
                <a:spcPts val="0"/>
              </a:spcAft>
              <a:buSzPts val="2300"/>
              <a:buChar char="●"/>
            </a:pPr>
            <a:r>
              <a:rPr b="1" lang="en"/>
              <a:t>Data Types</a:t>
            </a:r>
            <a:r>
              <a:rPr lang="en"/>
              <a:t> including </a:t>
            </a:r>
            <a:r>
              <a:rPr lang="en">
                <a:solidFill>
                  <a:srgbClr val="FF0000"/>
                </a:solidFill>
              </a:rPr>
              <a:t>Spatial Types</a:t>
            </a:r>
            <a:endParaRPr>
              <a:solidFill>
                <a:srgbClr val="FF0000"/>
              </a:solidFill>
            </a:endParaRPr>
          </a:p>
          <a:p>
            <a:pPr indent="-349250" lvl="1" marL="914400" rtl="0" algn="l">
              <a:spcBef>
                <a:spcPts val="0"/>
              </a:spcBef>
              <a:spcAft>
                <a:spcPts val="0"/>
              </a:spcAft>
              <a:buSzPts val="1900"/>
              <a:buChar char="○"/>
            </a:pPr>
            <a:r>
              <a:rPr lang="en"/>
              <a:t>number, date, string, </a:t>
            </a:r>
            <a:r>
              <a:rPr lang="en">
                <a:solidFill>
                  <a:srgbClr val="FF0000"/>
                </a:solidFill>
              </a:rPr>
              <a:t>geometry, geography and raster</a:t>
            </a:r>
            <a:endParaRPr>
              <a:solidFill>
                <a:srgbClr val="FF0000"/>
              </a:solidFill>
            </a:endParaRPr>
          </a:p>
          <a:p>
            <a:pPr indent="-374650" lvl="0" marL="457200" rtl="0" algn="l">
              <a:spcBef>
                <a:spcPts val="0"/>
              </a:spcBef>
              <a:spcAft>
                <a:spcPts val="0"/>
              </a:spcAft>
              <a:buSzPts val="2300"/>
              <a:buChar char="●"/>
            </a:pPr>
            <a:r>
              <a:rPr b="1" lang="en"/>
              <a:t>Indexes</a:t>
            </a:r>
            <a:r>
              <a:rPr lang="en"/>
              <a:t> including </a:t>
            </a:r>
            <a:r>
              <a:rPr lang="en">
                <a:solidFill>
                  <a:srgbClr val="FF0000"/>
                </a:solidFill>
              </a:rPr>
              <a:t>Spatial Indexes</a:t>
            </a:r>
            <a:endParaRPr>
              <a:solidFill>
                <a:srgbClr val="FF0000"/>
              </a:solidFill>
            </a:endParaRPr>
          </a:p>
          <a:p>
            <a:pPr indent="-349250" lvl="1" marL="914400" rtl="0" algn="l">
              <a:spcBef>
                <a:spcPts val="0"/>
              </a:spcBef>
              <a:spcAft>
                <a:spcPts val="0"/>
              </a:spcAft>
              <a:buSzPts val="1900"/>
              <a:buChar char="○"/>
            </a:pPr>
            <a:r>
              <a:rPr lang="en"/>
              <a:t>b-tree, hash, </a:t>
            </a:r>
            <a:r>
              <a:rPr lang="en">
                <a:solidFill>
                  <a:srgbClr val="FF0000"/>
                </a:solidFill>
              </a:rPr>
              <a:t>rtree, quadtree</a:t>
            </a:r>
            <a:endParaRPr>
              <a:solidFill>
                <a:srgbClr val="FF0000"/>
              </a:solidFill>
            </a:endParaRPr>
          </a:p>
          <a:p>
            <a:pPr indent="-374650" lvl="0" marL="457200" rtl="0" algn="l">
              <a:spcBef>
                <a:spcPts val="0"/>
              </a:spcBef>
              <a:spcAft>
                <a:spcPts val="0"/>
              </a:spcAft>
              <a:buSzPts val="2300"/>
              <a:buChar char="●"/>
            </a:pPr>
            <a:r>
              <a:rPr b="1" lang="en"/>
              <a:t>Functions</a:t>
            </a:r>
            <a:r>
              <a:rPr lang="en"/>
              <a:t> including </a:t>
            </a:r>
            <a:r>
              <a:rPr lang="en">
                <a:solidFill>
                  <a:srgbClr val="FF0000"/>
                </a:solidFill>
              </a:rPr>
              <a:t>Spatial Functions</a:t>
            </a:r>
            <a:endParaRPr>
              <a:solidFill>
                <a:srgbClr val="FF0000"/>
              </a:solidFill>
            </a:endParaRPr>
          </a:p>
          <a:p>
            <a:pPr indent="-349250" lvl="1" marL="914400" rtl="0" algn="l">
              <a:spcBef>
                <a:spcPts val="0"/>
              </a:spcBef>
              <a:spcAft>
                <a:spcPts val="0"/>
              </a:spcAft>
              <a:buSzPts val="1900"/>
              <a:buChar char="○"/>
            </a:pPr>
            <a:r>
              <a:rPr lang="en"/>
              <a:t>strlen(string), pow(float, float), now(), </a:t>
            </a:r>
            <a:r>
              <a:rPr lang="en">
                <a:solidFill>
                  <a:srgbClr val="FF0000"/>
                </a:solidFill>
              </a:rPr>
              <a:t>ST_Area(), ST_Distance()</a:t>
            </a:r>
            <a:endParaRPr>
              <a:solidFill>
                <a:srgbClr val="FF0000"/>
              </a:solidFill>
            </a:endParaRPr>
          </a:p>
        </p:txBody>
      </p:sp>
      <p:sp>
        <p:nvSpPr>
          <p:cNvPr id="104" name="Google Shape;104;p2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10 - Geometry </a:t>
            </a:r>
            <a:r>
              <a:rPr lang="en"/>
              <a:t>Exercises</a:t>
            </a:r>
            <a:endParaRPr/>
          </a:p>
        </p:txBody>
      </p:sp>
      <p:pic>
        <p:nvPicPr>
          <p:cNvPr id="883" name="Google Shape;883;p110"/>
          <p:cNvPicPr preferRelativeResize="0"/>
          <p:nvPr/>
        </p:nvPicPr>
        <p:blipFill>
          <a:blip r:embed="rId3">
            <a:alphaModFix/>
          </a:blip>
          <a:stretch>
            <a:fillRect/>
          </a:stretch>
        </p:blipFill>
        <p:spPr>
          <a:xfrm>
            <a:off x="1757175" y="1205175"/>
            <a:ext cx="2975300" cy="3668574"/>
          </a:xfrm>
          <a:prstGeom prst="rect">
            <a:avLst/>
          </a:prstGeom>
          <a:noFill/>
          <a:ln>
            <a:noFill/>
          </a:ln>
        </p:spPr>
      </p:pic>
      <p:pic>
        <p:nvPicPr>
          <p:cNvPr id="884" name="Google Shape;884;p110"/>
          <p:cNvPicPr preferRelativeResize="0"/>
          <p:nvPr/>
        </p:nvPicPr>
        <p:blipFill>
          <a:blip r:embed="rId4">
            <a:alphaModFix/>
          </a:blip>
          <a:stretch>
            <a:fillRect/>
          </a:stretch>
        </p:blipFill>
        <p:spPr>
          <a:xfrm>
            <a:off x="4377400" y="1205175"/>
            <a:ext cx="2863278" cy="3668575"/>
          </a:xfrm>
          <a:prstGeom prst="rect">
            <a:avLst/>
          </a:prstGeom>
          <a:noFill/>
          <a:ln>
            <a:noFill/>
          </a:ln>
        </p:spPr>
      </p:pic>
      <p:sp>
        <p:nvSpPr>
          <p:cNvPr id="885" name="Google Shape;885;p11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1"/>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the </a:t>
            </a:r>
            <a:r>
              <a:rPr lang="en">
                <a:solidFill>
                  <a:srgbClr val="FF9900"/>
                </a:solidFill>
              </a:rPr>
              <a:t>area</a:t>
            </a:r>
            <a:r>
              <a:rPr lang="en"/>
              <a:t> of the ‘West Village’ neighborhood?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1" name="Google Shape;891;p111"/>
          <p:cNvSpPr txBox="1"/>
          <p:nvPr/>
        </p:nvSpPr>
        <p:spPr>
          <a:xfrm>
            <a:off x="416700" y="1157700"/>
            <a:ext cx="81207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SELECT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ST_Area(</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a:t>
            </a:r>
            <a:endParaRPr b="1" sz="25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nyc_neighborhoods</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WHERE</a:t>
            </a:r>
            <a:r>
              <a:rPr b="1" lang="en" sz="2500">
                <a:solidFill>
                  <a:schemeClr val="dk1"/>
                </a:solidFill>
                <a:latin typeface="Consolas"/>
                <a:ea typeface="Consolas"/>
                <a:cs typeface="Consolas"/>
                <a:sym typeface="Consolas"/>
              </a:rPr>
              <a:t> name = </a:t>
            </a:r>
            <a:r>
              <a:rPr b="1" lang="en" sz="2500">
                <a:solidFill>
                  <a:srgbClr val="B45F06"/>
                </a:solidFill>
                <a:latin typeface="Consolas"/>
                <a:ea typeface="Consolas"/>
                <a:cs typeface="Consolas"/>
                <a:sym typeface="Consolas"/>
              </a:rPr>
              <a:t>'West Village'</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chemeClr val="dk1"/>
                </a:solidFill>
                <a:latin typeface="Consolas"/>
                <a:ea typeface="Consolas"/>
                <a:cs typeface="Consolas"/>
                <a:sym typeface="Consolas"/>
              </a:rPr>
              <a:t>1044614.5296486</a:t>
            </a:r>
            <a:endParaRPr b="1" sz="2500">
              <a:solidFill>
                <a:schemeClr val="dk1"/>
              </a:solidFill>
              <a:latin typeface="Consolas"/>
              <a:ea typeface="Consolas"/>
              <a:cs typeface="Consolas"/>
              <a:sym typeface="Consolas"/>
            </a:endParaRPr>
          </a:p>
        </p:txBody>
      </p:sp>
      <p:cxnSp>
        <p:nvCxnSpPr>
          <p:cNvPr id="892" name="Google Shape;892;p111"/>
          <p:cNvCxnSpPr/>
          <p:nvPr/>
        </p:nvCxnSpPr>
        <p:spPr>
          <a:xfrm>
            <a:off x="416700" y="3144275"/>
            <a:ext cx="8120700" cy="0"/>
          </a:xfrm>
          <a:prstGeom prst="straightConnector1">
            <a:avLst/>
          </a:prstGeom>
          <a:noFill/>
          <a:ln cap="flat" cmpd="sng" w="38100">
            <a:solidFill>
              <a:schemeClr val="dk2"/>
            </a:solidFill>
            <a:prstDash val="solid"/>
            <a:round/>
            <a:headEnd len="med" w="med" type="none"/>
            <a:tailEnd len="med" w="med" type="none"/>
          </a:ln>
        </p:spPr>
      </p:cxnSp>
      <p:sp>
        <p:nvSpPr>
          <p:cNvPr id="893" name="Google Shape;893;p11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2"/>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solidFill>
                  <a:srgbClr val="E69138"/>
                </a:solidFill>
              </a:rPr>
              <a:t>geometry type</a:t>
            </a:r>
            <a:r>
              <a:rPr lang="en"/>
              <a:t> of ‘Pelham St’? The length?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9" name="Google Shape;899;p112"/>
          <p:cNvSpPr txBox="1"/>
          <p:nvPr/>
        </p:nvSpPr>
        <p:spPr>
          <a:xfrm>
            <a:off x="416700" y="13863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ST_</a:t>
            </a:r>
            <a:r>
              <a:rPr b="1" lang="en" sz="2500">
                <a:solidFill>
                  <a:srgbClr val="38761D"/>
                </a:solidFill>
                <a:latin typeface="Consolas"/>
                <a:ea typeface="Consolas"/>
                <a:cs typeface="Consolas"/>
                <a:sym typeface="Consolas"/>
              </a:rPr>
              <a:t>GeometryType</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a:t>
            </a:r>
            <a:br>
              <a:rPr b="1" lang="en" sz="2500">
                <a:solidFill>
                  <a:srgbClr val="38761D"/>
                </a:solidFill>
                <a:latin typeface="Consolas"/>
                <a:ea typeface="Consolas"/>
                <a:cs typeface="Consolas"/>
                <a:sym typeface="Consolas"/>
              </a:rPr>
            </a:br>
            <a:r>
              <a:rPr b="1" lang="en" sz="2500">
                <a:solidFill>
                  <a:srgbClr val="38761D"/>
                </a:solidFill>
                <a:latin typeface="Consolas"/>
                <a:ea typeface="Consolas"/>
                <a:cs typeface="Consolas"/>
                <a:sym typeface="Consolas"/>
              </a:rPr>
              <a:t> </a:t>
            </a:r>
            <a:r>
              <a:rPr b="1" lang="en" sz="2500">
                <a:solidFill>
                  <a:srgbClr val="38761D"/>
                </a:solidFill>
                <a:latin typeface="Consolas"/>
                <a:ea typeface="Consolas"/>
                <a:cs typeface="Consolas"/>
                <a:sym typeface="Consolas"/>
              </a:rPr>
              <a:t>ST_Length(</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a:t>
            </a:r>
            <a:endParaRPr b="1" sz="2500">
              <a:solidFill>
                <a:srgbClr val="3876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a:t>
            </a:r>
            <a:r>
              <a:rPr b="1" lang="en" sz="2500">
                <a:solidFill>
                  <a:schemeClr val="dk1"/>
                </a:solidFill>
                <a:latin typeface="Consolas"/>
                <a:ea typeface="Consolas"/>
                <a:cs typeface="Consolas"/>
                <a:sym typeface="Consolas"/>
              </a:rPr>
              <a:t>nyc_streets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WHERE</a:t>
            </a:r>
            <a:r>
              <a:rPr b="1" lang="en" sz="2500">
                <a:solidFill>
                  <a:schemeClr val="dk1"/>
                </a:solidFill>
                <a:latin typeface="Consolas"/>
                <a:ea typeface="Consolas"/>
                <a:cs typeface="Consolas"/>
                <a:sym typeface="Consolas"/>
              </a:rPr>
              <a:t> name = </a:t>
            </a:r>
            <a:r>
              <a:rPr b="1" lang="en" sz="2500">
                <a:solidFill>
                  <a:srgbClr val="B45F06"/>
                </a:solidFill>
                <a:latin typeface="Consolas"/>
                <a:ea typeface="Consolas"/>
                <a:cs typeface="Consolas"/>
                <a:sym typeface="Consolas"/>
              </a:rPr>
              <a:t>'</a:t>
            </a:r>
            <a:r>
              <a:rPr b="1" lang="en" sz="2500">
                <a:solidFill>
                  <a:srgbClr val="B45F06"/>
                </a:solidFill>
                <a:latin typeface="Consolas"/>
                <a:ea typeface="Consolas"/>
                <a:cs typeface="Consolas"/>
                <a:sym typeface="Consolas"/>
              </a:rPr>
              <a:t>Pelham St</a:t>
            </a:r>
            <a:r>
              <a:rPr b="1" lang="en" sz="2500">
                <a:solidFill>
                  <a:srgbClr val="B45F06"/>
                </a:solidFill>
                <a:latin typeface="Consolas"/>
                <a:ea typeface="Consolas"/>
                <a:cs typeface="Consolas"/>
                <a:sym typeface="Consolas"/>
              </a:rPr>
              <a: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chemeClr val="dk1"/>
                </a:solidFill>
                <a:latin typeface="Consolas"/>
                <a:ea typeface="Consolas"/>
                <a:cs typeface="Consolas"/>
                <a:sym typeface="Consolas"/>
              </a:rPr>
              <a:t>ST_MultiLineString  |  50.323</a:t>
            </a:r>
            <a:endParaRPr b="1" sz="2500">
              <a:solidFill>
                <a:schemeClr val="dk1"/>
              </a:solidFill>
              <a:latin typeface="Consolas"/>
              <a:ea typeface="Consolas"/>
              <a:cs typeface="Consolas"/>
              <a:sym typeface="Consolas"/>
            </a:endParaRPr>
          </a:p>
        </p:txBody>
      </p:sp>
      <p:cxnSp>
        <p:nvCxnSpPr>
          <p:cNvPr id="900" name="Google Shape;900;p112"/>
          <p:cNvCxnSpPr/>
          <p:nvPr/>
        </p:nvCxnSpPr>
        <p:spPr>
          <a:xfrm>
            <a:off x="416700" y="3677675"/>
            <a:ext cx="8120700" cy="0"/>
          </a:xfrm>
          <a:prstGeom prst="straightConnector1">
            <a:avLst/>
          </a:prstGeom>
          <a:noFill/>
          <a:ln cap="flat" cmpd="sng" w="38100">
            <a:solidFill>
              <a:schemeClr val="dk2"/>
            </a:solidFill>
            <a:prstDash val="solid"/>
            <a:round/>
            <a:headEnd len="med" w="med" type="none"/>
            <a:tailEnd len="med" w="med" type="none"/>
          </a:ln>
        </p:spPr>
      </p:cxnSp>
      <p:sp>
        <p:nvSpPr>
          <p:cNvPr id="901" name="Google Shape;901;p11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13"/>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solidFill>
                  <a:srgbClr val="E69138"/>
                </a:solidFill>
              </a:rPr>
              <a:t>GeoJSON</a:t>
            </a:r>
            <a:r>
              <a:rPr lang="en"/>
              <a:t> representation of ‘Broad St’ subway station?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07" name="Google Shape;907;p113"/>
          <p:cNvSpPr txBox="1"/>
          <p:nvPr/>
        </p:nvSpPr>
        <p:spPr>
          <a:xfrm>
            <a:off x="416700" y="1386300"/>
            <a:ext cx="81207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ST_</a:t>
            </a:r>
            <a:r>
              <a:rPr b="1" lang="en" sz="2500">
                <a:solidFill>
                  <a:srgbClr val="38761D"/>
                </a:solidFill>
                <a:latin typeface="Consolas"/>
                <a:ea typeface="Consolas"/>
                <a:cs typeface="Consolas"/>
                <a:sym typeface="Consolas"/>
              </a:rPr>
              <a:t>AsGeoJSON</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geom, 0</a:t>
            </a:r>
            <a:r>
              <a:rPr b="1" lang="en" sz="2500">
                <a:solidFill>
                  <a:srgbClr val="38761D"/>
                </a:solidFill>
                <a:latin typeface="Consolas"/>
                <a:ea typeface="Consolas"/>
                <a:cs typeface="Consolas"/>
                <a:sym typeface="Consolas"/>
              </a:rPr>
              <a:t>)</a:t>
            </a:r>
            <a:endParaRPr b="1" sz="2500">
              <a:solidFill>
                <a:srgbClr val="3876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nyc_subway_stations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WHERE</a:t>
            </a:r>
            <a:r>
              <a:rPr b="1" lang="en" sz="2500">
                <a:solidFill>
                  <a:schemeClr val="dk1"/>
                </a:solidFill>
                <a:latin typeface="Consolas"/>
                <a:ea typeface="Consolas"/>
                <a:cs typeface="Consolas"/>
                <a:sym typeface="Consolas"/>
              </a:rPr>
              <a:t> name = </a:t>
            </a:r>
            <a:r>
              <a:rPr b="1" lang="en" sz="2500">
                <a:solidFill>
                  <a:srgbClr val="B45F06"/>
                </a:solidFill>
                <a:latin typeface="Consolas"/>
                <a:ea typeface="Consolas"/>
                <a:cs typeface="Consolas"/>
                <a:sym typeface="Consolas"/>
              </a:rPr>
              <a:t>'Broad St'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chemeClr val="dk1"/>
                </a:solidFill>
                <a:latin typeface="Consolas"/>
                <a:ea typeface="Consolas"/>
                <a:cs typeface="Consolas"/>
                <a:sym typeface="Consolas"/>
              </a:rPr>
              <a:t>{"type":"Point",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"crs":{"type":"name",</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"properties":{"name":"EPSG:26918"}},</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"coordinates":[583571,4506714]}</a:t>
            </a:r>
            <a:endParaRPr b="1" sz="2500">
              <a:solidFill>
                <a:schemeClr val="dk1"/>
              </a:solidFill>
              <a:latin typeface="Consolas"/>
              <a:ea typeface="Consolas"/>
              <a:cs typeface="Consolas"/>
              <a:sym typeface="Consolas"/>
            </a:endParaRPr>
          </a:p>
        </p:txBody>
      </p:sp>
      <p:cxnSp>
        <p:nvCxnSpPr>
          <p:cNvPr id="908" name="Google Shape;908;p113"/>
          <p:cNvCxnSpPr/>
          <p:nvPr/>
        </p:nvCxnSpPr>
        <p:spPr>
          <a:xfrm>
            <a:off x="416700" y="3178100"/>
            <a:ext cx="8120700" cy="0"/>
          </a:xfrm>
          <a:prstGeom prst="straightConnector1">
            <a:avLst/>
          </a:prstGeom>
          <a:noFill/>
          <a:ln cap="flat" cmpd="sng" w="38100">
            <a:solidFill>
              <a:schemeClr val="dk2"/>
            </a:solidFill>
            <a:prstDash val="solid"/>
            <a:round/>
            <a:headEnd len="med" w="med" type="none"/>
            <a:tailEnd len="med" w="med" type="none"/>
          </a:ln>
        </p:spPr>
      </p:cxnSp>
      <p:sp>
        <p:nvSpPr>
          <p:cNvPr id="909" name="Google Shape;909;p11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1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a:t>
            </a:r>
            <a:r>
              <a:rPr lang="en">
                <a:solidFill>
                  <a:srgbClr val="B45F06"/>
                </a:solidFill>
              </a:rPr>
              <a:t>length</a:t>
            </a:r>
            <a:r>
              <a:rPr lang="en"/>
              <a:t> of </a:t>
            </a:r>
            <a:r>
              <a:rPr lang="en">
                <a:solidFill>
                  <a:srgbClr val="B45F06"/>
                </a:solidFill>
              </a:rPr>
              <a:t>streets</a:t>
            </a:r>
            <a:r>
              <a:rPr lang="en"/>
              <a:t> (in </a:t>
            </a:r>
            <a:r>
              <a:rPr lang="en">
                <a:solidFill>
                  <a:srgbClr val="B45F06"/>
                </a:solidFill>
              </a:rPr>
              <a:t>kilometers</a:t>
            </a:r>
            <a:r>
              <a:rPr lang="en"/>
              <a:t>) in New York City?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5" name="Google Shape;915;p114"/>
          <p:cNvSpPr txBox="1"/>
          <p:nvPr/>
        </p:nvSpPr>
        <p:spPr>
          <a:xfrm>
            <a:off x="416700" y="1614900"/>
            <a:ext cx="81207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006E1D"/>
                </a:solidFill>
                <a:latin typeface="Consolas"/>
                <a:ea typeface="Consolas"/>
                <a:cs typeface="Consolas"/>
                <a:sym typeface="Consolas"/>
              </a:rPr>
              <a:t>Sum(ST_Length(</a:t>
            </a:r>
            <a:r>
              <a:rPr b="1" lang="en" sz="2500">
                <a:solidFill>
                  <a:schemeClr val="dk1"/>
                </a:solidFill>
                <a:latin typeface="Consolas"/>
                <a:ea typeface="Consolas"/>
                <a:cs typeface="Consolas"/>
                <a:sym typeface="Consolas"/>
              </a:rPr>
              <a:t>geom</a:t>
            </a:r>
            <a:r>
              <a:rPr b="1" lang="en" sz="2500">
                <a:solidFill>
                  <a:srgbClr val="006E1D"/>
                </a:solidFill>
                <a:latin typeface="Consolas"/>
                <a:ea typeface="Consolas"/>
                <a:cs typeface="Consolas"/>
                <a:sym typeface="Consolas"/>
              </a:rPr>
              <a:t>))</a:t>
            </a:r>
            <a:r>
              <a:rPr b="1" lang="en" sz="2500">
                <a:solidFill>
                  <a:schemeClr val="dk1"/>
                </a:solidFill>
                <a:latin typeface="Consolas"/>
                <a:ea typeface="Consolas"/>
                <a:cs typeface="Consolas"/>
                <a:sym typeface="Consolas"/>
              </a:rPr>
              <a:t> / </a:t>
            </a:r>
            <a:r>
              <a:rPr b="1" lang="en" sz="2500">
                <a:solidFill>
                  <a:srgbClr val="B45F06"/>
                </a:solidFill>
                <a:latin typeface="Consolas"/>
                <a:ea typeface="Consolas"/>
                <a:cs typeface="Consolas"/>
                <a:sym typeface="Consolas"/>
              </a:rPr>
              <a:t>1000</a:t>
            </a:r>
            <a:endParaRPr b="1" sz="2500">
              <a:solidFill>
                <a:srgbClr val="B45F06"/>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B45F06"/>
                </a:solidFill>
                <a:latin typeface="Consolas"/>
                <a:ea typeface="Consolas"/>
                <a:cs typeface="Consolas"/>
                <a:sym typeface="Consolas"/>
              </a:rPr>
              <a:t>  </a:t>
            </a: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nyc_streets;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10418.904717199996</a:t>
            </a:r>
            <a:endParaRPr b="1" sz="2500">
              <a:solidFill>
                <a:schemeClr val="dk1"/>
              </a:solidFill>
              <a:latin typeface="Consolas"/>
              <a:ea typeface="Consolas"/>
              <a:cs typeface="Consolas"/>
              <a:sym typeface="Consolas"/>
            </a:endParaRPr>
          </a:p>
        </p:txBody>
      </p:sp>
      <p:cxnSp>
        <p:nvCxnSpPr>
          <p:cNvPr id="916" name="Google Shape;916;p114"/>
          <p:cNvCxnSpPr/>
          <p:nvPr/>
        </p:nvCxnSpPr>
        <p:spPr>
          <a:xfrm>
            <a:off x="416700" y="3296675"/>
            <a:ext cx="8120700" cy="0"/>
          </a:xfrm>
          <a:prstGeom prst="straightConnector1">
            <a:avLst/>
          </a:prstGeom>
          <a:noFill/>
          <a:ln cap="flat" cmpd="sng" w="38100">
            <a:solidFill>
              <a:schemeClr val="dk2"/>
            </a:solidFill>
            <a:prstDash val="solid"/>
            <a:round/>
            <a:headEnd len="med" w="med" type="none"/>
            <a:tailEnd len="med" w="med" type="none"/>
          </a:ln>
        </p:spPr>
      </p:cxnSp>
      <p:sp>
        <p:nvSpPr>
          <p:cNvPr id="917" name="Google Shape;917;p11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15"/>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solidFill>
                  <a:srgbClr val="B45F06"/>
                </a:solidFill>
              </a:rPr>
              <a:t>area</a:t>
            </a:r>
            <a:r>
              <a:rPr lang="en"/>
              <a:t> of Manhattan in </a:t>
            </a:r>
            <a:r>
              <a:rPr lang="en">
                <a:solidFill>
                  <a:srgbClr val="B45F06"/>
                </a:solidFill>
              </a:rPr>
              <a:t>acres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3" name="Google Shape;923;p115"/>
          <p:cNvSpPr txBox="1"/>
          <p:nvPr/>
        </p:nvSpPr>
        <p:spPr>
          <a:xfrm>
            <a:off x="416700" y="1462500"/>
            <a:ext cx="81207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Sum(ST_Area</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 </a:t>
            </a:r>
            <a:r>
              <a:rPr b="1" lang="en" sz="2500">
                <a:solidFill>
                  <a:schemeClr val="dk1"/>
                </a:solidFill>
                <a:latin typeface="Consolas"/>
                <a:ea typeface="Consolas"/>
                <a:cs typeface="Consolas"/>
                <a:sym typeface="Consolas"/>
              </a:rPr>
              <a:t>/ </a:t>
            </a:r>
            <a:r>
              <a:rPr b="1" lang="en" sz="2500">
                <a:solidFill>
                  <a:srgbClr val="B45F06"/>
                </a:solidFill>
                <a:latin typeface="Consolas"/>
                <a:ea typeface="Consolas"/>
                <a:cs typeface="Consolas"/>
                <a:sym typeface="Consolas"/>
              </a:rPr>
              <a:t>4047</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a:t>
            </a:r>
            <a:r>
              <a:rPr b="1" lang="en" sz="2500">
                <a:solidFill>
                  <a:schemeClr val="dk1"/>
                </a:solidFill>
                <a:latin typeface="Consolas"/>
                <a:ea typeface="Consolas"/>
                <a:cs typeface="Consolas"/>
                <a:sym typeface="Consolas"/>
              </a:rPr>
              <a:t>nyc_census_blocks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WHERE</a:t>
            </a:r>
            <a:r>
              <a:rPr b="1" lang="en" sz="2500">
                <a:solidFill>
                  <a:schemeClr val="dk1"/>
                </a:solidFill>
                <a:latin typeface="Consolas"/>
                <a:ea typeface="Consolas"/>
                <a:cs typeface="Consolas"/>
                <a:sym typeface="Consolas"/>
              </a:rPr>
              <a:t> boroname = </a:t>
            </a:r>
            <a:r>
              <a:rPr b="1" lang="en" sz="2500">
                <a:solidFill>
                  <a:srgbClr val="B45F06"/>
                </a:solidFill>
                <a:latin typeface="Consolas"/>
                <a:ea typeface="Consolas"/>
                <a:cs typeface="Consolas"/>
                <a:sym typeface="Consolas"/>
              </a:rPr>
              <a:t>'Manhattan'</a:t>
            </a:r>
            <a:r>
              <a:rPr b="1" lang="en" sz="2500">
                <a:solidFill>
                  <a:schemeClr val="dk1"/>
                </a:solidFill>
                <a:latin typeface="Consolas"/>
                <a:ea typeface="Consolas"/>
                <a:cs typeface="Consolas"/>
                <a:sym typeface="Consolas"/>
              </a:rPr>
              <a:t>;</a:t>
            </a: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14601.3987215548</a:t>
            </a:r>
            <a:endParaRPr b="1" sz="2500">
              <a:solidFill>
                <a:schemeClr val="dk1"/>
              </a:solidFill>
              <a:latin typeface="Consolas"/>
              <a:ea typeface="Consolas"/>
              <a:cs typeface="Consolas"/>
              <a:sym typeface="Consolas"/>
            </a:endParaRPr>
          </a:p>
        </p:txBody>
      </p:sp>
      <p:cxnSp>
        <p:nvCxnSpPr>
          <p:cNvPr id="924" name="Google Shape;924;p115"/>
          <p:cNvCxnSpPr/>
          <p:nvPr/>
        </p:nvCxnSpPr>
        <p:spPr>
          <a:xfrm>
            <a:off x="416700" y="3525275"/>
            <a:ext cx="8120700" cy="0"/>
          </a:xfrm>
          <a:prstGeom prst="straightConnector1">
            <a:avLst/>
          </a:prstGeom>
          <a:noFill/>
          <a:ln cap="flat" cmpd="sng" w="38100">
            <a:solidFill>
              <a:schemeClr val="dk2"/>
            </a:solidFill>
            <a:prstDash val="solid"/>
            <a:round/>
            <a:headEnd len="med" w="med" type="none"/>
            <a:tailEnd len="med" w="med" type="none"/>
          </a:ln>
        </p:spPr>
      </p:cxnSp>
      <p:sp>
        <p:nvSpPr>
          <p:cNvPr id="925" name="Google Shape;925;p11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16"/>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solidFill>
                  <a:srgbClr val="E69138"/>
                </a:solidFill>
              </a:rPr>
              <a:t>most westerly</a:t>
            </a:r>
            <a:r>
              <a:rPr lang="en"/>
              <a:t> subway station?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1" name="Google Shape;931;p116"/>
          <p:cNvSpPr txBox="1"/>
          <p:nvPr/>
        </p:nvSpPr>
        <p:spPr>
          <a:xfrm>
            <a:off x="416700" y="14625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ST_X</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 name</a:t>
            </a:r>
            <a:endParaRPr b="1" sz="2500">
              <a:solidFill>
                <a:srgbClr val="3876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nyc_subway_stations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ORDER BY</a:t>
            </a: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ST_X</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geom</a:t>
            </a:r>
            <a:r>
              <a:rPr b="1" lang="en" sz="2500">
                <a:solidFill>
                  <a:srgbClr val="38761D"/>
                </a:solidFill>
                <a:latin typeface="Consolas"/>
                <a:ea typeface="Consolas"/>
                <a:cs typeface="Consolas"/>
                <a:sym typeface="Consolas"/>
              </a:rPr>
              <a:t>)</a:t>
            </a:r>
            <a:br>
              <a:rPr b="1" lang="en" sz="2500">
                <a:solidFill>
                  <a:srgbClr val="38761D"/>
                </a:solidFill>
                <a:latin typeface="Consolas"/>
                <a:ea typeface="Consolas"/>
                <a:cs typeface="Consolas"/>
                <a:sym typeface="Consolas"/>
              </a:rPr>
            </a:br>
            <a:r>
              <a:rPr b="1" lang="en" sz="2500">
                <a:solidFill>
                  <a:srgbClr val="0000FF"/>
                </a:solidFill>
                <a:latin typeface="Consolas"/>
                <a:ea typeface="Consolas"/>
                <a:cs typeface="Consolas"/>
                <a:sym typeface="Consolas"/>
              </a:rPr>
              <a:t>LIMIT</a:t>
            </a:r>
            <a:r>
              <a:rPr b="1" lang="en" sz="2500">
                <a:solidFill>
                  <a:schemeClr val="dk1"/>
                </a:solidFill>
                <a:latin typeface="Consolas"/>
                <a:ea typeface="Consolas"/>
                <a:cs typeface="Consolas"/>
                <a:sym typeface="Consolas"/>
              </a:rPr>
              <a:t> </a:t>
            </a:r>
            <a:r>
              <a:rPr b="1" lang="en" sz="2500">
                <a:solidFill>
                  <a:schemeClr val="dk1"/>
                </a:solidFill>
                <a:latin typeface="Consolas"/>
                <a:ea typeface="Consolas"/>
                <a:cs typeface="Consolas"/>
                <a:sym typeface="Consolas"/>
              </a:rPr>
              <a:t>1;</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563292.1  |  </a:t>
            </a:r>
            <a:r>
              <a:rPr b="1" lang="en" sz="2500">
                <a:solidFill>
                  <a:schemeClr val="dk1"/>
                </a:solidFill>
                <a:latin typeface="Consolas"/>
                <a:ea typeface="Consolas"/>
                <a:cs typeface="Consolas"/>
                <a:sym typeface="Consolas"/>
              </a:rPr>
              <a:t>Tottenville</a:t>
            </a:r>
            <a:endParaRPr b="1" sz="2500">
              <a:solidFill>
                <a:schemeClr val="dk1"/>
              </a:solidFill>
              <a:latin typeface="Consolas"/>
              <a:ea typeface="Consolas"/>
              <a:cs typeface="Consolas"/>
              <a:sym typeface="Consolas"/>
            </a:endParaRPr>
          </a:p>
        </p:txBody>
      </p:sp>
      <p:cxnSp>
        <p:nvCxnSpPr>
          <p:cNvPr id="932" name="Google Shape;932;p116"/>
          <p:cNvCxnSpPr/>
          <p:nvPr/>
        </p:nvCxnSpPr>
        <p:spPr>
          <a:xfrm>
            <a:off x="416700" y="4039944"/>
            <a:ext cx="8120700" cy="0"/>
          </a:xfrm>
          <a:prstGeom prst="straightConnector1">
            <a:avLst/>
          </a:prstGeom>
          <a:noFill/>
          <a:ln cap="flat" cmpd="sng" w="38100">
            <a:solidFill>
              <a:schemeClr val="dk2"/>
            </a:solidFill>
            <a:prstDash val="solid"/>
            <a:round/>
            <a:headEnd len="med" w="med" type="none"/>
            <a:tailEnd len="med" w="med" type="none"/>
          </a:ln>
        </p:spPr>
      </p:cxnSp>
      <p:sp>
        <p:nvSpPr>
          <p:cNvPr id="933" name="Google Shape;933;p11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10 - Geometry Exercises</a:t>
            </a:r>
            <a:endParaRPr b="1" sz="1500">
              <a:solidFill>
                <a:srgbClr val="FFFFFF"/>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Section 11 - Spatial </a:t>
            </a:r>
            <a:br>
              <a:rPr lang="en"/>
            </a:br>
            <a:r>
              <a:rPr lang="en"/>
              <a:t>Relationships</a:t>
            </a:r>
            <a:endParaRPr/>
          </a:p>
        </p:txBody>
      </p:sp>
      <p:sp>
        <p:nvSpPr>
          <p:cNvPr id="939" name="Google Shape;939;p11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ST_Intersects(A, B)</a:t>
            </a:r>
            <a:endParaRPr sz="2600"/>
          </a:p>
          <a:p>
            <a:pPr indent="-393700" lvl="0" marL="457200" rtl="0" algn="l">
              <a:spcBef>
                <a:spcPts val="0"/>
              </a:spcBef>
              <a:spcAft>
                <a:spcPts val="0"/>
              </a:spcAft>
              <a:buSzPts val="2600"/>
              <a:buChar char="●"/>
            </a:pPr>
            <a:r>
              <a:rPr lang="en" sz="2600"/>
              <a:t>ST_DWithin(A, B, d) </a:t>
            </a:r>
            <a:endParaRPr sz="2600"/>
          </a:p>
          <a:p>
            <a:pPr indent="-393700" lvl="0" marL="457200" rtl="0" algn="l">
              <a:spcBef>
                <a:spcPts val="0"/>
              </a:spcBef>
              <a:spcAft>
                <a:spcPts val="0"/>
              </a:spcAft>
              <a:buSzPts val="2600"/>
              <a:buChar char="●"/>
            </a:pPr>
            <a:r>
              <a:rPr lang="en" sz="2600"/>
              <a:t>ST_Distance(A, B)</a:t>
            </a:r>
            <a:endParaRPr sz="2600"/>
          </a:p>
          <a:p>
            <a:pPr indent="-393700" lvl="0" marL="457200" rtl="0" algn="l">
              <a:spcBef>
                <a:spcPts val="0"/>
              </a:spcBef>
              <a:spcAft>
                <a:spcPts val="0"/>
              </a:spcAft>
              <a:buSzPts val="2600"/>
              <a:buChar char="●"/>
            </a:pPr>
            <a:r>
              <a:rPr lang="en" sz="2600"/>
              <a:t>ST_Within,  ST_Contains(A, B) </a:t>
            </a:r>
            <a:endParaRPr sz="2600"/>
          </a:p>
          <a:p>
            <a:pPr indent="-393700" lvl="0" marL="457200" rtl="0" algn="l">
              <a:spcBef>
                <a:spcPts val="0"/>
              </a:spcBef>
              <a:spcAft>
                <a:spcPts val="0"/>
              </a:spcAft>
              <a:buSzPts val="2600"/>
              <a:buChar char="●"/>
            </a:pPr>
            <a:r>
              <a:rPr lang="en" sz="2600"/>
              <a:t>ST_Equals(A, B) </a:t>
            </a:r>
            <a:endParaRPr sz="2600"/>
          </a:p>
          <a:p>
            <a:pPr indent="-393700" lvl="0" marL="457200" rtl="0" algn="l">
              <a:spcBef>
                <a:spcPts val="0"/>
              </a:spcBef>
              <a:spcAft>
                <a:spcPts val="0"/>
              </a:spcAft>
              <a:buSzPts val="2600"/>
              <a:buChar char="●"/>
            </a:pPr>
            <a:r>
              <a:rPr lang="en" sz="2600"/>
              <a:t>ST_Touches(A, B) </a:t>
            </a:r>
            <a:endParaRPr sz="2600"/>
          </a:p>
          <a:p>
            <a:pPr indent="-393700" lvl="0" marL="457200" rtl="0" algn="l">
              <a:spcBef>
                <a:spcPts val="0"/>
              </a:spcBef>
              <a:spcAft>
                <a:spcPts val="0"/>
              </a:spcAft>
              <a:buSzPts val="2600"/>
              <a:buChar char="●"/>
            </a:pPr>
            <a:r>
              <a:rPr lang="en" sz="2600"/>
              <a:t>ST_Disjoint, ST_Crosses, ST_Overlaps(A, B)</a:t>
            </a:r>
            <a:endParaRPr sz="2600"/>
          </a:p>
        </p:txBody>
      </p:sp>
      <p:sp>
        <p:nvSpPr>
          <p:cNvPr id="945" name="Google Shape;945;p11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Relationship Functions</a:t>
            </a:r>
            <a:endParaRPr/>
          </a:p>
        </p:txBody>
      </p:sp>
      <p:sp>
        <p:nvSpPr>
          <p:cNvPr id="946" name="Google Shape;946;p118"/>
          <p:cNvSpPr/>
          <p:nvPr/>
        </p:nvSpPr>
        <p:spPr>
          <a:xfrm>
            <a:off x="6720675" y="1109000"/>
            <a:ext cx="1625100" cy="3326100"/>
          </a:xfrm>
          <a:prstGeom prst="up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8"/>
          <p:cNvSpPr txBox="1"/>
          <p:nvPr/>
        </p:nvSpPr>
        <p:spPr>
          <a:xfrm>
            <a:off x="6768800" y="1481875"/>
            <a:ext cx="150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Common</a:t>
            </a:r>
            <a:endParaRPr>
              <a:latin typeface="Calibri"/>
              <a:ea typeface="Calibri"/>
              <a:cs typeface="Calibri"/>
              <a:sym typeface="Calibri"/>
            </a:endParaRPr>
          </a:p>
        </p:txBody>
      </p:sp>
      <p:sp>
        <p:nvSpPr>
          <p:cNvPr id="948" name="Google Shape;948;p118"/>
          <p:cNvSpPr txBox="1"/>
          <p:nvPr/>
        </p:nvSpPr>
        <p:spPr>
          <a:xfrm>
            <a:off x="6768800" y="3699325"/>
            <a:ext cx="150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Uncommon</a:t>
            </a:r>
            <a:endParaRPr>
              <a:latin typeface="Calibri"/>
              <a:ea typeface="Calibri"/>
              <a:cs typeface="Calibri"/>
              <a:sym typeface="Calibri"/>
            </a:endParaRPr>
          </a:p>
        </p:txBody>
      </p:sp>
      <p:sp>
        <p:nvSpPr>
          <p:cNvPr id="949" name="Google Shape;949;p11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1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955" name="Google Shape;955;p119"/>
          <p:cNvSpPr txBox="1"/>
          <p:nvPr/>
        </p:nvSpPr>
        <p:spPr>
          <a:xfrm>
            <a:off x="449625" y="1682625"/>
            <a:ext cx="3986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Equals tests that A and B cover the same space, regardless of representation differences (extra vertices, order of vertices). OrderingEquals insists on structural identity.</a:t>
            </a:r>
            <a:endParaRPr sz="1900">
              <a:latin typeface="Calibri"/>
              <a:ea typeface="Calibri"/>
              <a:cs typeface="Calibri"/>
              <a:sym typeface="Calibri"/>
            </a:endParaRPr>
          </a:p>
        </p:txBody>
      </p:sp>
      <p:pic>
        <p:nvPicPr>
          <p:cNvPr id="956" name="Google Shape;956;p119"/>
          <p:cNvPicPr preferRelativeResize="0"/>
          <p:nvPr/>
        </p:nvPicPr>
        <p:blipFill>
          <a:blip r:embed="rId3">
            <a:alphaModFix/>
          </a:blip>
          <a:stretch>
            <a:fillRect/>
          </a:stretch>
        </p:blipFill>
        <p:spPr>
          <a:xfrm>
            <a:off x="4572000" y="1031875"/>
            <a:ext cx="4165675" cy="3636880"/>
          </a:xfrm>
          <a:prstGeom prst="rect">
            <a:avLst/>
          </a:prstGeom>
          <a:noFill/>
          <a:ln>
            <a:noFill/>
          </a:ln>
        </p:spPr>
      </p:pic>
      <p:sp>
        <p:nvSpPr>
          <p:cNvPr id="957" name="Google Shape;957;p119"/>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ST_Equals(A, B)</a:t>
            </a:r>
            <a:br>
              <a:rPr lang="en"/>
            </a:br>
            <a:r>
              <a:rPr lang="en"/>
              <a:t>ST_OrderingEquals(A, 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Spatial databases </a:t>
            </a:r>
            <a:br>
              <a:rPr lang="en"/>
            </a:br>
            <a:r>
              <a:rPr lang="en"/>
              <a:t>store and manipulate </a:t>
            </a:r>
            <a:br>
              <a:rPr lang="en"/>
            </a:br>
            <a:r>
              <a:rPr lang="en"/>
              <a:t>spatial objects </a:t>
            </a:r>
            <a:br>
              <a:rPr lang="en"/>
            </a:br>
            <a:r>
              <a:rPr lang="en"/>
              <a:t>like </a:t>
            </a:r>
            <a:r>
              <a:rPr i="1" lang="en">
                <a:solidFill>
                  <a:srgbClr val="0B5394"/>
                </a:solidFill>
              </a:rPr>
              <a:t>any other object</a:t>
            </a:r>
            <a:r>
              <a:rPr lang="en"/>
              <a:t> </a:t>
            </a:r>
            <a:br>
              <a:rPr lang="en"/>
            </a:br>
            <a:r>
              <a:rPr lang="en"/>
              <a:t>in the database.</a:t>
            </a:r>
            <a:endParaRPr/>
          </a:p>
        </p:txBody>
      </p:sp>
      <p:sp>
        <p:nvSpPr>
          <p:cNvPr id="110" name="Google Shape;110;p2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20"/>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geometry of Broad Street subway station?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63" name="Google Shape;963;p120"/>
          <p:cNvSpPr txBox="1"/>
          <p:nvPr/>
        </p:nvSpPr>
        <p:spPr>
          <a:xfrm>
            <a:off x="416700" y="1462500"/>
            <a:ext cx="8120700" cy="283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SELECT </a:t>
            </a:r>
            <a:r>
              <a:rPr b="1" lang="en" sz="2500">
                <a:solidFill>
                  <a:schemeClr val="dk1"/>
                </a:solidFill>
                <a:latin typeface="Consolas"/>
                <a:ea typeface="Consolas"/>
                <a:cs typeface="Consolas"/>
                <a:sym typeface="Consolas"/>
              </a:rPr>
              <a:t>name, geom</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  FROM </a:t>
            </a:r>
            <a:r>
              <a:rPr b="1" lang="en" sz="2500">
                <a:solidFill>
                  <a:schemeClr val="dk1"/>
                </a:solidFill>
                <a:latin typeface="Consolas"/>
                <a:ea typeface="Consolas"/>
                <a:cs typeface="Consolas"/>
                <a:sym typeface="Consolas"/>
              </a:rPr>
              <a:t>nyc_subway_stations</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  WHERE </a:t>
            </a:r>
            <a:r>
              <a:rPr b="1" lang="en" sz="2500">
                <a:solidFill>
                  <a:schemeClr val="dk1"/>
                </a:solidFill>
                <a:latin typeface="Consolas"/>
                <a:ea typeface="Consolas"/>
                <a:cs typeface="Consolas"/>
                <a:sym typeface="Consolas"/>
              </a:rPr>
              <a:t>name =</a:t>
            </a:r>
            <a:r>
              <a:rPr b="1" lang="en" sz="2500">
                <a:solidFill>
                  <a:srgbClr val="0000FF"/>
                </a:solidFill>
                <a:latin typeface="Consolas"/>
                <a:ea typeface="Consolas"/>
                <a:cs typeface="Consolas"/>
                <a:sym typeface="Consolas"/>
              </a:rPr>
              <a:t> </a:t>
            </a:r>
            <a:r>
              <a:rPr b="1" lang="en" sz="2500">
                <a:solidFill>
                  <a:srgbClr val="B45F06"/>
                </a:solidFill>
                <a:latin typeface="Consolas"/>
                <a:ea typeface="Consolas"/>
                <a:cs typeface="Consolas"/>
                <a:sym typeface="Consolas"/>
              </a:rPr>
              <a:t>'Broad St'</a:t>
            </a:r>
            <a:r>
              <a:rPr b="1" lang="en" sz="2500">
                <a:solidFill>
                  <a:srgbClr val="0000FF"/>
                </a:solidFill>
                <a:latin typeface="Consolas"/>
                <a:ea typeface="Consolas"/>
                <a:cs typeface="Consolas"/>
                <a:sym typeface="Consolas"/>
              </a:rPr>
              <a:t>;</a:t>
            </a:r>
            <a:endParaRPr b="1" sz="2500">
              <a:solidFill>
                <a:srgbClr val="0000FF"/>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r>
              <a:rPr b="1" lang="en" sz="2200">
                <a:solidFill>
                  <a:schemeClr val="dk1"/>
                </a:solidFill>
                <a:latin typeface="Consolas"/>
                <a:ea typeface="Consolas"/>
                <a:cs typeface="Consolas"/>
                <a:sym typeface="Consolas"/>
              </a:rPr>
              <a:t>0101000020266900000EEBD4CF27CF2141BC17D69516315141</a:t>
            </a:r>
            <a:endParaRPr b="1" sz="2200">
              <a:solidFill>
                <a:schemeClr val="dk1"/>
              </a:solidFill>
              <a:latin typeface="Consolas"/>
              <a:ea typeface="Consolas"/>
              <a:cs typeface="Consolas"/>
              <a:sym typeface="Consolas"/>
            </a:endParaRPr>
          </a:p>
        </p:txBody>
      </p:sp>
      <p:cxnSp>
        <p:nvCxnSpPr>
          <p:cNvPr id="964" name="Google Shape;964;p120"/>
          <p:cNvCxnSpPr/>
          <p:nvPr/>
        </p:nvCxnSpPr>
        <p:spPr>
          <a:xfrm>
            <a:off x="416700" y="3525275"/>
            <a:ext cx="8120700" cy="0"/>
          </a:xfrm>
          <a:prstGeom prst="straightConnector1">
            <a:avLst/>
          </a:prstGeom>
          <a:noFill/>
          <a:ln cap="flat" cmpd="sng" w="38100">
            <a:solidFill>
              <a:schemeClr val="dk2"/>
            </a:solidFill>
            <a:prstDash val="solid"/>
            <a:round/>
            <a:headEnd len="med" w="med" type="none"/>
            <a:tailEnd len="med" w="med" type="none"/>
          </a:ln>
        </p:spPr>
      </p:cxnSp>
      <p:sp>
        <p:nvSpPr>
          <p:cNvPr id="965" name="Google Shape;965;p12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1"/>
          <p:cNvSpPr txBox="1"/>
          <p:nvPr>
            <p:ph type="title"/>
          </p:nvPr>
        </p:nvSpPr>
        <p:spPr>
          <a:xfrm>
            <a:off x="311700" y="597425"/>
            <a:ext cx="8520600" cy="8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subway station record matches that geometry?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1" name="Google Shape;971;p121"/>
          <p:cNvSpPr txBox="1"/>
          <p:nvPr/>
        </p:nvSpPr>
        <p:spPr>
          <a:xfrm>
            <a:off x="416700" y="1462500"/>
            <a:ext cx="87273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chemeClr val="dk1"/>
                </a:solidFill>
                <a:latin typeface="Consolas"/>
                <a:ea typeface="Consolas"/>
                <a:cs typeface="Consolas"/>
                <a:sym typeface="Consolas"/>
              </a:rPr>
              <a:t>name</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 </a:t>
            </a:r>
            <a:r>
              <a:rPr b="1" lang="en" sz="2500">
                <a:solidFill>
                  <a:schemeClr val="dk1"/>
                </a:solidFill>
                <a:latin typeface="Consolas"/>
                <a:ea typeface="Consolas"/>
                <a:cs typeface="Consolas"/>
                <a:sym typeface="Consolas"/>
              </a:rPr>
              <a:t>nyc_subway_stations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WHERE </a:t>
            </a:r>
            <a:r>
              <a:rPr b="1" lang="en" sz="2500">
                <a:solidFill>
                  <a:srgbClr val="006E1D"/>
                </a:solidFill>
                <a:latin typeface="Consolas"/>
                <a:ea typeface="Consolas"/>
                <a:cs typeface="Consolas"/>
                <a:sym typeface="Consolas"/>
              </a:rPr>
              <a:t>ST_Equals(</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 </a:t>
            </a:r>
            <a:r>
              <a:rPr b="1" lang="en" sz="2500">
                <a:solidFill>
                  <a:schemeClr val="dk1"/>
                </a:solidFill>
                <a:latin typeface="Consolas"/>
                <a:ea typeface="Consolas"/>
                <a:cs typeface="Consolas"/>
                <a:sym typeface="Consolas"/>
              </a:rPr>
              <a:t>geom,</a:t>
            </a:r>
            <a:r>
              <a:rPr b="1" lang="en" sz="2500">
                <a:solidFill>
                  <a:srgbClr val="0000FF"/>
                </a:solidFill>
                <a:latin typeface="Consolas"/>
                <a:ea typeface="Consolas"/>
                <a:cs typeface="Consolas"/>
                <a:sym typeface="Consolas"/>
              </a:rPr>
              <a:t>    </a:t>
            </a:r>
            <a:br>
              <a:rPr b="1" lang="en" sz="2500">
                <a:solidFill>
                  <a:srgbClr val="0000FF"/>
                </a:solidFill>
                <a:latin typeface="Consolas"/>
                <a:ea typeface="Consolas"/>
                <a:cs typeface="Consolas"/>
                <a:sym typeface="Consolas"/>
              </a:rPr>
            </a:br>
            <a:r>
              <a:rPr b="1" lang="en" sz="2500">
                <a:solidFill>
                  <a:srgbClr val="0000FF"/>
                </a:solidFill>
                <a:latin typeface="Consolas"/>
                <a:ea typeface="Consolas"/>
                <a:cs typeface="Consolas"/>
                <a:sym typeface="Consolas"/>
              </a:rPr>
              <a:t> </a:t>
            </a:r>
            <a:r>
              <a:rPr b="1" lang="en" sz="2200">
                <a:solidFill>
                  <a:srgbClr val="B45F06"/>
                </a:solidFill>
                <a:latin typeface="Consolas"/>
                <a:ea typeface="Consolas"/>
                <a:cs typeface="Consolas"/>
                <a:sym typeface="Consolas"/>
              </a:rPr>
              <a:t>'0101000020266900000EEBD4CF27CF2141BC17D69516315141'</a:t>
            </a:r>
            <a:br>
              <a:rPr b="1" lang="en" sz="2100">
                <a:solidFill>
                  <a:srgbClr val="B45F06"/>
                </a:solidFill>
                <a:latin typeface="Consolas"/>
                <a:ea typeface="Consolas"/>
                <a:cs typeface="Consolas"/>
                <a:sym typeface="Consolas"/>
              </a:rPr>
            </a:b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Broad St</a:t>
            </a:r>
            <a:endParaRPr b="1" sz="2500">
              <a:solidFill>
                <a:schemeClr val="dk1"/>
              </a:solidFill>
              <a:latin typeface="Consolas"/>
              <a:ea typeface="Consolas"/>
              <a:cs typeface="Consolas"/>
              <a:sym typeface="Consolas"/>
            </a:endParaRPr>
          </a:p>
        </p:txBody>
      </p:sp>
      <p:cxnSp>
        <p:nvCxnSpPr>
          <p:cNvPr id="972" name="Google Shape;972;p121"/>
          <p:cNvCxnSpPr/>
          <p:nvPr/>
        </p:nvCxnSpPr>
        <p:spPr>
          <a:xfrm>
            <a:off x="492900" y="4078534"/>
            <a:ext cx="8120700" cy="0"/>
          </a:xfrm>
          <a:prstGeom prst="straightConnector1">
            <a:avLst/>
          </a:prstGeom>
          <a:noFill/>
          <a:ln cap="flat" cmpd="sng" w="38100">
            <a:solidFill>
              <a:schemeClr val="dk2"/>
            </a:solidFill>
            <a:prstDash val="solid"/>
            <a:round/>
            <a:headEnd len="med" w="med" type="none"/>
            <a:tailEnd len="med" w="med" type="none"/>
          </a:ln>
        </p:spPr>
      </p:cxnSp>
      <p:sp>
        <p:nvSpPr>
          <p:cNvPr id="973" name="Google Shape;973;p12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2"/>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ST_Intersects(A, B)</a:t>
            </a:r>
            <a:br>
              <a:rPr lang="en"/>
            </a:br>
            <a:r>
              <a:rPr lang="en"/>
              <a:t>ST_Disjoint(A, B)</a:t>
            </a:r>
            <a:endParaRPr/>
          </a:p>
        </p:txBody>
      </p:sp>
      <p:sp>
        <p:nvSpPr>
          <p:cNvPr id="979" name="Google Shape;979;p12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pic>
        <p:nvPicPr>
          <p:cNvPr id="980" name="Google Shape;980;p122"/>
          <p:cNvPicPr preferRelativeResize="0"/>
          <p:nvPr/>
        </p:nvPicPr>
        <p:blipFill>
          <a:blip r:embed="rId3">
            <a:alphaModFix/>
          </a:blip>
          <a:stretch>
            <a:fillRect/>
          </a:stretch>
        </p:blipFill>
        <p:spPr>
          <a:xfrm>
            <a:off x="5286350" y="597425"/>
            <a:ext cx="3308475" cy="4283125"/>
          </a:xfrm>
          <a:prstGeom prst="rect">
            <a:avLst/>
          </a:prstGeom>
          <a:noFill/>
          <a:ln>
            <a:noFill/>
          </a:ln>
        </p:spPr>
      </p:pic>
      <p:sp>
        <p:nvSpPr>
          <p:cNvPr id="981" name="Google Shape;981;p122"/>
          <p:cNvSpPr txBox="1"/>
          <p:nvPr/>
        </p:nvSpPr>
        <p:spPr>
          <a:xfrm>
            <a:off x="525825" y="1682625"/>
            <a:ext cx="39867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Intersects and disjoint are opposites. Any kind of interactions between two shapes is an intersection, and implies the pair are not disjoint, and vice versa.</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A intersects B </a:t>
            </a:r>
            <a:r>
              <a:rPr lang="en" sz="1900">
                <a:solidFill>
                  <a:schemeClr val="dk1"/>
                </a:solidFill>
                <a:latin typeface="Calibri"/>
                <a:ea typeface="Calibri"/>
                <a:cs typeface="Calibri"/>
                <a:sym typeface="Calibri"/>
              </a:rPr>
              <a:t>⇒</a:t>
            </a:r>
            <a:r>
              <a:rPr lang="en" sz="1900">
                <a:latin typeface="Calibri"/>
                <a:ea typeface="Calibri"/>
                <a:cs typeface="Calibri"/>
                <a:sym typeface="Calibri"/>
              </a:rPr>
              <a:t> A not disjoint B</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A disjoint B ⇒ A not intersects B</a:t>
            </a:r>
            <a:endParaRPr sz="1900">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3"/>
          <p:cNvSpPr txBox="1"/>
          <p:nvPr>
            <p:ph type="title"/>
          </p:nvPr>
        </p:nvSpPr>
        <p:spPr>
          <a:xfrm>
            <a:off x="311700" y="597425"/>
            <a:ext cx="8520600" cy="8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well-known text (WKT) of Broad Street subway station?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7" name="Google Shape;987;p123"/>
          <p:cNvSpPr txBox="1"/>
          <p:nvPr/>
        </p:nvSpPr>
        <p:spPr>
          <a:xfrm>
            <a:off x="416700" y="1462500"/>
            <a:ext cx="81207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chemeClr val="dk1"/>
                </a:solidFill>
                <a:latin typeface="Consolas"/>
                <a:ea typeface="Consolas"/>
                <a:cs typeface="Consolas"/>
                <a:sym typeface="Consolas"/>
              </a:rPr>
              <a:t>name, </a:t>
            </a:r>
            <a:r>
              <a:rPr b="1" lang="en" sz="2500">
                <a:solidFill>
                  <a:srgbClr val="006E1D"/>
                </a:solidFill>
                <a:latin typeface="Consolas"/>
                <a:ea typeface="Consolas"/>
                <a:cs typeface="Consolas"/>
                <a:sym typeface="Consolas"/>
              </a:rPr>
              <a:t>ST_AsText(</a:t>
            </a:r>
            <a:r>
              <a:rPr b="1" lang="en" sz="2500">
                <a:solidFill>
                  <a:schemeClr val="dk1"/>
                </a:solidFill>
                <a:latin typeface="Consolas"/>
                <a:ea typeface="Consolas"/>
                <a:cs typeface="Consolas"/>
                <a:sym typeface="Consolas"/>
              </a:rPr>
              <a:t>geom, </a:t>
            </a:r>
            <a:r>
              <a:rPr b="1" lang="en" sz="2500">
                <a:solidFill>
                  <a:srgbClr val="B45F06"/>
                </a:solidFill>
                <a:latin typeface="Consolas"/>
                <a:ea typeface="Consolas"/>
                <a:cs typeface="Consolas"/>
                <a:sym typeface="Consolas"/>
              </a:rPr>
              <a:t>0</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  FROM </a:t>
            </a:r>
            <a:r>
              <a:rPr b="1" lang="en" sz="2500">
                <a:solidFill>
                  <a:schemeClr val="dk1"/>
                </a:solidFill>
                <a:latin typeface="Consolas"/>
                <a:ea typeface="Consolas"/>
                <a:cs typeface="Consolas"/>
                <a:sym typeface="Consolas"/>
              </a:rPr>
              <a:t>nyc_subway_stations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  WHERE </a:t>
            </a:r>
            <a:r>
              <a:rPr b="1" lang="en" sz="2500">
                <a:solidFill>
                  <a:schemeClr val="dk1"/>
                </a:solidFill>
                <a:latin typeface="Consolas"/>
                <a:ea typeface="Consolas"/>
                <a:cs typeface="Consolas"/>
                <a:sym typeface="Consolas"/>
              </a:rPr>
              <a:t>name =</a:t>
            </a:r>
            <a:r>
              <a:rPr b="1" lang="en" sz="2500">
                <a:solidFill>
                  <a:srgbClr val="0000FF"/>
                </a:solidFill>
                <a:latin typeface="Consolas"/>
                <a:ea typeface="Consolas"/>
                <a:cs typeface="Consolas"/>
                <a:sym typeface="Consolas"/>
              </a:rPr>
              <a:t> </a:t>
            </a:r>
            <a:r>
              <a:rPr b="1" lang="en" sz="2500">
                <a:solidFill>
                  <a:srgbClr val="B45F06"/>
                </a:solidFill>
                <a:latin typeface="Consolas"/>
                <a:ea typeface="Consolas"/>
                <a:cs typeface="Consolas"/>
                <a:sym typeface="Consolas"/>
              </a:rPr>
              <a:t>'Broad St'</a:t>
            </a:r>
            <a:r>
              <a:rPr b="1" lang="en" sz="2500">
                <a:solidFill>
                  <a:srgbClr val="0000FF"/>
                </a:solidFill>
                <a:latin typeface="Consolas"/>
                <a:ea typeface="Consolas"/>
                <a:cs typeface="Consolas"/>
                <a:sym typeface="Consolas"/>
              </a:rPr>
              <a:t>;</a:t>
            </a:r>
            <a:endParaRPr b="1" sz="2500">
              <a:solidFill>
                <a:srgbClr val="0000FF"/>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POINT(583571 4506714)</a:t>
            </a:r>
            <a:endParaRPr b="1" sz="2500">
              <a:solidFill>
                <a:schemeClr val="dk1"/>
              </a:solidFill>
              <a:latin typeface="Consolas"/>
              <a:ea typeface="Consolas"/>
              <a:cs typeface="Consolas"/>
              <a:sym typeface="Consolas"/>
            </a:endParaRPr>
          </a:p>
        </p:txBody>
      </p:sp>
      <p:cxnSp>
        <p:nvCxnSpPr>
          <p:cNvPr id="988" name="Google Shape;988;p123"/>
          <p:cNvCxnSpPr/>
          <p:nvPr/>
        </p:nvCxnSpPr>
        <p:spPr>
          <a:xfrm>
            <a:off x="416700" y="3296675"/>
            <a:ext cx="8120700" cy="0"/>
          </a:xfrm>
          <a:prstGeom prst="straightConnector1">
            <a:avLst/>
          </a:prstGeom>
          <a:noFill/>
          <a:ln cap="flat" cmpd="sng" w="38100">
            <a:solidFill>
              <a:schemeClr val="dk2"/>
            </a:solidFill>
            <a:prstDash val="solid"/>
            <a:round/>
            <a:headEnd len="med" w="med" type="none"/>
            <a:tailEnd len="med" w="med" type="none"/>
          </a:ln>
        </p:spPr>
      </p:cxnSp>
      <p:sp>
        <p:nvSpPr>
          <p:cNvPr id="989" name="Google Shape;989;p12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neighborhood intersects that subway station?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995" name="Google Shape;995;p124"/>
          <p:cNvCxnSpPr/>
          <p:nvPr/>
        </p:nvCxnSpPr>
        <p:spPr>
          <a:xfrm>
            <a:off x="492900" y="4154734"/>
            <a:ext cx="8120700" cy="0"/>
          </a:xfrm>
          <a:prstGeom prst="straightConnector1">
            <a:avLst/>
          </a:prstGeom>
          <a:noFill/>
          <a:ln cap="flat" cmpd="sng" w="38100">
            <a:solidFill>
              <a:schemeClr val="dk2"/>
            </a:solidFill>
            <a:prstDash val="solid"/>
            <a:round/>
            <a:headEnd len="med" w="med" type="none"/>
            <a:tailEnd len="med" w="med" type="none"/>
          </a:ln>
        </p:spPr>
      </p:cxnSp>
      <p:sp>
        <p:nvSpPr>
          <p:cNvPr id="996" name="Google Shape;996;p12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997" name="Google Shape;997;p124"/>
          <p:cNvSpPr txBox="1"/>
          <p:nvPr/>
        </p:nvSpPr>
        <p:spPr>
          <a:xfrm>
            <a:off x="416700" y="1157700"/>
            <a:ext cx="87273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chemeClr val="dk1"/>
                </a:solidFill>
                <a:latin typeface="Consolas"/>
                <a:ea typeface="Consolas"/>
                <a:cs typeface="Consolas"/>
                <a:sym typeface="Consolas"/>
              </a:rPr>
              <a:t>name, boroname</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FROM </a:t>
            </a:r>
            <a:r>
              <a:rPr b="1" lang="en" sz="2500">
                <a:solidFill>
                  <a:schemeClr val="dk1"/>
                </a:solidFill>
                <a:latin typeface="Consolas"/>
                <a:ea typeface="Consolas"/>
                <a:cs typeface="Consolas"/>
                <a:sym typeface="Consolas"/>
              </a:rPr>
              <a:t>nyc_neighborhoods</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WHERE </a:t>
            </a:r>
            <a:r>
              <a:rPr b="1" lang="en" sz="2500">
                <a:solidFill>
                  <a:srgbClr val="006E1D"/>
                </a:solidFill>
                <a:latin typeface="Consolas"/>
                <a:ea typeface="Consolas"/>
                <a:cs typeface="Consolas"/>
                <a:sym typeface="Consolas"/>
              </a:rPr>
              <a:t>ST_Intersects(</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00FF"/>
                </a:solidFill>
                <a:latin typeface="Consolas"/>
                <a:ea typeface="Consolas"/>
                <a:cs typeface="Consolas"/>
                <a:sym typeface="Consolas"/>
              </a:rPr>
              <a:t>  </a:t>
            </a:r>
            <a:r>
              <a:rPr b="1" lang="en" sz="2500">
                <a:solidFill>
                  <a:schemeClr val="dk1"/>
                </a:solidFill>
                <a:latin typeface="Consolas"/>
                <a:ea typeface="Consolas"/>
                <a:cs typeface="Consolas"/>
                <a:sym typeface="Consolas"/>
              </a:rPr>
              <a:t>geom,</a:t>
            </a:r>
            <a:r>
              <a:rPr b="1" lang="en" sz="2500">
                <a:solidFill>
                  <a:srgbClr val="0000FF"/>
                </a:solidFill>
                <a:latin typeface="Consolas"/>
                <a:ea typeface="Consolas"/>
                <a:cs typeface="Consolas"/>
                <a:sym typeface="Consolas"/>
              </a:rPr>
              <a:t>    </a:t>
            </a:r>
            <a:br>
              <a:rPr b="1" lang="en" sz="2500">
                <a:solidFill>
                  <a:srgbClr val="0000FF"/>
                </a:solidFill>
                <a:latin typeface="Consolas"/>
                <a:ea typeface="Consolas"/>
                <a:cs typeface="Consolas"/>
                <a:sym typeface="Consolas"/>
              </a:rPr>
            </a:br>
            <a:r>
              <a:rPr b="1" lang="en" sz="2500">
                <a:solidFill>
                  <a:srgbClr val="0000FF"/>
                </a:solidFill>
                <a:latin typeface="Consolas"/>
                <a:ea typeface="Consolas"/>
                <a:cs typeface="Consolas"/>
                <a:sym typeface="Consolas"/>
              </a:rPr>
              <a:t>  </a:t>
            </a:r>
            <a:r>
              <a:rPr b="1" lang="en" sz="2500">
                <a:solidFill>
                  <a:srgbClr val="006E1D"/>
                </a:solidFill>
                <a:latin typeface="Consolas"/>
                <a:ea typeface="Consolas"/>
                <a:cs typeface="Consolas"/>
                <a:sym typeface="Consolas"/>
              </a:rPr>
              <a:t>ST_GeomFromText(</a:t>
            </a:r>
            <a:br>
              <a:rPr b="1" lang="en" sz="2500">
                <a:solidFill>
                  <a:srgbClr val="006E1D"/>
                </a:solidFill>
                <a:latin typeface="Consolas"/>
                <a:ea typeface="Consolas"/>
                <a:cs typeface="Consolas"/>
                <a:sym typeface="Consolas"/>
              </a:rPr>
            </a:br>
            <a:r>
              <a:rPr b="1" lang="en" sz="2500">
                <a:solidFill>
                  <a:srgbClr val="006E1D"/>
                </a:solidFill>
                <a:latin typeface="Consolas"/>
                <a:ea typeface="Consolas"/>
                <a:cs typeface="Consolas"/>
                <a:sym typeface="Consolas"/>
              </a:rPr>
              <a:t>    </a:t>
            </a:r>
            <a:r>
              <a:rPr b="1" lang="en" sz="2500">
                <a:solidFill>
                  <a:srgbClr val="B45F06"/>
                </a:solidFill>
                <a:latin typeface="Consolas"/>
                <a:ea typeface="Consolas"/>
                <a:cs typeface="Consolas"/>
                <a:sym typeface="Consolas"/>
              </a:rPr>
              <a:t>'POINT(583571 4506714)'</a:t>
            </a:r>
            <a:r>
              <a:rPr b="1" lang="en" sz="2500">
                <a:solidFill>
                  <a:schemeClr val="dk1"/>
                </a:solidFill>
                <a:latin typeface="Consolas"/>
                <a:ea typeface="Consolas"/>
                <a:cs typeface="Consolas"/>
                <a:sym typeface="Consolas"/>
              </a:rPr>
              <a:t>,</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B45F06"/>
                </a:solidFill>
                <a:latin typeface="Consolas"/>
                <a:ea typeface="Consolas"/>
                <a:cs typeface="Consolas"/>
                <a:sym typeface="Consolas"/>
              </a:rPr>
              <a:t>26918</a:t>
            </a:r>
            <a:r>
              <a:rPr b="1" lang="en" sz="2500">
                <a:solidFill>
                  <a:srgbClr val="006E1D"/>
                </a:solidFill>
                <a:latin typeface="Consolas"/>
                <a:ea typeface="Consolas"/>
                <a:cs typeface="Consolas"/>
                <a:sym typeface="Consolas"/>
              </a:rPr>
              <a: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Financial District | Manhattan</a:t>
            </a:r>
            <a:endParaRPr b="1" sz="2500">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5"/>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ST_Crosses(A, B)</a:t>
            </a:r>
            <a:endParaRPr/>
          </a:p>
        </p:txBody>
      </p:sp>
      <p:pic>
        <p:nvPicPr>
          <p:cNvPr id="1003" name="Google Shape;1003;p125"/>
          <p:cNvPicPr preferRelativeResize="0"/>
          <p:nvPr/>
        </p:nvPicPr>
        <p:blipFill>
          <a:blip r:embed="rId3">
            <a:alphaModFix/>
          </a:blip>
          <a:stretch>
            <a:fillRect/>
          </a:stretch>
        </p:blipFill>
        <p:spPr>
          <a:xfrm>
            <a:off x="4251650" y="1051650"/>
            <a:ext cx="4647025" cy="3188000"/>
          </a:xfrm>
          <a:prstGeom prst="rect">
            <a:avLst/>
          </a:prstGeom>
          <a:noFill/>
          <a:ln>
            <a:noFill/>
          </a:ln>
        </p:spPr>
      </p:pic>
      <p:sp>
        <p:nvSpPr>
          <p:cNvPr id="1004" name="Google Shape;1004;p12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1005" name="Google Shape;1005;p125"/>
          <p:cNvSpPr txBox="1"/>
          <p:nvPr/>
        </p:nvSpPr>
        <p:spPr>
          <a:xfrm>
            <a:off x="449625" y="1682625"/>
            <a:ext cx="39867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Mostly used to test linestrings, which can be said to cross when their interiors have interactions. </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When linestrings cross polygon boundaries, the crosses condition is also true.</a:t>
            </a:r>
            <a:endParaRPr sz="1900">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6"/>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ST_Overlaps(A, B)</a:t>
            </a:r>
            <a:endParaRPr/>
          </a:p>
        </p:txBody>
      </p:sp>
      <p:sp>
        <p:nvSpPr>
          <p:cNvPr id="1011" name="Google Shape;1011;p12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1012" name="Google Shape;1012;p126"/>
          <p:cNvSpPr txBox="1"/>
          <p:nvPr/>
        </p:nvSpPr>
        <p:spPr>
          <a:xfrm>
            <a:off x="449625" y="1301625"/>
            <a:ext cx="39867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Shapes overlap when their interiors interact with each other and also with the exterior of the shape.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So objects that are contained or within do not overlap, overlaps is what normal people might call “partial overlap”.</a:t>
            </a:r>
            <a:endParaRPr sz="1900">
              <a:latin typeface="Calibri"/>
              <a:ea typeface="Calibri"/>
              <a:cs typeface="Calibri"/>
              <a:sym typeface="Calibri"/>
            </a:endParaRPr>
          </a:p>
        </p:txBody>
      </p:sp>
      <p:pic>
        <p:nvPicPr>
          <p:cNvPr id="1013" name="Google Shape;1013;p126"/>
          <p:cNvPicPr preferRelativeResize="0"/>
          <p:nvPr/>
        </p:nvPicPr>
        <p:blipFill>
          <a:blip r:embed="rId3">
            <a:alphaModFix/>
          </a:blip>
          <a:stretch>
            <a:fillRect/>
          </a:stretch>
        </p:blipFill>
        <p:spPr>
          <a:xfrm>
            <a:off x="5180647" y="732963"/>
            <a:ext cx="3405650" cy="41313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7"/>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ST_Touches(A, B)</a:t>
            </a:r>
            <a:endParaRPr/>
          </a:p>
        </p:txBody>
      </p:sp>
      <p:sp>
        <p:nvSpPr>
          <p:cNvPr id="1019" name="Google Shape;1019;p12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1020" name="Google Shape;1020;p127"/>
          <p:cNvSpPr txBox="1"/>
          <p:nvPr/>
        </p:nvSpPr>
        <p:spPr>
          <a:xfrm>
            <a:off x="449625" y="1301625"/>
            <a:ext cx="3986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Shapes touch when their boundaries interact but their interiors do not.  End points for lines, exterior rings for polygons. Usually used for testing that polygons have ring-touching only.</a:t>
            </a:r>
            <a:endParaRPr sz="1900">
              <a:latin typeface="Calibri"/>
              <a:ea typeface="Calibri"/>
              <a:cs typeface="Calibri"/>
              <a:sym typeface="Calibri"/>
            </a:endParaRPr>
          </a:p>
        </p:txBody>
      </p:sp>
      <p:pic>
        <p:nvPicPr>
          <p:cNvPr id="1021" name="Google Shape;1021;p127"/>
          <p:cNvPicPr preferRelativeResize="0"/>
          <p:nvPr/>
        </p:nvPicPr>
        <p:blipFill>
          <a:blip r:embed="rId3">
            <a:alphaModFix/>
          </a:blip>
          <a:stretch>
            <a:fillRect/>
          </a:stretch>
        </p:blipFill>
        <p:spPr>
          <a:xfrm>
            <a:off x="4789475" y="597419"/>
            <a:ext cx="3986700" cy="433950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8"/>
          <p:cNvSpPr txBox="1"/>
          <p:nvPr>
            <p:ph type="title"/>
          </p:nvPr>
        </p:nvSpPr>
        <p:spPr>
          <a:xfrm>
            <a:off x="311700" y="597425"/>
            <a:ext cx="8520600" cy="10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ST_Within(A, B)</a:t>
            </a:r>
            <a:br>
              <a:rPr lang="en"/>
            </a:br>
            <a:r>
              <a:rPr lang="en"/>
              <a:t>ST_Contains(B, A)</a:t>
            </a:r>
            <a:endParaRPr/>
          </a:p>
        </p:txBody>
      </p:sp>
      <p:sp>
        <p:nvSpPr>
          <p:cNvPr id="1027" name="Google Shape;1027;p12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1028" name="Google Shape;1028;p128"/>
          <p:cNvSpPr txBox="1"/>
          <p:nvPr/>
        </p:nvSpPr>
        <p:spPr>
          <a:xfrm>
            <a:off x="373425" y="1682625"/>
            <a:ext cx="3986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Within and contains are about objects being fully inside. One important caveat, for both functions an object on the </a:t>
            </a:r>
            <a:r>
              <a:rPr b="1" lang="en" sz="1900">
                <a:latin typeface="Calibri"/>
                <a:ea typeface="Calibri"/>
                <a:cs typeface="Calibri"/>
                <a:sym typeface="Calibri"/>
              </a:rPr>
              <a:t>boundary</a:t>
            </a:r>
            <a:r>
              <a:rPr lang="en" sz="1900">
                <a:latin typeface="Calibri"/>
                <a:ea typeface="Calibri"/>
                <a:cs typeface="Calibri"/>
                <a:sym typeface="Calibri"/>
              </a:rPr>
              <a:t> is not considered within. So a point on the outer ring of a polygon is not within the polygon.</a:t>
            </a:r>
            <a:endParaRPr sz="1900">
              <a:latin typeface="Calibri"/>
              <a:ea typeface="Calibri"/>
              <a:cs typeface="Calibri"/>
              <a:sym typeface="Calibri"/>
            </a:endParaRPr>
          </a:p>
        </p:txBody>
      </p:sp>
      <p:pic>
        <p:nvPicPr>
          <p:cNvPr id="1029" name="Google Shape;1029;p128"/>
          <p:cNvPicPr preferRelativeResize="0"/>
          <p:nvPr/>
        </p:nvPicPr>
        <p:blipFill>
          <a:blip r:embed="rId3">
            <a:alphaModFix/>
          </a:blip>
          <a:stretch>
            <a:fillRect/>
          </a:stretch>
        </p:blipFill>
        <p:spPr>
          <a:xfrm>
            <a:off x="5516375" y="673975"/>
            <a:ext cx="2982825" cy="4192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9"/>
          <p:cNvSpPr txBox="1"/>
          <p:nvPr/>
        </p:nvSpPr>
        <p:spPr>
          <a:xfrm>
            <a:off x="487575" y="1293850"/>
            <a:ext cx="21606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Returns the </a:t>
            </a:r>
            <a:r>
              <a:rPr b="1" lang="en" sz="1900">
                <a:latin typeface="Calibri"/>
                <a:ea typeface="Calibri"/>
                <a:cs typeface="Calibri"/>
                <a:sym typeface="Calibri"/>
              </a:rPr>
              <a:t>shortest</a:t>
            </a:r>
            <a:r>
              <a:rPr lang="en" sz="1900">
                <a:latin typeface="Calibri"/>
                <a:ea typeface="Calibri"/>
                <a:cs typeface="Calibri"/>
                <a:sym typeface="Calibri"/>
              </a:rPr>
              <a:t> distance between the two geometries, in this case the distance from the point to the line mid-point.</a:t>
            </a:r>
            <a:endParaRPr sz="1900">
              <a:latin typeface="Calibri"/>
              <a:ea typeface="Calibri"/>
              <a:cs typeface="Calibri"/>
              <a:sym typeface="Calibri"/>
            </a:endParaRPr>
          </a:p>
        </p:txBody>
      </p:sp>
      <p:sp>
        <p:nvSpPr>
          <p:cNvPr id="1035" name="Google Shape;1035;p12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ST_Distance(</a:t>
            </a:r>
            <a:r>
              <a:rPr lang="en" sz="2400">
                <a:solidFill>
                  <a:srgbClr val="3D85C6"/>
                </a:solidFill>
              </a:rPr>
              <a:t>A</a:t>
            </a:r>
            <a:r>
              <a:rPr lang="en" sz="2400"/>
              <a:t>, </a:t>
            </a:r>
            <a:r>
              <a:rPr lang="en" sz="2400">
                <a:solidFill>
                  <a:srgbClr val="E06666"/>
                </a:solidFill>
              </a:rPr>
              <a:t>B</a:t>
            </a:r>
            <a:r>
              <a:rPr lang="en" sz="2400"/>
              <a:t>)</a:t>
            </a:r>
            <a:endParaRPr sz="2400"/>
          </a:p>
        </p:txBody>
      </p:sp>
      <p:pic>
        <p:nvPicPr>
          <p:cNvPr id="1036" name="Google Shape;1036;p129"/>
          <p:cNvPicPr preferRelativeResize="0"/>
          <p:nvPr/>
        </p:nvPicPr>
        <p:blipFill>
          <a:blip r:embed="rId3">
            <a:alphaModFix/>
          </a:blip>
          <a:stretch>
            <a:fillRect/>
          </a:stretch>
        </p:blipFill>
        <p:spPr>
          <a:xfrm>
            <a:off x="2934425" y="1293850"/>
            <a:ext cx="5897880" cy="3668575"/>
          </a:xfrm>
          <a:prstGeom prst="rect">
            <a:avLst/>
          </a:prstGeom>
          <a:noFill/>
          <a:ln>
            <a:noFill/>
          </a:ln>
        </p:spPr>
      </p:pic>
      <p:sp>
        <p:nvSpPr>
          <p:cNvPr id="1037" name="Google Shape;1037;p12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Types</a:t>
            </a:r>
            <a:endParaRPr/>
          </a:p>
        </p:txBody>
      </p:sp>
      <p:pic>
        <p:nvPicPr>
          <p:cNvPr id="116" name="Google Shape;116;p22"/>
          <p:cNvPicPr preferRelativeResize="0"/>
          <p:nvPr/>
        </p:nvPicPr>
        <p:blipFill>
          <a:blip r:embed="rId3">
            <a:alphaModFix/>
          </a:blip>
          <a:stretch>
            <a:fillRect/>
          </a:stretch>
        </p:blipFill>
        <p:spPr>
          <a:xfrm>
            <a:off x="152400" y="1322525"/>
            <a:ext cx="8839201" cy="3571759"/>
          </a:xfrm>
          <a:prstGeom prst="rect">
            <a:avLst/>
          </a:prstGeom>
          <a:noFill/>
          <a:ln>
            <a:noFill/>
          </a:ln>
        </p:spPr>
      </p:pic>
      <p:sp>
        <p:nvSpPr>
          <p:cNvPr id="117" name="Google Shape;117;p22"/>
          <p:cNvSpPr/>
          <p:nvPr/>
        </p:nvSpPr>
        <p:spPr>
          <a:xfrm>
            <a:off x="160275"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84275"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3192247" y="2659856"/>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4792447" y="43804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6316447" y="43804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7824419"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6312507" y="2659856"/>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30"/>
          <p:cNvSpPr txBox="1"/>
          <p:nvPr/>
        </p:nvSpPr>
        <p:spPr>
          <a:xfrm>
            <a:off x="416700" y="1462500"/>
            <a:ext cx="81207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38761D"/>
                </a:solidFill>
                <a:latin typeface="Consolas"/>
                <a:ea typeface="Consolas"/>
                <a:cs typeface="Consolas"/>
                <a:sym typeface="Consolas"/>
              </a:rPr>
              <a:t>ST_Distance(</a:t>
            </a:r>
            <a:endParaRPr b="1" sz="2500">
              <a:solidFill>
                <a:srgbClr val="38761D"/>
              </a:solidFill>
              <a:latin typeface="Consolas"/>
              <a:ea typeface="Consolas"/>
              <a:cs typeface="Consolas"/>
              <a:sym typeface="Consolas"/>
            </a:endParaRPr>
          </a:p>
          <a:p>
            <a:pPr indent="0" lvl="0" marL="0" rtl="0" algn="l">
              <a:spcBef>
                <a:spcPts val="0"/>
              </a:spcBef>
              <a:spcAft>
                <a:spcPts val="0"/>
              </a:spcAft>
              <a:buNone/>
            </a:pPr>
            <a:r>
              <a:rPr b="1" lang="en" sz="2500">
                <a:solidFill>
                  <a:srgbClr val="38761D"/>
                </a:solidFill>
                <a:latin typeface="Consolas"/>
                <a:ea typeface="Consolas"/>
                <a:cs typeface="Consolas"/>
                <a:sym typeface="Consolas"/>
              </a:rPr>
              <a:t>  </a:t>
            </a:r>
            <a:r>
              <a:rPr b="1" lang="en" sz="2500">
                <a:solidFill>
                  <a:srgbClr val="B45F06"/>
                </a:solidFill>
                <a:latin typeface="Consolas"/>
                <a:ea typeface="Consolas"/>
                <a:cs typeface="Consolas"/>
                <a:sym typeface="Consolas"/>
              </a:rPr>
              <a:t>'POINT(0 5)'</a:t>
            </a:r>
            <a:r>
              <a:rPr b="1" lang="en" sz="2500">
                <a:solidFill>
                  <a:schemeClr val="dk1"/>
                </a:solidFill>
                <a:latin typeface="Consolas"/>
                <a:ea typeface="Consolas"/>
                <a:cs typeface="Consolas"/>
                <a:sym typeface="Consolas"/>
              </a:rPr>
              <a:t>::geometry</a:t>
            </a:r>
            <a:r>
              <a:rPr b="1" lang="en" sz="2500">
                <a:solidFill>
                  <a:srgbClr val="38761D"/>
                </a:solidFill>
                <a:latin typeface="Consolas"/>
                <a:ea typeface="Consolas"/>
                <a:cs typeface="Consolas"/>
                <a:sym typeface="Consolas"/>
              </a:rPr>
              <a:t>,</a:t>
            </a:r>
            <a:endParaRPr b="1" sz="2500">
              <a:solidFill>
                <a:srgbClr val="38761D"/>
              </a:solidFill>
              <a:latin typeface="Consolas"/>
              <a:ea typeface="Consolas"/>
              <a:cs typeface="Consolas"/>
              <a:sym typeface="Consolas"/>
            </a:endParaRPr>
          </a:p>
          <a:p>
            <a:pPr indent="0" lvl="0" marL="0" rtl="0" algn="l">
              <a:spcBef>
                <a:spcPts val="0"/>
              </a:spcBef>
              <a:spcAft>
                <a:spcPts val="0"/>
              </a:spcAft>
              <a:buNone/>
            </a:pPr>
            <a:r>
              <a:rPr b="1" lang="en" sz="2500">
                <a:solidFill>
                  <a:srgbClr val="38761D"/>
                </a:solidFill>
                <a:latin typeface="Consolas"/>
                <a:ea typeface="Consolas"/>
                <a:cs typeface="Consolas"/>
                <a:sym typeface="Consolas"/>
              </a:rPr>
              <a:t>  </a:t>
            </a:r>
            <a:r>
              <a:rPr b="1" lang="en" sz="2500">
                <a:solidFill>
                  <a:srgbClr val="B45F06"/>
                </a:solidFill>
                <a:latin typeface="Consolas"/>
                <a:ea typeface="Consolas"/>
                <a:cs typeface="Consolas"/>
                <a:sym typeface="Consolas"/>
              </a:rPr>
              <a:t>'LINESTRING(-2 2, 2 2)'</a:t>
            </a:r>
            <a:r>
              <a:rPr b="1" lang="en" sz="2500">
                <a:solidFill>
                  <a:schemeClr val="dk1"/>
                </a:solidFill>
                <a:latin typeface="Consolas"/>
                <a:ea typeface="Consolas"/>
                <a:cs typeface="Consolas"/>
                <a:sym typeface="Consolas"/>
              </a:rPr>
              <a:t>::geometry</a:t>
            </a:r>
            <a:br>
              <a:rPr b="1" lang="en" sz="2500">
                <a:solidFill>
                  <a:schemeClr val="dk1"/>
                </a:solidFill>
                <a:latin typeface="Consolas"/>
                <a:ea typeface="Consolas"/>
                <a:cs typeface="Consolas"/>
                <a:sym typeface="Consolas"/>
              </a:rPr>
            </a:br>
            <a:r>
              <a:rPr b="1" lang="en" sz="2500">
                <a:solidFill>
                  <a:schemeClr val="dk1"/>
                </a:solidFill>
                <a:latin typeface="Consolas"/>
                <a:ea typeface="Consolas"/>
                <a:cs typeface="Consolas"/>
                <a:sym typeface="Consolas"/>
              </a:rPr>
              <a:t>  </a:t>
            </a:r>
            <a:r>
              <a:rPr b="1" lang="en" sz="2500">
                <a:solidFill>
                  <a:srgbClr val="38761D"/>
                </a:solidFill>
                <a:latin typeface="Consolas"/>
                <a:ea typeface="Consolas"/>
                <a:cs typeface="Consolas"/>
                <a:sym typeface="Consolas"/>
              </a:rPr>
              <a: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500">
              <a:solidFill>
                <a:srgbClr val="0000FF"/>
              </a:solidFill>
              <a:latin typeface="Consolas"/>
              <a:ea typeface="Consolas"/>
              <a:cs typeface="Consolas"/>
              <a:sym typeface="Consolas"/>
            </a:endParaRPr>
          </a:p>
          <a:p>
            <a:pPr indent="0" lvl="0" marL="0" rtl="0" algn="l">
              <a:spcBef>
                <a:spcPts val="0"/>
              </a:spcBef>
              <a:spcAft>
                <a:spcPts val="0"/>
              </a:spcAft>
              <a:buNone/>
            </a:pPr>
            <a:r>
              <a:t/>
            </a:r>
            <a:endParaRPr b="1" sz="2500">
              <a:solidFill>
                <a:srgbClr val="0000FF"/>
              </a:solidFill>
              <a:latin typeface="Consolas"/>
              <a:ea typeface="Consolas"/>
              <a:cs typeface="Consolas"/>
              <a:sym typeface="Consolas"/>
            </a:endParaRPr>
          </a:p>
          <a:p>
            <a:pPr indent="0" lvl="0" marL="0" rtl="0" algn="l">
              <a:spcBef>
                <a:spcPts val="0"/>
              </a:spcBef>
              <a:spcAft>
                <a:spcPts val="0"/>
              </a:spcAft>
              <a:buNone/>
            </a:pPr>
            <a:r>
              <a:rPr b="1" lang="en" sz="2500">
                <a:solidFill>
                  <a:schemeClr val="dk1"/>
                </a:solidFill>
                <a:latin typeface="Consolas"/>
                <a:ea typeface="Consolas"/>
                <a:cs typeface="Consolas"/>
                <a:sym typeface="Consolas"/>
              </a:rPr>
              <a:t>  3</a:t>
            </a:r>
            <a:endParaRPr b="1" sz="2500">
              <a:solidFill>
                <a:schemeClr val="dk1"/>
              </a:solidFill>
              <a:latin typeface="Consolas"/>
              <a:ea typeface="Consolas"/>
              <a:cs typeface="Consolas"/>
              <a:sym typeface="Consolas"/>
            </a:endParaRPr>
          </a:p>
        </p:txBody>
      </p:sp>
      <p:sp>
        <p:nvSpPr>
          <p:cNvPr id="1043" name="Google Shape;1043;p130"/>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ST_Distance(</a:t>
            </a:r>
            <a:r>
              <a:rPr lang="en" sz="2400">
                <a:solidFill>
                  <a:srgbClr val="3D85C6"/>
                </a:solidFill>
              </a:rPr>
              <a:t>A</a:t>
            </a:r>
            <a:r>
              <a:rPr lang="en" sz="2400"/>
              <a:t>, </a:t>
            </a:r>
            <a:r>
              <a:rPr lang="en" sz="2400">
                <a:solidFill>
                  <a:srgbClr val="E06666"/>
                </a:solidFill>
              </a:rPr>
              <a:t>B</a:t>
            </a:r>
            <a:r>
              <a:rPr lang="en" sz="2400"/>
              <a:t>)</a:t>
            </a:r>
            <a:endParaRPr sz="2400"/>
          </a:p>
        </p:txBody>
      </p:sp>
      <p:cxnSp>
        <p:nvCxnSpPr>
          <p:cNvPr id="1044" name="Google Shape;1044;p130"/>
          <p:cNvCxnSpPr/>
          <p:nvPr/>
        </p:nvCxnSpPr>
        <p:spPr>
          <a:xfrm>
            <a:off x="416700" y="3525275"/>
            <a:ext cx="8120700" cy="0"/>
          </a:xfrm>
          <a:prstGeom prst="straightConnector1">
            <a:avLst/>
          </a:prstGeom>
          <a:noFill/>
          <a:ln cap="flat" cmpd="sng" w="38100">
            <a:solidFill>
              <a:schemeClr val="dk2"/>
            </a:solidFill>
            <a:prstDash val="solid"/>
            <a:round/>
            <a:headEnd len="med" w="med" type="none"/>
            <a:tailEnd len="med" w="med" type="none"/>
          </a:ln>
        </p:spPr>
      </p:cxnSp>
      <p:sp>
        <p:nvSpPr>
          <p:cNvPr id="1045" name="Google Shape;1045;p13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1"/>
          <p:cNvSpPr txBox="1"/>
          <p:nvPr>
            <p:ph type="title"/>
          </p:nvPr>
        </p:nvSpPr>
        <p:spPr>
          <a:xfrm>
            <a:off x="311700" y="597425"/>
            <a:ext cx="8520600" cy="7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ST_DWithin(A, B, R)</a:t>
            </a:r>
            <a:endParaRPr/>
          </a:p>
        </p:txBody>
      </p:sp>
      <p:sp>
        <p:nvSpPr>
          <p:cNvPr id="1051" name="Google Shape;1051;p13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
        <p:nvSpPr>
          <p:cNvPr id="1052" name="Google Shape;1052;p131"/>
          <p:cNvSpPr txBox="1"/>
          <p:nvPr/>
        </p:nvSpPr>
        <p:spPr>
          <a:xfrm>
            <a:off x="383000" y="1261975"/>
            <a:ext cx="30876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Index-enabled radius search function. True when the distance from geometry A to geometry B is less than radius R. False otherwise.</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Use instead of </a:t>
            </a:r>
            <a:r>
              <a:rPr b="1" lang="en" sz="1900">
                <a:latin typeface="Calibri"/>
                <a:ea typeface="Calibri"/>
                <a:cs typeface="Calibri"/>
                <a:sym typeface="Calibri"/>
              </a:rPr>
              <a:t>ST_Distance(A, B) &lt; R</a:t>
            </a:r>
            <a:r>
              <a:rPr lang="en" sz="1900">
                <a:latin typeface="Calibri"/>
                <a:ea typeface="Calibri"/>
                <a:cs typeface="Calibri"/>
                <a:sym typeface="Calibri"/>
              </a:rPr>
              <a:t>, in order to get benefit of spatial index.</a:t>
            </a:r>
            <a:endParaRPr sz="1900">
              <a:latin typeface="Calibri"/>
              <a:ea typeface="Calibri"/>
              <a:cs typeface="Calibri"/>
              <a:sym typeface="Calibri"/>
            </a:endParaRPr>
          </a:p>
        </p:txBody>
      </p:sp>
      <p:pic>
        <p:nvPicPr>
          <p:cNvPr id="1053" name="Google Shape;1053;p131"/>
          <p:cNvPicPr preferRelativeResize="0"/>
          <p:nvPr/>
        </p:nvPicPr>
        <p:blipFill>
          <a:blip r:embed="rId3">
            <a:alphaModFix/>
          </a:blip>
          <a:stretch>
            <a:fillRect/>
          </a:stretch>
        </p:blipFill>
        <p:spPr>
          <a:xfrm>
            <a:off x="3814374" y="764825"/>
            <a:ext cx="4900449" cy="39968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416700" y="1614900"/>
            <a:ext cx="8628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SELECT</a:t>
            </a:r>
            <a:r>
              <a:rPr b="1" lang="en" sz="2500">
                <a:solidFill>
                  <a:schemeClr val="dk1"/>
                </a:solidFill>
                <a:latin typeface="Consolas"/>
                <a:ea typeface="Consolas"/>
                <a:cs typeface="Consolas"/>
                <a:sym typeface="Consolas"/>
              </a:rPr>
              <a:t> name</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FROM</a:t>
            </a:r>
            <a:r>
              <a:rPr b="1" lang="en" sz="2500">
                <a:solidFill>
                  <a:schemeClr val="dk1"/>
                </a:solidFill>
                <a:latin typeface="Consolas"/>
                <a:ea typeface="Consolas"/>
                <a:cs typeface="Consolas"/>
                <a:sym typeface="Consolas"/>
              </a:rPr>
              <a:t> nyc_streets</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rgbClr val="0000FF"/>
                </a:solidFill>
                <a:latin typeface="Consolas"/>
                <a:ea typeface="Consolas"/>
                <a:cs typeface="Consolas"/>
                <a:sym typeface="Consolas"/>
              </a:rPr>
              <a:t>WHERE</a:t>
            </a:r>
            <a:r>
              <a:rPr b="1" lang="en" sz="2500">
                <a:solidFill>
                  <a:schemeClr val="dk1"/>
                </a:solidFill>
                <a:latin typeface="Consolas"/>
                <a:ea typeface="Consolas"/>
                <a:cs typeface="Consolas"/>
                <a:sym typeface="Consolas"/>
              </a:rPr>
              <a:t> </a:t>
            </a:r>
            <a:r>
              <a:rPr b="1" lang="en" sz="2500">
                <a:solidFill>
                  <a:srgbClr val="006E1D"/>
                </a:solidFill>
                <a:latin typeface="Consolas"/>
                <a:ea typeface="Consolas"/>
                <a:cs typeface="Consolas"/>
                <a:sym typeface="Consolas"/>
              </a:rPr>
              <a:t>ST_DWithin(</a:t>
            </a:r>
            <a:endParaRPr b="1" sz="25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chemeClr val="dk1"/>
                </a:solidFill>
                <a:latin typeface="Consolas"/>
                <a:ea typeface="Consolas"/>
                <a:cs typeface="Consolas"/>
                <a:sym typeface="Consolas"/>
              </a:rPr>
              <a:t> geom,</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chemeClr val="dk1"/>
                </a:solidFill>
                <a:latin typeface="Consolas"/>
                <a:ea typeface="Consolas"/>
                <a:cs typeface="Consolas"/>
                <a:sym typeface="Consolas"/>
              </a:rPr>
              <a:t> </a:t>
            </a:r>
            <a:r>
              <a:rPr b="1" lang="en" sz="2500">
                <a:solidFill>
                  <a:srgbClr val="006E1D"/>
                </a:solidFill>
                <a:latin typeface="Consolas"/>
                <a:ea typeface="Consolas"/>
                <a:cs typeface="Consolas"/>
                <a:sym typeface="Consolas"/>
              </a:rPr>
              <a:t>ST_GeomFromText(</a:t>
            </a:r>
            <a:r>
              <a:rPr b="1" lang="en" sz="2500">
                <a:solidFill>
                  <a:srgbClr val="B45F06"/>
                </a:solidFill>
                <a:latin typeface="Consolas"/>
                <a:ea typeface="Consolas"/>
                <a:cs typeface="Consolas"/>
                <a:sym typeface="Consolas"/>
              </a:rPr>
              <a:t>'POINT(583571 4506714)'</a:t>
            </a:r>
            <a:r>
              <a:rPr b="1" lang="en" sz="2500">
                <a:solidFill>
                  <a:schemeClr val="dk1"/>
                </a:solidFill>
                <a:latin typeface="Consolas"/>
                <a:ea typeface="Consolas"/>
                <a:cs typeface="Consolas"/>
                <a:sym typeface="Consolas"/>
              </a:rPr>
              <a:t>,</a:t>
            </a:r>
            <a:r>
              <a:rPr b="1" lang="en" sz="2500">
                <a:solidFill>
                  <a:srgbClr val="B45F06"/>
                </a:solidFill>
                <a:latin typeface="Consolas"/>
                <a:ea typeface="Consolas"/>
                <a:cs typeface="Consolas"/>
                <a:sym typeface="Consolas"/>
              </a:rPr>
              <a:t>26918</a:t>
            </a:r>
            <a:r>
              <a:rPr b="1" lang="en" sz="2500">
                <a:solidFill>
                  <a:srgbClr val="006E1D"/>
                </a:solidFill>
                <a:latin typeface="Consolas"/>
                <a:ea typeface="Consolas"/>
                <a:cs typeface="Consolas"/>
                <a:sym typeface="Consolas"/>
              </a:rPr>
              <a: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500">
                <a:solidFill>
                  <a:schemeClr val="dk1"/>
                </a:solidFill>
                <a:latin typeface="Consolas"/>
                <a:ea typeface="Consolas"/>
                <a:cs typeface="Consolas"/>
                <a:sym typeface="Consolas"/>
              </a:rPr>
              <a:t> </a:t>
            </a:r>
            <a:r>
              <a:rPr b="1" lang="en" sz="2500">
                <a:solidFill>
                  <a:srgbClr val="B45F06"/>
                </a:solidFill>
                <a:latin typeface="Consolas"/>
                <a:ea typeface="Consolas"/>
                <a:cs typeface="Consolas"/>
                <a:sym typeface="Consolas"/>
              </a:rPr>
              <a:t>10</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a:t>
            </a:r>
            <a:r>
              <a:rPr b="1" lang="en" sz="2500">
                <a:solidFill>
                  <a:schemeClr val="dk1"/>
                </a:solidFill>
                <a:latin typeface="Consolas"/>
                <a:ea typeface="Consolas"/>
                <a:cs typeface="Consolas"/>
                <a:sym typeface="Consolas"/>
              </a:rPr>
              <a:t>;</a:t>
            </a:r>
            <a:endParaRPr b="1" sz="2500">
              <a:solidFill>
                <a:schemeClr val="dk1"/>
              </a:solidFill>
              <a:latin typeface="Consolas"/>
              <a:ea typeface="Consolas"/>
              <a:cs typeface="Consolas"/>
              <a:sym typeface="Consolas"/>
            </a:endParaRPr>
          </a:p>
        </p:txBody>
      </p:sp>
      <p:sp>
        <p:nvSpPr>
          <p:cNvPr id="1059" name="Google Shape;1059;p132"/>
          <p:cNvSpPr txBox="1"/>
          <p:nvPr>
            <p:ph type="title"/>
          </p:nvPr>
        </p:nvSpPr>
        <p:spPr>
          <a:xfrm>
            <a:off x="311700" y="597425"/>
            <a:ext cx="8520600" cy="8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streets are within 10 meters of Broad Street subway station?</a:t>
            </a:r>
            <a:endParaRPr/>
          </a:p>
        </p:txBody>
      </p:sp>
      <p:sp>
        <p:nvSpPr>
          <p:cNvPr id="1060" name="Google Shape;1060;p13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133"/>
          <p:cNvPicPr preferRelativeResize="0"/>
          <p:nvPr/>
        </p:nvPicPr>
        <p:blipFill rotWithShape="1">
          <a:blip r:embed="rId3">
            <a:alphaModFix/>
          </a:blip>
          <a:srcRect b="0" l="0" r="10015" t="0"/>
          <a:stretch/>
        </p:blipFill>
        <p:spPr>
          <a:xfrm>
            <a:off x="0" y="400650"/>
            <a:ext cx="9144000" cy="4742850"/>
          </a:xfrm>
          <a:prstGeom prst="rect">
            <a:avLst/>
          </a:prstGeom>
          <a:noFill/>
          <a:ln>
            <a:noFill/>
          </a:ln>
        </p:spPr>
      </p:pic>
      <p:sp>
        <p:nvSpPr>
          <p:cNvPr id="1066" name="Google Shape;1066;p133"/>
          <p:cNvSpPr/>
          <p:nvPr/>
        </p:nvSpPr>
        <p:spPr>
          <a:xfrm rot="2445165">
            <a:off x="3276764" y="1926279"/>
            <a:ext cx="1489439" cy="407137"/>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3"/>
          <p:cNvSpPr/>
          <p:nvPr/>
        </p:nvSpPr>
        <p:spPr>
          <a:xfrm rot="-3238358">
            <a:off x="4454656" y="1327594"/>
            <a:ext cx="1489361" cy="406963"/>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3"/>
          <p:cNvSpPr/>
          <p:nvPr/>
        </p:nvSpPr>
        <p:spPr>
          <a:xfrm rot="-3890955">
            <a:off x="3389423" y="3816447"/>
            <a:ext cx="1489407" cy="407041"/>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9" name="Google Shape;1069;p133"/>
          <p:cNvPicPr preferRelativeResize="0"/>
          <p:nvPr/>
        </p:nvPicPr>
        <p:blipFill>
          <a:blip r:embed="rId4">
            <a:alphaModFix/>
          </a:blip>
          <a:stretch>
            <a:fillRect/>
          </a:stretch>
        </p:blipFill>
        <p:spPr>
          <a:xfrm>
            <a:off x="4678800" y="3157575"/>
            <a:ext cx="394174" cy="394174"/>
          </a:xfrm>
          <a:prstGeom prst="rect">
            <a:avLst/>
          </a:prstGeom>
          <a:noFill/>
          <a:ln>
            <a:noFill/>
          </a:ln>
        </p:spPr>
      </p:pic>
      <p:sp>
        <p:nvSpPr>
          <p:cNvPr id="1070" name="Google Shape;1070;p13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11 - Spatial Relationships</a:t>
            </a:r>
            <a:endParaRPr b="1" sz="1500">
              <a:solidFill>
                <a:srgbClr val="FFFFFF"/>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a:t>
            </a:r>
            <a:r>
              <a:rPr lang="en"/>
              <a:t>12 - Spatial Relationship Exercises</a:t>
            </a:r>
            <a:endParaRPr/>
          </a:p>
        </p:txBody>
      </p:sp>
      <p:pic>
        <p:nvPicPr>
          <p:cNvPr id="1076" name="Google Shape;1076;p134"/>
          <p:cNvPicPr preferRelativeResize="0"/>
          <p:nvPr/>
        </p:nvPicPr>
        <p:blipFill>
          <a:blip r:embed="rId3">
            <a:alphaModFix/>
          </a:blip>
          <a:stretch>
            <a:fillRect/>
          </a:stretch>
        </p:blipFill>
        <p:spPr>
          <a:xfrm>
            <a:off x="1757175" y="1205175"/>
            <a:ext cx="2975300" cy="3668574"/>
          </a:xfrm>
          <a:prstGeom prst="rect">
            <a:avLst/>
          </a:prstGeom>
          <a:noFill/>
          <a:ln>
            <a:noFill/>
          </a:ln>
        </p:spPr>
      </p:pic>
      <p:pic>
        <p:nvPicPr>
          <p:cNvPr id="1077" name="Google Shape;1077;p134"/>
          <p:cNvPicPr preferRelativeResize="0"/>
          <p:nvPr/>
        </p:nvPicPr>
        <p:blipFill>
          <a:blip r:embed="rId4">
            <a:alphaModFix/>
          </a:blip>
          <a:stretch>
            <a:fillRect/>
          </a:stretch>
        </p:blipFill>
        <p:spPr>
          <a:xfrm>
            <a:off x="4377400" y="1205175"/>
            <a:ext cx="2863278" cy="3668575"/>
          </a:xfrm>
          <a:prstGeom prst="rect">
            <a:avLst/>
          </a:prstGeom>
          <a:noFill/>
          <a:ln>
            <a:noFill/>
          </a:ln>
        </p:spPr>
      </p:pic>
      <p:sp>
        <p:nvSpPr>
          <p:cNvPr id="1078" name="Google Shape;1078;p13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35"/>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is the well-known text for the street 'Atlantic Commons'? </a:t>
            </a:r>
            <a:endParaRPr sz="2380"/>
          </a:p>
        </p:txBody>
      </p:sp>
      <p:sp>
        <p:nvSpPr>
          <p:cNvPr id="1084" name="Google Shape;1084;p135"/>
          <p:cNvSpPr txBox="1"/>
          <p:nvPr/>
        </p:nvSpPr>
        <p:spPr>
          <a:xfrm>
            <a:off x="369250" y="1641025"/>
            <a:ext cx="7372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a:solidFill>
                  <a:srgbClr val="0000FF"/>
                </a:solidFill>
                <a:latin typeface="Consolas"/>
                <a:ea typeface="Consolas"/>
                <a:cs typeface="Consolas"/>
                <a:sym typeface="Consolas"/>
              </a:rPr>
              <a:t>SELECT</a:t>
            </a: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ST_AsText(</a:t>
            </a:r>
            <a:r>
              <a:rPr b="1" lang="en" sz="3000">
                <a:solidFill>
                  <a:schemeClr val="dk1"/>
                </a:solidFill>
                <a:latin typeface="Consolas"/>
                <a:ea typeface="Consolas"/>
                <a:cs typeface="Consolas"/>
                <a:sym typeface="Consolas"/>
              </a:rPr>
              <a:t>geom, 0</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chemeClr val="dk1"/>
                </a:solidFill>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nyc_streets</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0000FF"/>
                </a:solidFill>
                <a:latin typeface="Consolas"/>
                <a:ea typeface="Consolas"/>
                <a:cs typeface="Consolas"/>
                <a:sym typeface="Consolas"/>
              </a:rPr>
              <a:t>WHERE</a:t>
            </a:r>
            <a:r>
              <a:rPr b="1" lang="en" sz="3000">
                <a:solidFill>
                  <a:schemeClr val="dk1"/>
                </a:solidFill>
                <a:latin typeface="Consolas"/>
                <a:ea typeface="Consolas"/>
                <a:cs typeface="Consolas"/>
                <a:sym typeface="Consolas"/>
              </a:rPr>
              <a:t> name = </a:t>
            </a:r>
            <a:r>
              <a:rPr b="1" lang="en" sz="3000">
                <a:solidFill>
                  <a:srgbClr val="B45F06"/>
                </a:solidFill>
                <a:latin typeface="Consolas"/>
                <a:ea typeface="Consolas"/>
                <a:cs typeface="Consolas"/>
                <a:sym typeface="Consolas"/>
              </a:rPr>
              <a:t>'Atlantic Commons'</a:t>
            </a:r>
            <a:r>
              <a:rPr b="1" lang="en" sz="3000">
                <a:solidFill>
                  <a:schemeClr val="dk1"/>
                </a:solidFill>
                <a:latin typeface="Consolas"/>
                <a:ea typeface="Consolas"/>
                <a:cs typeface="Consolas"/>
                <a:sym typeface="Consolas"/>
              </a:rPr>
              <a:t>;</a:t>
            </a:r>
            <a:br>
              <a:rPr b="1" lang="en" sz="3000">
                <a:solidFill>
                  <a:schemeClr val="dk1"/>
                </a:solidFill>
                <a:latin typeface="Consolas"/>
                <a:ea typeface="Consolas"/>
                <a:cs typeface="Consolas"/>
                <a:sym typeface="Consolas"/>
              </a:rPr>
            </a:b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MULTILINESTRING((</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586782 4504202,</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586864 4504216))</a:t>
            </a:r>
            <a:endParaRPr b="1" sz="3000">
              <a:solidFill>
                <a:schemeClr val="dk1"/>
              </a:solidFill>
              <a:latin typeface="Consolas"/>
              <a:ea typeface="Consolas"/>
              <a:cs typeface="Consolas"/>
              <a:sym typeface="Consolas"/>
            </a:endParaRPr>
          </a:p>
        </p:txBody>
      </p:sp>
      <p:sp>
        <p:nvSpPr>
          <p:cNvPr id="1085" name="Google Shape;1085;p13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cxnSp>
        <p:nvCxnSpPr>
          <p:cNvPr id="1086" name="Google Shape;1086;p135"/>
          <p:cNvCxnSpPr/>
          <p:nvPr/>
        </p:nvCxnSpPr>
        <p:spPr>
          <a:xfrm>
            <a:off x="403525" y="334952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36"/>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neighborhood and borough is </a:t>
            </a:r>
            <a:br>
              <a:rPr lang="en" sz="2380"/>
            </a:br>
            <a:r>
              <a:rPr lang="en" sz="2380"/>
              <a:t>'POINT(586782 4504202)' in?</a:t>
            </a:r>
            <a:endParaRPr sz="2380"/>
          </a:p>
        </p:txBody>
      </p:sp>
      <p:sp>
        <p:nvSpPr>
          <p:cNvPr id="1092" name="Google Shape;1092;p136"/>
          <p:cNvSpPr txBox="1"/>
          <p:nvPr/>
        </p:nvSpPr>
        <p:spPr>
          <a:xfrm>
            <a:off x="369250" y="1564825"/>
            <a:ext cx="8520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solidFill>
                  <a:schemeClr val="dk1"/>
                </a:solidFill>
                <a:latin typeface="Consolas"/>
                <a:ea typeface="Consolas"/>
                <a:cs typeface="Consolas"/>
                <a:sym typeface="Consolas"/>
              </a:rPr>
              <a:t> name, boroname </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nyc_neighborhoods </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WHERE</a:t>
            </a: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ST_Intersects(</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geom,</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ST_GeomFromText(</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a:t>
            </a:r>
            <a:r>
              <a:rPr b="1" lang="en" sz="3000">
                <a:solidFill>
                  <a:srgbClr val="B45F06"/>
                </a:solidFill>
                <a:latin typeface="Consolas"/>
                <a:ea typeface="Consolas"/>
                <a:cs typeface="Consolas"/>
                <a:sym typeface="Consolas"/>
              </a:rPr>
              <a:t>'POINT(586782 4504202)'</a:t>
            </a:r>
            <a:r>
              <a:rPr b="1" lang="en" sz="3000">
                <a:solidFill>
                  <a:schemeClr val="dk1"/>
                </a:solidFill>
                <a:latin typeface="Consolas"/>
                <a:ea typeface="Consolas"/>
                <a:cs typeface="Consolas"/>
                <a:sym typeface="Consolas"/>
              </a:rPr>
              <a:t>, </a:t>
            </a:r>
            <a:r>
              <a:rPr b="1" lang="en" sz="3000">
                <a:solidFill>
                  <a:srgbClr val="B45F06"/>
                </a:solidFill>
                <a:latin typeface="Consolas"/>
                <a:ea typeface="Consolas"/>
                <a:cs typeface="Consolas"/>
                <a:sym typeface="Consolas"/>
              </a:rPr>
              <a:t>26918</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rgbClr val="006E1D"/>
                </a:solidFill>
                <a:latin typeface="Consolas"/>
                <a:ea typeface="Consolas"/>
                <a:cs typeface="Consolas"/>
                <a:sym typeface="Consolas"/>
              </a:rPr>
              <a:t>)</a:t>
            </a:r>
            <a:r>
              <a:rPr b="1" lang="en" sz="3000">
                <a:solidFill>
                  <a:schemeClr val="dk1"/>
                </a:solidFill>
                <a:latin typeface="Consolas"/>
                <a:ea typeface="Consolas"/>
                <a:cs typeface="Consolas"/>
                <a:sym typeface="Consolas"/>
              </a:rPr>
              <a:t>;</a:t>
            </a:r>
            <a:endParaRPr b="1" sz="3000">
              <a:solidFill>
                <a:schemeClr val="dk1"/>
              </a:solidFill>
              <a:latin typeface="Consolas"/>
              <a:ea typeface="Consolas"/>
              <a:cs typeface="Consolas"/>
              <a:sym typeface="Consolas"/>
            </a:endParaRPr>
          </a:p>
        </p:txBody>
      </p:sp>
      <p:sp>
        <p:nvSpPr>
          <p:cNvPr id="1093" name="Google Shape;1093;p13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37"/>
          <p:cNvSpPr txBox="1"/>
          <p:nvPr/>
        </p:nvSpPr>
        <p:spPr>
          <a:xfrm>
            <a:off x="369250" y="1564825"/>
            <a:ext cx="9031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Sum(</a:t>
            </a:r>
            <a:r>
              <a:rPr b="1" lang="en" sz="3000">
                <a:solidFill>
                  <a:schemeClr val="dk1"/>
                </a:solidFill>
                <a:latin typeface="Consolas"/>
                <a:ea typeface="Consolas"/>
                <a:cs typeface="Consolas"/>
                <a:sym typeface="Consolas"/>
              </a:rPr>
              <a:t>popn_total</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nyc_census_blocks</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WHERE</a:t>
            </a: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ST_DWithin(</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geom,</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ST_GeomFromText(</a:t>
            </a:r>
            <a:r>
              <a:rPr b="1" lang="en" sz="3000">
                <a:solidFill>
                  <a:srgbClr val="B45F06"/>
                </a:solidFill>
                <a:latin typeface="Consolas"/>
                <a:ea typeface="Consolas"/>
                <a:cs typeface="Consolas"/>
                <a:sym typeface="Consolas"/>
              </a:rPr>
              <a:t>'POINT(586782 4504202)'</a:t>
            </a:r>
            <a:r>
              <a:rPr b="1" lang="en" sz="3000">
                <a:solidFill>
                  <a:schemeClr val="dk1"/>
                </a:solidFill>
                <a:latin typeface="Consolas"/>
                <a:ea typeface="Consolas"/>
                <a:cs typeface="Consolas"/>
                <a:sym typeface="Consolas"/>
              </a:rPr>
              <a:t>, </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a:t>
            </a:r>
            <a:r>
              <a:rPr b="1" lang="en" sz="3000">
                <a:solidFill>
                  <a:srgbClr val="B45F06"/>
                </a:solidFill>
                <a:latin typeface="Consolas"/>
                <a:ea typeface="Consolas"/>
                <a:cs typeface="Consolas"/>
                <a:sym typeface="Consolas"/>
              </a:rPr>
              <a:t>26918</a:t>
            </a:r>
            <a:r>
              <a:rPr b="1" lang="en" sz="3000">
                <a:solidFill>
                  <a:srgbClr val="006E1D"/>
                </a:solidFill>
                <a:latin typeface="Consolas"/>
                <a:ea typeface="Consolas"/>
                <a:cs typeface="Consolas"/>
                <a:sym typeface="Consolas"/>
              </a:rPr>
              <a:t>)</a:t>
            </a:r>
            <a:r>
              <a:rPr b="1" lang="en" sz="3000">
                <a:solidFill>
                  <a:schemeClr val="dk1"/>
                </a:solidFill>
                <a:latin typeface="Consolas"/>
                <a:ea typeface="Consolas"/>
                <a:cs typeface="Consolas"/>
                <a:sym typeface="Consolas"/>
              </a:rPr>
              <a:t>,</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B45F06"/>
                </a:solidFill>
                <a:latin typeface="Consolas"/>
                <a:ea typeface="Consolas"/>
                <a:cs typeface="Consolas"/>
                <a:sym typeface="Consolas"/>
              </a:rPr>
              <a:t>50 </a:t>
            </a:r>
            <a:r>
              <a:rPr b="1" lang="en" sz="3000">
                <a:solidFill>
                  <a:srgbClr val="006E1D"/>
                </a:solidFill>
                <a:latin typeface="Consolas"/>
                <a:ea typeface="Consolas"/>
                <a:cs typeface="Consolas"/>
                <a:sym typeface="Consolas"/>
              </a:rPr>
              <a:t>)</a:t>
            </a:r>
            <a:r>
              <a:rPr b="1" lang="en" sz="3000">
                <a:solidFill>
                  <a:schemeClr val="dk1"/>
                </a:solidFill>
                <a:latin typeface="Consolas"/>
                <a:ea typeface="Consolas"/>
                <a:cs typeface="Consolas"/>
                <a:sym typeface="Consolas"/>
              </a:rPr>
              <a:t>;</a:t>
            </a:r>
            <a:endParaRPr b="1" sz="3000">
              <a:solidFill>
                <a:schemeClr val="dk1"/>
              </a:solidFill>
              <a:latin typeface="Consolas"/>
              <a:ea typeface="Consolas"/>
              <a:cs typeface="Consolas"/>
              <a:sym typeface="Consolas"/>
            </a:endParaRPr>
          </a:p>
        </p:txBody>
      </p:sp>
      <p:sp>
        <p:nvSpPr>
          <p:cNvPr id="1099" name="Google Shape;1099;p137"/>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How many people live within 50 meters of </a:t>
            </a:r>
            <a:br>
              <a:rPr lang="en" sz="2380"/>
            </a:br>
            <a:r>
              <a:rPr lang="en" sz="2380"/>
              <a:t>'POINT(586782 4504202)'?</a:t>
            </a:r>
            <a:endParaRPr sz="2380"/>
          </a:p>
        </p:txBody>
      </p:sp>
      <p:sp>
        <p:nvSpPr>
          <p:cNvPr id="1100" name="Google Shape;1100;p13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38"/>
          <p:cNvSpPr txBox="1"/>
          <p:nvPr>
            <p:ph type="title"/>
          </p:nvPr>
        </p:nvSpPr>
        <p:spPr>
          <a:xfrm>
            <a:off x="5105400" y="1954825"/>
            <a:ext cx="1694700" cy="26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2280">
                <a:latin typeface="Calibri"/>
                <a:ea typeface="Calibri"/>
                <a:cs typeface="Calibri"/>
                <a:sym typeface="Calibri"/>
              </a:rPr>
              <a:t>Intersects, Touches, Contains, Disjoint, Overlaps, Crosses, Within</a:t>
            </a:r>
            <a:endParaRPr sz="2280">
              <a:latin typeface="Calibri"/>
              <a:ea typeface="Calibri"/>
              <a:cs typeface="Calibri"/>
              <a:sym typeface="Calibri"/>
            </a:endParaRPr>
          </a:p>
        </p:txBody>
      </p:sp>
      <p:sp>
        <p:nvSpPr>
          <p:cNvPr id="1106" name="Google Shape;1106;p13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pic>
        <p:nvPicPr>
          <p:cNvPr id="1107" name="Google Shape;1107;p138"/>
          <p:cNvPicPr preferRelativeResize="0"/>
          <p:nvPr/>
        </p:nvPicPr>
        <p:blipFill>
          <a:blip r:embed="rId3">
            <a:alphaModFix/>
          </a:blip>
          <a:stretch>
            <a:fillRect/>
          </a:stretch>
        </p:blipFill>
        <p:spPr>
          <a:xfrm>
            <a:off x="1245027" y="1904598"/>
            <a:ext cx="2742575" cy="2762650"/>
          </a:xfrm>
          <a:prstGeom prst="rect">
            <a:avLst/>
          </a:prstGeom>
          <a:noFill/>
          <a:ln>
            <a:noFill/>
          </a:ln>
        </p:spPr>
      </p:pic>
      <p:sp>
        <p:nvSpPr>
          <p:cNvPr id="1108" name="Google Shape;1108;p138"/>
          <p:cNvSpPr txBox="1"/>
          <p:nvPr>
            <p:ph type="title"/>
          </p:nvPr>
        </p:nvSpPr>
        <p:spPr>
          <a:xfrm>
            <a:off x="4431550" y="2827975"/>
            <a:ext cx="10365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solidFill>
                  <a:srgbClr val="CC0000"/>
                </a:solidFill>
              </a:rPr>
              <a:t>A</a:t>
            </a:r>
            <a:endParaRPr sz="3240">
              <a:solidFill>
                <a:srgbClr val="CC0000"/>
              </a:solidFill>
            </a:endParaRPr>
          </a:p>
        </p:txBody>
      </p:sp>
      <p:sp>
        <p:nvSpPr>
          <p:cNvPr id="1109" name="Google Shape;1109;p138"/>
          <p:cNvSpPr txBox="1"/>
          <p:nvPr>
            <p:ph type="title"/>
          </p:nvPr>
        </p:nvSpPr>
        <p:spPr>
          <a:xfrm>
            <a:off x="6363650" y="2827975"/>
            <a:ext cx="10365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solidFill>
                  <a:srgbClr val="3D85C6"/>
                </a:solidFill>
              </a:rPr>
              <a:t>B</a:t>
            </a:r>
            <a:endParaRPr sz="3240">
              <a:solidFill>
                <a:srgbClr val="3D85C6"/>
              </a:solidFill>
            </a:endParaRPr>
          </a:p>
        </p:txBody>
      </p:sp>
      <p:sp>
        <p:nvSpPr>
          <p:cNvPr id="1110" name="Google Shape;1110;p138"/>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For ‘</a:t>
            </a:r>
            <a:r>
              <a:rPr lang="en" sz="2380">
                <a:solidFill>
                  <a:srgbClr val="CC0000"/>
                </a:solidFill>
              </a:rPr>
              <a:t>LINESTRING(0 0, 2 2)</a:t>
            </a:r>
            <a:r>
              <a:rPr lang="en" sz="2380"/>
              <a:t>’ and ‘</a:t>
            </a:r>
            <a:r>
              <a:rPr lang="en" sz="2380">
                <a:solidFill>
                  <a:srgbClr val="3D85C6"/>
                </a:solidFill>
              </a:rPr>
              <a:t>POINT(1 1)</a:t>
            </a:r>
            <a:r>
              <a:rPr lang="en" sz="2380"/>
              <a:t>’ which of these relationships are true? </a:t>
            </a:r>
            <a:endParaRPr sz="238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9"/>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Point and Line Relationships</a:t>
            </a:r>
            <a:endParaRPr sz="2380"/>
          </a:p>
        </p:txBody>
      </p:sp>
      <p:sp>
        <p:nvSpPr>
          <p:cNvPr id="1116" name="Google Shape;1116;p139"/>
          <p:cNvSpPr txBox="1"/>
          <p:nvPr/>
        </p:nvSpPr>
        <p:spPr>
          <a:xfrm>
            <a:off x="369250" y="1107625"/>
            <a:ext cx="73725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ST_Intersects(</a:t>
            </a:r>
            <a:r>
              <a:rPr b="1" lang="en" sz="2300">
                <a:solidFill>
                  <a:schemeClr val="dk1"/>
                </a:solidFill>
                <a:latin typeface="Consolas"/>
                <a:ea typeface="Consolas"/>
                <a:cs typeface="Consolas"/>
                <a:sym typeface="Consolas"/>
              </a:rPr>
              <a:t>l,p</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ST_Touches(</a:t>
            </a:r>
            <a:r>
              <a:rPr b="1" lang="en" sz="2300">
                <a:solidFill>
                  <a:schemeClr val="dk1"/>
                </a:solidFill>
                <a:latin typeface="Consolas"/>
                <a:ea typeface="Consolas"/>
                <a:cs typeface="Consolas"/>
                <a:sym typeface="Consolas"/>
              </a:rPr>
              <a:t>l,p</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ST_Contains(</a:t>
            </a:r>
            <a:r>
              <a:rPr b="1" lang="en" sz="2300">
                <a:solidFill>
                  <a:schemeClr val="dk1"/>
                </a:solidFill>
                <a:latin typeface="Consolas"/>
                <a:ea typeface="Consolas"/>
                <a:cs typeface="Consolas"/>
                <a:sym typeface="Consolas"/>
              </a:rPr>
              <a:t>l,p), </a:t>
            </a:r>
            <a:r>
              <a:rPr b="1" lang="en" sz="2300">
                <a:solidFill>
                  <a:srgbClr val="006E1D"/>
                </a:solidFill>
                <a:latin typeface="Consolas"/>
                <a:ea typeface="Consolas"/>
                <a:cs typeface="Consolas"/>
                <a:sym typeface="Consolas"/>
              </a:rPr>
              <a:t>ST_Disjoint(</a:t>
            </a:r>
            <a:r>
              <a:rPr b="1" lang="en" sz="2300">
                <a:solidFill>
                  <a:schemeClr val="dk1"/>
                </a:solidFill>
                <a:latin typeface="Consolas"/>
                <a:ea typeface="Consolas"/>
                <a:cs typeface="Consolas"/>
                <a:sym typeface="Consolas"/>
              </a:rPr>
              <a:t>l,p</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ST_Overlaps(</a:t>
            </a:r>
            <a:r>
              <a:rPr b="1" lang="en" sz="2300">
                <a:solidFill>
                  <a:schemeClr val="dk1"/>
                </a:solidFill>
                <a:latin typeface="Consolas"/>
                <a:ea typeface="Consolas"/>
                <a:cs typeface="Consolas"/>
                <a:sym typeface="Consolas"/>
              </a:rPr>
              <a:t>l,p), </a:t>
            </a:r>
            <a:r>
              <a:rPr b="1" lang="en" sz="2300">
                <a:solidFill>
                  <a:srgbClr val="006E1D"/>
                </a:solidFill>
                <a:latin typeface="Consolas"/>
                <a:ea typeface="Consolas"/>
                <a:cs typeface="Consolas"/>
                <a:sym typeface="Consolas"/>
              </a:rPr>
              <a:t>ST_Crosses(</a:t>
            </a:r>
            <a:r>
              <a:rPr b="1" lang="en" sz="2300">
                <a:solidFill>
                  <a:schemeClr val="dk1"/>
                </a:solidFill>
                <a:latin typeface="Consolas"/>
                <a:ea typeface="Consolas"/>
                <a:cs typeface="Consolas"/>
                <a:sym typeface="Consolas"/>
              </a:rPr>
              <a:t>l,p</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ST_Within(</a:t>
            </a:r>
            <a:r>
              <a:rPr b="1" lang="en" sz="2300">
                <a:solidFill>
                  <a:schemeClr val="dk1"/>
                </a:solidFill>
                <a:latin typeface="Consolas"/>
                <a:ea typeface="Consolas"/>
                <a:cs typeface="Consolas"/>
                <a:sym typeface="Consolas"/>
              </a:rPr>
              <a:t>l,p)</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B45F06"/>
                </a:solidFill>
                <a:latin typeface="Consolas"/>
                <a:ea typeface="Consolas"/>
                <a:cs typeface="Consolas"/>
                <a:sym typeface="Consolas"/>
              </a:rPr>
              <a:t>'LINESTRING(0 0, 2 2)'</a:t>
            </a:r>
            <a:r>
              <a:rPr b="1" lang="en" sz="2300">
                <a:solidFill>
                  <a:schemeClr val="dk1"/>
                </a:solidFill>
                <a:latin typeface="Consolas"/>
                <a:ea typeface="Consolas"/>
                <a:cs typeface="Consolas"/>
                <a:sym typeface="Consolas"/>
              </a:rPr>
              <a:t>::geometry </a:t>
            </a:r>
            <a:r>
              <a:rPr b="1" lang="en" sz="2300">
                <a:solidFill>
                  <a:srgbClr val="0000FF"/>
                </a:solidFill>
                <a:latin typeface="Consolas"/>
                <a:ea typeface="Consolas"/>
                <a:cs typeface="Consolas"/>
                <a:sym typeface="Consolas"/>
              </a:rPr>
              <a:t>AS</a:t>
            </a:r>
            <a:r>
              <a:rPr b="1" lang="en" sz="2300">
                <a:solidFill>
                  <a:schemeClr val="dk1"/>
                </a:solidFill>
                <a:latin typeface="Consolas"/>
                <a:ea typeface="Consolas"/>
                <a:cs typeface="Consolas"/>
                <a:sym typeface="Consolas"/>
              </a:rPr>
              <a:t> l,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B45F06"/>
                </a:solidFill>
                <a:latin typeface="Consolas"/>
                <a:ea typeface="Consolas"/>
                <a:cs typeface="Consolas"/>
                <a:sym typeface="Consolas"/>
              </a:rPr>
              <a:t>'POINT(1 1)'</a:t>
            </a:r>
            <a:r>
              <a:rPr b="1" lang="en" sz="2300">
                <a:solidFill>
                  <a:schemeClr val="dk1"/>
                </a:solidFill>
                <a:latin typeface="Consolas"/>
                <a:ea typeface="Consolas"/>
                <a:cs typeface="Consolas"/>
                <a:sym typeface="Consolas"/>
              </a:rPr>
              <a:t>::</a:t>
            </a:r>
            <a:r>
              <a:rPr b="1" lang="en" sz="2300">
                <a:solidFill>
                  <a:schemeClr val="dk1"/>
                </a:solidFill>
                <a:latin typeface="Consolas"/>
                <a:ea typeface="Consolas"/>
                <a:cs typeface="Consolas"/>
                <a:sym typeface="Consolas"/>
              </a:rPr>
              <a:t>geometry</a:t>
            </a: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r>
              <a:rPr b="1" lang="en" sz="2300">
                <a:solidFill>
                  <a:schemeClr val="dk1"/>
                </a:solidFill>
                <a:latin typeface="Consolas"/>
                <a:ea typeface="Consolas"/>
                <a:cs typeface="Consolas"/>
                <a:sym typeface="Consolas"/>
              </a:rPr>
              <a:t> p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r>
              <a:rPr b="1" lang="en" sz="2300">
                <a:solidFill>
                  <a:schemeClr val="dk1"/>
                </a:solidFill>
                <a:latin typeface="Consolas"/>
                <a:ea typeface="Consolas"/>
                <a:cs typeface="Consolas"/>
                <a:sym typeface="Consolas"/>
              </a:rPr>
              <a:t> subquery;</a:t>
            </a:r>
            <a:endParaRPr b="1" sz="2300">
              <a:solidFill>
                <a:schemeClr val="dk1"/>
              </a:solidFill>
              <a:latin typeface="Consolas"/>
              <a:ea typeface="Consolas"/>
              <a:cs typeface="Consolas"/>
              <a:sym typeface="Consolas"/>
            </a:endParaRPr>
          </a:p>
        </p:txBody>
      </p:sp>
      <p:sp>
        <p:nvSpPr>
          <p:cNvPr id="1117" name="Google Shape;1117;p13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Indexes</a:t>
            </a:r>
            <a:endParaRPr/>
          </a:p>
        </p:txBody>
      </p:sp>
      <p:sp>
        <p:nvSpPr>
          <p:cNvPr id="130" name="Google Shape;130;p2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pic>
        <p:nvPicPr>
          <p:cNvPr id="131" name="Google Shape;131;p23"/>
          <p:cNvPicPr preferRelativeResize="0"/>
          <p:nvPr/>
        </p:nvPicPr>
        <p:blipFill>
          <a:blip r:embed="rId3">
            <a:alphaModFix/>
          </a:blip>
          <a:stretch>
            <a:fillRect/>
          </a:stretch>
        </p:blipFill>
        <p:spPr>
          <a:xfrm>
            <a:off x="4721225" y="649327"/>
            <a:ext cx="3919300" cy="4143075"/>
          </a:xfrm>
          <a:prstGeom prst="rect">
            <a:avLst/>
          </a:prstGeom>
          <a:noFill/>
          <a:ln>
            <a:noFill/>
          </a:ln>
        </p:spPr>
      </p:pic>
      <p:sp>
        <p:nvSpPr>
          <p:cNvPr id="132" name="Google Shape;132;p23"/>
          <p:cNvSpPr txBox="1"/>
          <p:nvPr/>
        </p:nvSpPr>
        <p:spPr>
          <a:xfrm>
            <a:off x="372575" y="1197900"/>
            <a:ext cx="4117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This R-Tree organizes the spatial objects so that a spatial search is a quick walk through the tree.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To find what object contains      ?</a:t>
            </a:r>
            <a:br>
              <a:rPr lang="en" sz="1600">
                <a:latin typeface="Calibri"/>
                <a:ea typeface="Calibri"/>
                <a:cs typeface="Calibri"/>
                <a:sym typeface="Calibri"/>
              </a:rPr>
            </a:b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 system first checks if it is in  </a:t>
            </a:r>
            <a:r>
              <a:rPr b="1" lang="en" sz="1600">
                <a:solidFill>
                  <a:srgbClr val="FF0000"/>
                </a:solidFill>
                <a:latin typeface="Calibri"/>
                <a:ea typeface="Calibri"/>
                <a:cs typeface="Calibri"/>
                <a:sym typeface="Calibri"/>
              </a:rPr>
              <a:t>T</a:t>
            </a:r>
            <a:r>
              <a:rPr lang="en" sz="1600">
                <a:latin typeface="Calibri"/>
                <a:ea typeface="Calibri"/>
                <a:cs typeface="Calibri"/>
                <a:sym typeface="Calibri"/>
              </a:rPr>
              <a:t> or </a:t>
            </a:r>
            <a:r>
              <a:rPr b="1" lang="en" sz="1600">
                <a:solidFill>
                  <a:srgbClr val="FF0000"/>
                </a:solidFill>
                <a:latin typeface="Calibri"/>
                <a:ea typeface="Calibri"/>
                <a:cs typeface="Calibri"/>
                <a:sym typeface="Calibri"/>
              </a:rPr>
              <a:t>U</a:t>
            </a:r>
            <a:r>
              <a:rPr lang="en" sz="1600">
                <a:latin typeface="Calibri"/>
                <a:ea typeface="Calibri"/>
                <a:cs typeface="Calibri"/>
                <a:sym typeface="Calibri"/>
              </a:rPr>
              <a:t> (</a:t>
            </a:r>
            <a:r>
              <a:rPr b="1" lang="en" sz="1600">
                <a:solidFill>
                  <a:srgbClr val="FF0000"/>
                </a:solidFill>
                <a:latin typeface="Calibri"/>
                <a:ea typeface="Calibri"/>
                <a:cs typeface="Calibri"/>
                <a:sym typeface="Calibri"/>
              </a:rPr>
              <a:t>T</a:t>
            </a:r>
            <a:r>
              <a:rPr lang="en" sz="1600">
                <a:latin typeface="Calibri"/>
                <a:ea typeface="Calibri"/>
                <a:cs typeface="Calibri"/>
                <a:sym typeface="Calibri"/>
              </a:rPr>
              <a:t>)</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Then it checks if it is in </a:t>
            </a:r>
            <a:r>
              <a:rPr b="1" lang="en" sz="1600">
                <a:solidFill>
                  <a:srgbClr val="00FF00"/>
                </a:solidFill>
                <a:latin typeface="Calibri"/>
                <a:ea typeface="Calibri"/>
                <a:cs typeface="Calibri"/>
                <a:sym typeface="Calibri"/>
              </a:rPr>
              <a:t>N</a:t>
            </a:r>
            <a:r>
              <a:rPr lang="en" sz="1600">
                <a:latin typeface="Calibri"/>
                <a:ea typeface="Calibri"/>
                <a:cs typeface="Calibri"/>
                <a:sym typeface="Calibri"/>
              </a:rPr>
              <a:t>, </a:t>
            </a:r>
            <a:r>
              <a:rPr b="1" lang="en" sz="1600">
                <a:solidFill>
                  <a:srgbClr val="00FF00"/>
                </a:solidFill>
                <a:latin typeface="Calibri"/>
                <a:ea typeface="Calibri"/>
                <a:cs typeface="Calibri"/>
                <a:sym typeface="Calibri"/>
              </a:rPr>
              <a:t>P</a:t>
            </a:r>
            <a:r>
              <a:rPr lang="en" sz="1600">
                <a:latin typeface="Calibri"/>
                <a:ea typeface="Calibri"/>
                <a:cs typeface="Calibri"/>
                <a:sym typeface="Calibri"/>
              </a:rPr>
              <a:t> or </a:t>
            </a:r>
            <a:r>
              <a:rPr b="1" lang="en" sz="1600">
                <a:solidFill>
                  <a:srgbClr val="00FF00"/>
                </a:solidFill>
                <a:latin typeface="Calibri"/>
                <a:ea typeface="Calibri"/>
                <a:cs typeface="Calibri"/>
                <a:sym typeface="Calibri"/>
              </a:rPr>
              <a:t>Q</a:t>
            </a:r>
            <a:r>
              <a:rPr lang="en" sz="1600">
                <a:latin typeface="Calibri"/>
                <a:ea typeface="Calibri"/>
                <a:cs typeface="Calibri"/>
                <a:sym typeface="Calibri"/>
              </a:rPr>
              <a:t> (</a:t>
            </a:r>
            <a:r>
              <a:rPr b="1" lang="en" sz="1600">
                <a:solidFill>
                  <a:srgbClr val="00FF00"/>
                </a:solidFill>
                <a:latin typeface="Calibri"/>
                <a:ea typeface="Calibri"/>
                <a:cs typeface="Calibri"/>
                <a:sym typeface="Calibri"/>
              </a:rPr>
              <a:t>P</a:t>
            </a:r>
            <a:r>
              <a:rPr lang="en" sz="1600">
                <a:latin typeface="Calibri"/>
                <a:ea typeface="Calibri"/>
                <a:cs typeface="Calibri"/>
                <a:sym typeface="Calibri"/>
              </a:rPr>
              <a:t>)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Then it checks if it is in </a:t>
            </a:r>
            <a:r>
              <a:rPr b="1" lang="en" sz="1600">
                <a:latin typeface="Calibri"/>
                <a:ea typeface="Calibri"/>
                <a:cs typeface="Calibri"/>
                <a:sym typeface="Calibri"/>
              </a:rPr>
              <a:t>C</a:t>
            </a:r>
            <a:r>
              <a:rPr lang="en" sz="1600">
                <a:latin typeface="Calibri"/>
                <a:ea typeface="Calibri"/>
                <a:cs typeface="Calibri"/>
                <a:sym typeface="Calibri"/>
              </a:rPr>
              <a:t>, </a:t>
            </a:r>
            <a:r>
              <a:rPr b="1" lang="en" sz="1600">
                <a:latin typeface="Calibri"/>
                <a:ea typeface="Calibri"/>
                <a:cs typeface="Calibri"/>
                <a:sym typeface="Calibri"/>
              </a:rPr>
              <a:t>D</a:t>
            </a:r>
            <a:r>
              <a:rPr lang="en" sz="1600">
                <a:latin typeface="Calibri"/>
                <a:ea typeface="Calibri"/>
                <a:cs typeface="Calibri"/>
                <a:sym typeface="Calibri"/>
              </a:rPr>
              <a:t> or </a:t>
            </a:r>
            <a:r>
              <a:rPr b="1" lang="en" sz="1600">
                <a:latin typeface="Calibri"/>
                <a:ea typeface="Calibri"/>
                <a:cs typeface="Calibri"/>
                <a:sym typeface="Calibri"/>
              </a:rPr>
              <a:t>E</a:t>
            </a:r>
            <a:r>
              <a:rPr lang="en" sz="1600">
                <a:latin typeface="Calibri"/>
                <a:ea typeface="Calibri"/>
                <a:cs typeface="Calibri"/>
                <a:sym typeface="Calibri"/>
              </a:rPr>
              <a:t> (</a:t>
            </a:r>
            <a:r>
              <a:rPr b="1" lang="en" sz="1600">
                <a:latin typeface="Calibri"/>
                <a:ea typeface="Calibri"/>
                <a:cs typeface="Calibri"/>
                <a:sym typeface="Calibri"/>
              </a:rPr>
              <a:t>D</a:t>
            </a:r>
            <a:r>
              <a:rPr lang="en" sz="1600">
                <a:latin typeface="Calibri"/>
                <a:ea typeface="Calibri"/>
                <a:cs typeface="Calibri"/>
                <a:sym typeface="Calibri"/>
              </a:rPr>
              <a:t>)</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Only 8 boxes have to be tested.  A full table scan would require </a:t>
            </a:r>
            <a:r>
              <a:rPr i="1" lang="en" sz="1600">
                <a:latin typeface="Calibri"/>
                <a:ea typeface="Calibri"/>
                <a:cs typeface="Calibri"/>
                <a:sym typeface="Calibri"/>
              </a:rPr>
              <a:t>all 13 boxes</a:t>
            </a:r>
            <a:r>
              <a:rPr lang="en" sz="1600">
                <a:latin typeface="Calibri"/>
                <a:ea typeface="Calibri"/>
                <a:cs typeface="Calibri"/>
                <a:sym typeface="Calibri"/>
              </a:rPr>
              <a:t> to be tested. The larger the table, the </a:t>
            </a:r>
            <a:r>
              <a:rPr i="1" lang="en" sz="1600">
                <a:latin typeface="Calibri"/>
                <a:ea typeface="Calibri"/>
                <a:cs typeface="Calibri"/>
                <a:sym typeface="Calibri"/>
              </a:rPr>
              <a:t>more powerful</a:t>
            </a:r>
            <a:r>
              <a:rPr lang="en" sz="1600">
                <a:latin typeface="Calibri"/>
                <a:ea typeface="Calibri"/>
                <a:cs typeface="Calibri"/>
                <a:sym typeface="Calibri"/>
              </a:rPr>
              <a:t> the index is.</a:t>
            </a:r>
            <a:endParaRPr sz="1600">
              <a:latin typeface="Calibri"/>
              <a:ea typeface="Calibri"/>
              <a:cs typeface="Calibri"/>
              <a:sym typeface="Calibri"/>
            </a:endParaRPr>
          </a:p>
        </p:txBody>
      </p:sp>
      <p:sp>
        <p:nvSpPr>
          <p:cNvPr id="133" name="Google Shape;133;p23"/>
          <p:cNvSpPr/>
          <p:nvPr/>
        </p:nvSpPr>
        <p:spPr>
          <a:xfrm>
            <a:off x="5310025" y="2340100"/>
            <a:ext cx="176400" cy="176400"/>
          </a:xfrm>
          <a:prstGeom prst="su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2688900" y="2283020"/>
            <a:ext cx="176400" cy="176400"/>
          </a:xfrm>
          <a:prstGeom prst="sun">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4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6218"/>
              <a:buFont typeface="Arial"/>
              <a:buNone/>
            </a:pPr>
            <a:r>
              <a:rPr lang="en" sz="2380"/>
              <a:t>Point and Line Relationships</a:t>
            </a:r>
            <a:endParaRPr sz="2380"/>
          </a:p>
          <a:p>
            <a:pPr indent="0" lvl="0" marL="0" rtl="0" algn="l">
              <a:spcBef>
                <a:spcPts val="0"/>
              </a:spcBef>
              <a:spcAft>
                <a:spcPts val="0"/>
              </a:spcAft>
              <a:buNone/>
            </a:pPr>
            <a:r>
              <a:t/>
            </a:r>
            <a:endParaRPr/>
          </a:p>
        </p:txBody>
      </p:sp>
      <p:sp>
        <p:nvSpPr>
          <p:cNvPr id="1123" name="Google Shape;1123;p140"/>
          <p:cNvSpPr txBox="1"/>
          <p:nvPr>
            <p:ph idx="2" type="title"/>
          </p:nvPr>
        </p:nvSpPr>
        <p:spPr>
          <a:xfrm>
            <a:off x="390525" y="1493425"/>
            <a:ext cx="4972200" cy="28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460"/>
              <a:t>st_intersects | t</a:t>
            </a:r>
            <a:endParaRPr b="1" sz="2460"/>
          </a:p>
          <a:p>
            <a:pPr indent="0" lvl="0" marL="0" rtl="0" algn="l">
              <a:spcBef>
                <a:spcPts val="0"/>
              </a:spcBef>
              <a:spcAft>
                <a:spcPts val="0"/>
              </a:spcAft>
              <a:buClr>
                <a:schemeClr val="dk1"/>
              </a:buClr>
              <a:buSzPts val="990"/>
              <a:buFont typeface="Arial"/>
              <a:buNone/>
            </a:pPr>
            <a:r>
              <a:rPr b="1" lang="en" sz="2460"/>
              <a:t>st_touches    | f</a:t>
            </a:r>
            <a:endParaRPr b="1" sz="2460"/>
          </a:p>
          <a:p>
            <a:pPr indent="0" lvl="0" marL="0" rtl="0" algn="l">
              <a:spcBef>
                <a:spcPts val="0"/>
              </a:spcBef>
              <a:spcAft>
                <a:spcPts val="0"/>
              </a:spcAft>
              <a:buClr>
                <a:schemeClr val="dk1"/>
              </a:buClr>
              <a:buSzPts val="990"/>
              <a:buFont typeface="Arial"/>
              <a:buNone/>
            </a:pPr>
            <a:r>
              <a:rPr b="1" lang="en" sz="2460"/>
              <a:t>st_contains   | t</a:t>
            </a:r>
            <a:endParaRPr b="1" sz="2460"/>
          </a:p>
          <a:p>
            <a:pPr indent="0" lvl="0" marL="0" rtl="0" algn="l">
              <a:spcBef>
                <a:spcPts val="0"/>
              </a:spcBef>
              <a:spcAft>
                <a:spcPts val="0"/>
              </a:spcAft>
              <a:buClr>
                <a:schemeClr val="dk1"/>
              </a:buClr>
              <a:buSzPts val="990"/>
              <a:buFont typeface="Arial"/>
              <a:buNone/>
            </a:pPr>
            <a:r>
              <a:rPr b="1" lang="en" sz="2460"/>
              <a:t>st_disjoint   | f</a:t>
            </a:r>
            <a:endParaRPr b="1" sz="2460"/>
          </a:p>
          <a:p>
            <a:pPr indent="0" lvl="0" marL="0" rtl="0" algn="l">
              <a:spcBef>
                <a:spcPts val="0"/>
              </a:spcBef>
              <a:spcAft>
                <a:spcPts val="0"/>
              </a:spcAft>
              <a:buClr>
                <a:schemeClr val="dk1"/>
              </a:buClr>
              <a:buSzPts val="990"/>
              <a:buFont typeface="Arial"/>
              <a:buNone/>
            </a:pPr>
            <a:r>
              <a:rPr b="1" lang="en" sz="2460"/>
              <a:t>st_overlaps   | f</a:t>
            </a:r>
            <a:endParaRPr b="1" sz="2460"/>
          </a:p>
          <a:p>
            <a:pPr indent="0" lvl="0" marL="0" rtl="0" algn="l">
              <a:spcBef>
                <a:spcPts val="0"/>
              </a:spcBef>
              <a:spcAft>
                <a:spcPts val="0"/>
              </a:spcAft>
              <a:buClr>
                <a:schemeClr val="dk1"/>
              </a:buClr>
              <a:buSzPts val="990"/>
              <a:buFont typeface="Arial"/>
              <a:buNone/>
            </a:pPr>
            <a:r>
              <a:rPr b="1" lang="en" sz="2460"/>
              <a:t>st_crosses    | f</a:t>
            </a:r>
            <a:endParaRPr b="1" sz="2460"/>
          </a:p>
          <a:p>
            <a:pPr indent="0" lvl="0" marL="0" rtl="0" algn="l">
              <a:spcBef>
                <a:spcPts val="0"/>
              </a:spcBef>
              <a:spcAft>
                <a:spcPts val="0"/>
              </a:spcAft>
              <a:buClr>
                <a:schemeClr val="dk1"/>
              </a:buClr>
              <a:buSzPts val="990"/>
              <a:buFont typeface="Arial"/>
              <a:buNone/>
            </a:pPr>
            <a:r>
              <a:rPr b="1" lang="en" sz="2460"/>
              <a:t>st_within     | f</a:t>
            </a:r>
            <a:endParaRPr b="1" sz="2460"/>
          </a:p>
          <a:p>
            <a:pPr indent="0" lvl="0" marL="0" rtl="0" algn="l">
              <a:spcBef>
                <a:spcPts val="0"/>
              </a:spcBef>
              <a:spcAft>
                <a:spcPts val="0"/>
              </a:spcAft>
              <a:buSzPts val="990"/>
              <a:buNone/>
            </a:pPr>
            <a:r>
              <a:t/>
            </a:r>
            <a:endParaRPr b="1" sz="2460"/>
          </a:p>
        </p:txBody>
      </p:sp>
      <p:pic>
        <p:nvPicPr>
          <p:cNvPr id="1124" name="Google Shape;1124;p140"/>
          <p:cNvPicPr preferRelativeResize="0"/>
          <p:nvPr/>
        </p:nvPicPr>
        <p:blipFill>
          <a:blip r:embed="rId3">
            <a:alphaModFix/>
          </a:blip>
          <a:stretch>
            <a:fillRect/>
          </a:stretch>
        </p:blipFill>
        <p:spPr>
          <a:xfrm>
            <a:off x="5016075" y="1329088"/>
            <a:ext cx="3343510" cy="3367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41"/>
          <p:cNvSpPr txBox="1"/>
          <p:nvPr>
            <p:ph type="title"/>
          </p:nvPr>
        </p:nvSpPr>
        <p:spPr>
          <a:xfrm>
            <a:off x="311700" y="597425"/>
            <a:ext cx="85206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How far apart are 'Columbus Cir' and 'Fulton Ave'?</a:t>
            </a:r>
            <a:endParaRPr sz="2380"/>
          </a:p>
        </p:txBody>
      </p:sp>
      <p:sp>
        <p:nvSpPr>
          <p:cNvPr id="1130" name="Google Shape;1130;p141"/>
          <p:cNvSpPr txBox="1"/>
          <p:nvPr/>
        </p:nvSpPr>
        <p:spPr>
          <a:xfrm>
            <a:off x="369250" y="1260025"/>
            <a:ext cx="7372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ST_Distance(</a:t>
            </a:r>
            <a:r>
              <a:rPr b="1" lang="en" sz="3000">
                <a:solidFill>
                  <a:schemeClr val="dk1"/>
                </a:solidFill>
                <a:latin typeface="Consolas"/>
                <a:ea typeface="Consolas"/>
                <a:cs typeface="Consolas"/>
                <a:sym typeface="Consolas"/>
              </a:rPr>
              <a:t>a.geom, b.geom)</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nyc_streets a, </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nyc_streets b</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WHERE</a:t>
            </a:r>
            <a:r>
              <a:rPr b="1" lang="en" sz="3000">
                <a:solidFill>
                  <a:schemeClr val="dk1"/>
                </a:solidFill>
                <a:latin typeface="Consolas"/>
                <a:ea typeface="Consolas"/>
                <a:cs typeface="Consolas"/>
                <a:sym typeface="Consolas"/>
              </a:rPr>
              <a:t> a.name = </a:t>
            </a:r>
            <a:r>
              <a:rPr b="1" lang="en" sz="3000">
                <a:solidFill>
                  <a:srgbClr val="B45F06"/>
                </a:solidFill>
                <a:latin typeface="Consolas"/>
                <a:ea typeface="Consolas"/>
                <a:cs typeface="Consolas"/>
                <a:sym typeface="Consolas"/>
              </a:rPr>
              <a:t>'Fulton Ave'</a:t>
            </a:r>
            <a:r>
              <a:rPr b="1" lang="en" sz="3000">
                <a:solidFill>
                  <a:schemeClr val="dk1"/>
                </a:solidFill>
                <a:latin typeface="Consolas"/>
                <a:ea typeface="Consolas"/>
                <a:cs typeface="Consolas"/>
                <a:sym typeface="Consolas"/>
              </a:rPr>
              <a:t> </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a:t>
            </a:r>
            <a:r>
              <a:rPr b="1" lang="en" sz="3000">
                <a:solidFill>
                  <a:srgbClr val="0000FF"/>
                </a:solidFill>
                <a:latin typeface="Consolas"/>
                <a:ea typeface="Consolas"/>
                <a:cs typeface="Consolas"/>
                <a:sym typeface="Consolas"/>
              </a:rPr>
              <a:t>AND</a:t>
            </a:r>
            <a:r>
              <a:rPr b="1" lang="en" sz="3000">
                <a:solidFill>
                  <a:schemeClr val="dk1"/>
                </a:solidFill>
                <a:latin typeface="Consolas"/>
                <a:ea typeface="Consolas"/>
                <a:cs typeface="Consolas"/>
                <a:sym typeface="Consolas"/>
              </a:rPr>
              <a:t> b.name = </a:t>
            </a:r>
            <a:r>
              <a:rPr b="1" lang="en" sz="3000">
                <a:solidFill>
                  <a:srgbClr val="B45F06"/>
                </a:solidFill>
                <a:latin typeface="Consolas"/>
                <a:ea typeface="Consolas"/>
                <a:cs typeface="Consolas"/>
                <a:sym typeface="Consolas"/>
              </a:rPr>
              <a:t>'Columbus Cir'</a:t>
            </a:r>
            <a:r>
              <a:rPr b="1" lang="en" sz="3000">
                <a:solidFill>
                  <a:schemeClr val="dk1"/>
                </a:solidFill>
                <a:latin typeface="Consolas"/>
                <a:ea typeface="Consolas"/>
                <a:cs typeface="Consolas"/>
                <a:sym typeface="Consolas"/>
              </a:rPr>
              <a:t>;</a:t>
            </a:r>
            <a:endParaRPr b="1" sz="3000">
              <a:solidFill>
                <a:schemeClr val="dk1"/>
              </a:solidFill>
              <a:latin typeface="Consolas"/>
              <a:ea typeface="Consolas"/>
              <a:cs typeface="Consolas"/>
              <a:sym typeface="Consolas"/>
            </a:endParaRPr>
          </a:p>
        </p:txBody>
      </p:sp>
      <p:sp>
        <p:nvSpPr>
          <p:cNvPr id="1131" name="Google Shape;1131;p14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12 - Spatial Relationship Exercises</a:t>
            </a:r>
            <a:endParaRPr b="1" sz="1500">
              <a:solidFill>
                <a:srgbClr val="FFFFFF"/>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2"/>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40"/>
              <a:t>Section 13 - Spatial Joins</a:t>
            </a:r>
            <a:endParaRPr sz="3240"/>
          </a:p>
        </p:txBody>
      </p:sp>
      <p:sp>
        <p:nvSpPr>
          <p:cNvPr id="1137" name="Google Shape;1137;p14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13 -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3"/>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What </a:t>
            </a:r>
            <a:r>
              <a:rPr lang="en" sz="2200">
                <a:solidFill>
                  <a:srgbClr val="E69138"/>
                </a:solidFill>
                <a:latin typeface="Arial Black"/>
                <a:ea typeface="Arial Black"/>
                <a:cs typeface="Arial Black"/>
                <a:sym typeface="Arial Black"/>
              </a:rPr>
              <a:t>neighborhood</a:t>
            </a:r>
            <a:r>
              <a:rPr lang="en" sz="2200">
                <a:solidFill>
                  <a:schemeClr val="dk1"/>
                </a:solidFill>
                <a:latin typeface="Arial Black"/>
                <a:ea typeface="Arial Black"/>
                <a:cs typeface="Arial Black"/>
                <a:sym typeface="Arial Black"/>
              </a:rPr>
              <a:t> is the '</a:t>
            </a:r>
            <a:r>
              <a:rPr lang="en" sz="2200">
                <a:solidFill>
                  <a:srgbClr val="E69138"/>
                </a:solidFill>
                <a:latin typeface="Arial Black"/>
                <a:ea typeface="Arial Black"/>
                <a:cs typeface="Arial Black"/>
                <a:sym typeface="Arial Black"/>
              </a:rPr>
              <a:t>Broad St</a:t>
            </a:r>
            <a:r>
              <a:rPr lang="en" sz="2200">
                <a:solidFill>
                  <a:schemeClr val="dk1"/>
                </a:solidFill>
                <a:latin typeface="Arial Black"/>
                <a:ea typeface="Arial Black"/>
                <a:cs typeface="Arial Black"/>
                <a:sym typeface="Arial Black"/>
              </a:rPr>
              <a:t>' station in?</a:t>
            </a:r>
            <a:endParaRPr sz="2200">
              <a:solidFill>
                <a:schemeClr val="dk1"/>
              </a:solidFill>
              <a:latin typeface="Arial Black"/>
              <a:ea typeface="Arial Black"/>
              <a:cs typeface="Arial Black"/>
              <a:sym typeface="Arial Black"/>
            </a:endParaRPr>
          </a:p>
        </p:txBody>
      </p:sp>
      <p:sp>
        <p:nvSpPr>
          <p:cNvPr id="1143" name="Google Shape;1143;p14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700">
                <a:solidFill>
                  <a:srgbClr val="0000FF"/>
                </a:solidFill>
                <a:latin typeface="Consolas"/>
                <a:ea typeface="Consolas"/>
                <a:cs typeface="Consolas"/>
                <a:sym typeface="Consolas"/>
              </a:rPr>
              <a:t>SELECT</a:t>
            </a:r>
            <a:r>
              <a:rPr b="1" lang="en" sz="2700">
                <a:solidFill>
                  <a:schemeClr val="dk1"/>
                </a:solidFill>
                <a:latin typeface="Consolas"/>
                <a:ea typeface="Consolas"/>
                <a:cs typeface="Consolas"/>
                <a:sym typeface="Consolas"/>
              </a:rPr>
              <a:t> name,</a:t>
            </a:r>
            <a:r>
              <a:rPr b="1" lang="en" sz="2700">
                <a:solidFill>
                  <a:srgbClr val="38761D"/>
                </a:solidFill>
                <a:latin typeface="Consolas"/>
                <a:ea typeface="Consolas"/>
                <a:cs typeface="Consolas"/>
                <a:sym typeface="Consolas"/>
              </a:rPr>
              <a:t> </a:t>
            </a:r>
            <a:r>
              <a:rPr b="1" lang="en" sz="2700">
                <a:solidFill>
                  <a:schemeClr val="dk1"/>
                </a:solidFill>
                <a:latin typeface="Consolas"/>
                <a:ea typeface="Consolas"/>
                <a:cs typeface="Consolas"/>
                <a:sym typeface="Consolas"/>
              </a:rPr>
              <a:t>boroname</a:t>
            </a:r>
            <a:endParaRPr b="1" sz="27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700">
                <a:solidFill>
                  <a:srgbClr val="0000FF"/>
                </a:solidFill>
                <a:latin typeface="Consolas"/>
                <a:ea typeface="Consolas"/>
                <a:cs typeface="Consolas"/>
                <a:sym typeface="Consolas"/>
              </a:rPr>
              <a:t>FROM</a:t>
            </a:r>
            <a:r>
              <a:rPr b="1" lang="en" sz="2700">
                <a:solidFill>
                  <a:schemeClr val="dk1"/>
                </a:solidFill>
                <a:latin typeface="Consolas"/>
                <a:ea typeface="Consolas"/>
                <a:cs typeface="Consolas"/>
                <a:sym typeface="Consolas"/>
              </a:rPr>
              <a:t> nyc_neighborhoods</a:t>
            </a:r>
            <a:endParaRPr b="1" sz="27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rgbClr val="0000FF"/>
                </a:solidFill>
                <a:latin typeface="Consolas"/>
                <a:ea typeface="Consolas"/>
                <a:cs typeface="Consolas"/>
                <a:sym typeface="Consolas"/>
              </a:rPr>
              <a:t>WHERE</a:t>
            </a:r>
            <a:r>
              <a:rPr b="1" lang="en" sz="2700">
                <a:solidFill>
                  <a:schemeClr val="dk1"/>
                </a:solidFill>
                <a:latin typeface="Consolas"/>
                <a:ea typeface="Consolas"/>
                <a:cs typeface="Consolas"/>
                <a:sym typeface="Consolas"/>
              </a:rPr>
              <a:t> </a:t>
            </a:r>
            <a:endParaRPr b="1" sz="27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chemeClr val="dk1"/>
                </a:solidFill>
                <a:latin typeface="Consolas"/>
                <a:ea typeface="Consolas"/>
                <a:cs typeface="Consolas"/>
                <a:sym typeface="Consolas"/>
              </a:rPr>
              <a:t>  </a:t>
            </a:r>
            <a:r>
              <a:rPr b="1" lang="en" sz="2700">
                <a:solidFill>
                  <a:srgbClr val="006E1D"/>
                </a:solidFill>
                <a:latin typeface="Consolas"/>
                <a:ea typeface="Consolas"/>
                <a:cs typeface="Consolas"/>
                <a:sym typeface="Consolas"/>
              </a:rPr>
              <a:t>ST_Intersects(</a:t>
            </a:r>
            <a:endParaRPr b="1" sz="27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chemeClr val="dk1"/>
                </a:solidFill>
                <a:latin typeface="Consolas"/>
                <a:ea typeface="Consolas"/>
                <a:cs typeface="Consolas"/>
                <a:sym typeface="Consolas"/>
              </a:rPr>
              <a:t>    geom,</a:t>
            </a:r>
            <a:endParaRPr b="1" sz="27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chemeClr val="dk1"/>
                </a:solidFill>
                <a:latin typeface="Consolas"/>
                <a:ea typeface="Consolas"/>
                <a:cs typeface="Consolas"/>
                <a:sym typeface="Consolas"/>
              </a:rPr>
              <a:t>    </a:t>
            </a:r>
            <a:r>
              <a:rPr b="1" lang="en" sz="2700">
                <a:solidFill>
                  <a:srgbClr val="006E1D"/>
                </a:solidFill>
                <a:latin typeface="Consolas"/>
                <a:ea typeface="Consolas"/>
                <a:cs typeface="Consolas"/>
                <a:sym typeface="Consolas"/>
              </a:rPr>
              <a:t>ST_GeomFromText(</a:t>
            </a:r>
            <a:endParaRPr b="1" sz="27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chemeClr val="dk1"/>
                </a:solidFill>
                <a:latin typeface="Consolas"/>
                <a:ea typeface="Consolas"/>
                <a:cs typeface="Consolas"/>
                <a:sym typeface="Consolas"/>
              </a:rPr>
              <a:t>      </a:t>
            </a:r>
            <a:r>
              <a:rPr b="1" lang="en" sz="2700">
                <a:solidFill>
                  <a:srgbClr val="B45F06"/>
                </a:solidFill>
                <a:latin typeface="Consolas"/>
                <a:ea typeface="Consolas"/>
                <a:cs typeface="Consolas"/>
                <a:sym typeface="Consolas"/>
              </a:rPr>
              <a:t>'POINT(583571 4506714)'</a:t>
            </a:r>
            <a:r>
              <a:rPr b="1" lang="en" sz="2700">
                <a:solidFill>
                  <a:schemeClr val="dk1"/>
                </a:solidFill>
                <a:latin typeface="Consolas"/>
                <a:ea typeface="Consolas"/>
                <a:cs typeface="Consolas"/>
                <a:sym typeface="Consolas"/>
              </a:rPr>
              <a:t>,</a:t>
            </a:r>
            <a:endParaRPr b="1" sz="27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700">
                <a:solidFill>
                  <a:schemeClr val="dk1"/>
                </a:solidFill>
                <a:latin typeface="Consolas"/>
                <a:ea typeface="Consolas"/>
                <a:cs typeface="Consolas"/>
                <a:sym typeface="Consolas"/>
              </a:rPr>
              <a:t>      </a:t>
            </a:r>
            <a:r>
              <a:rPr b="1" lang="en" sz="2700">
                <a:solidFill>
                  <a:srgbClr val="B45F06"/>
                </a:solidFill>
                <a:latin typeface="Consolas"/>
                <a:ea typeface="Consolas"/>
                <a:cs typeface="Consolas"/>
                <a:sym typeface="Consolas"/>
              </a:rPr>
              <a:t>26918</a:t>
            </a:r>
            <a:r>
              <a:rPr b="1" lang="en" sz="2700">
                <a:solidFill>
                  <a:srgbClr val="006E1D"/>
                </a:solidFill>
                <a:latin typeface="Consolas"/>
                <a:ea typeface="Consolas"/>
                <a:cs typeface="Consolas"/>
                <a:sym typeface="Consolas"/>
              </a:rPr>
              <a:t>))</a:t>
            </a:r>
            <a:r>
              <a:rPr b="1" lang="en" sz="2700">
                <a:solidFill>
                  <a:schemeClr val="dk1"/>
                </a:solidFill>
                <a:latin typeface="Consolas"/>
                <a:ea typeface="Consolas"/>
                <a:cs typeface="Consolas"/>
                <a:sym typeface="Consolas"/>
              </a:rPr>
              <a:t>;</a:t>
            </a:r>
            <a:endParaRPr sz="2800"/>
          </a:p>
        </p:txBody>
      </p:sp>
      <p:sp>
        <p:nvSpPr>
          <p:cNvPr id="1149" name="Google Shape;1149;p1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Remember...</a:t>
            </a:r>
            <a:endParaRPr/>
          </a:p>
        </p:txBody>
      </p:sp>
      <p:sp>
        <p:nvSpPr>
          <p:cNvPr id="1150" name="Google Shape;1150;p14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5"/>
          <p:cNvSpPr txBox="1"/>
          <p:nvPr>
            <p:ph idx="1" type="body"/>
          </p:nvPr>
        </p:nvSpPr>
        <p:spPr>
          <a:xfrm>
            <a:off x="311700" y="1295350"/>
            <a:ext cx="7965600" cy="36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800">
                <a:solidFill>
                  <a:srgbClr val="0000FF"/>
                </a:solidFill>
                <a:latin typeface="Consolas"/>
                <a:ea typeface="Consolas"/>
                <a:cs typeface="Consolas"/>
                <a:sym typeface="Consolas"/>
              </a:rPr>
              <a:t>SELECT</a:t>
            </a:r>
            <a:r>
              <a:rPr b="1" lang="en" sz="2800">
                <a:solidFill>
                  <a:schemeClr val="dk1"/>
                </a:solidFill>
                <a:latin typeface="Consolas"/>
                <a:ea typeface="Consolas"/>
                <a:cs typeface="Consolas"/>
                <a:sym typeface="Consolas"/>
              </a:rPr>
              <a:t> </a:t>
            </a:r>
            <a:r>
              <a:rPr b="1" lang="en" sz="2800">
                <a:solidFill>
                  <a:schemeClr val="dk1"/>
                </a:solidFill>
                <a:latin typeface="Consolas"/>
                <a:ea typeface="Consolas"/>
                <a:cs typeface="Consolas"/>
                <a:sym typeface="Consolas"/>
              </a:rPr>
              <a:t>s.name, n.name, n.boroname</a:t>
            </a:r>
            <a:endParaRPr b="1" sz="2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rgbClr val="0000FF"/>
                </a:solidFill>
                <a:latin typeface="Consolas"/>
                <a:ea typeface="Consolas"/>
                <a:cs typeface="Consolas"/>
                <a:sym typeface="Consolas"/>
              </a:rPr>
              <a:t>FROM</a:t>
            </a:r>
            <a:r>
              <a:rPr b="1" lang="en" sz="2800">
                <a:solidFill>
                  <a:schemeClr val="dk1"/>
                </a:solidFill>
                <a:latin typeface="Consolas"/>
                <a:ea typeface="Consolas"/>
                <a:cs typeface="Consolas"/>
                <a:sym typeface="Consolas"/>
              </a:rPr>
              <a:t> nyc_neighborhoods </a:t>
            </a:r>
            <a:r>
              <a:rPr b="1" lang="en" sz="2800">
                <a:solidFill>
                  <a:srgbClr val="0000FF"/>
                </a:solidFill>
                <a:latin typeface="Consolas"/>
                <a:ea typeface="Consolas"/>
                <a:cs typeface="Consolas"/>
                <a:sym typeface="Consolas"/>
              </a:rPr>
              <a:t>AS</a:t>
            </a:r>
            <a:r>
              <a:rPr b="1" lang="en" sz="2800">
                <a:solidFill>
                  <a:schemeClr val="dk1"/>
                </a:solidFill>
                <a:latin typeface="Consolas"/>
                <a:ea typeface="Consolas"/>
                <a:cs typeface="Consolas"/>
                <a:sym typeface="Consolas"/>
              </a:rPr>
              <a:t> n</a:t>
            </a:r>
            <a:endParaRPr b="1" sz="2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rgbClr val="0000FF"/>
                </a:solidFill>
                <a:latin typeface="Consolas"/>
                <a:ea typeface="Consolas"/>
                <a:cs typeface="Consolas"/>
                <a:sym typeface="Consolas"/>
              </a:rPr>
              <a:t>JOIN</a:t>
            </a:r>
            <a:r>
              <a:rPr b="1" lang="en" sz="2800">
                <a:solidFill>
                  <a:schemeClr val="dk1"/>
                </a:solidFill>
                <a:latin typeface="Consolas"/>
                <a:ea typeface="Consolas"/>
                <a:cs typeface="Consolas"/>
                <a:sym typeface="Consolas"/>
              </a:rPr>
              <a:t> nyc_subway_stations </a:t>
            </a:r>
            <a:r>
              <a:rPr b="1" lang="en" sz="2800">
                <a:solidFill>
                  <a:srgbClr val="0000FF"/>
                </a:solidFill>
                <a:latin typeface="Consolas"/>
                <a:ea typeface="Consolas"/>
                <a:cs typeface="Consolas"/>
                <a:sym typeface="Consolas"/>
              </a:rPr>
              <a:t>AS</a:t>
            </a:r>
            <a:r>
              <a:rPr b="1" lang="en" sz="2800">
                <a:solidFill>
                  <a:schemeClr val="dk1"/>
                </a:solidFill>
                <a:latin typeface="Consolas"/>
                <a:ea typeface="Consolas"/>
                <a:cs typeface="Consolas"/>
                <a:sym typeface="Consolas"/>
              </a:rPr>
              <a:t> s</a:t>
            </a:r>
            <a:endParaRPr b="1" sz="2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chemeClr val="dk1"/>
                </a:solidFill>
                <a:latin typeface="Consolas"/>
                <a:ea typeface="Consolas"/>
                <a:cs typeface="Consolas"/>
                <a:sym typeface="Consolas"/>
              </a:rPr>
              <a:t>  </a:t>
            </a:r>
            <a:r>
              <a:rPr b="1" lang="en" sz="2800">
                <a:solidFill>
                  <a:srgbClr val="0000FF"/>
                </a:solidFill>
                <a:latin typeface="Consolas"/>
                <a:ea typeface="Consolas"/>
                <a:cs typeface="Consolas"/>
                <a:sym typeface="Consolas"/>
              </a:rPr>
              <a:t>ON</a:t>
            </a:r>
            <a:r>
              <a:rPr b="1" lang="en" sz="2800">
                <a:solidFill>
                  <a:schemeClr val="dk1"/>
                </a:solidFill>
                <a:latin typeface="Consolas"/>
                <a:ea typeface="Consolas"/>
                <a:cs typeface="Consolas"/>
                <a:sym typeface="Consolas"/>
              </a:rPr>
              <a:t> </a:t>
            </a:r>
            <a:r>
              <a:rPr b="1" lang="en" sz="2800">
                <a:solidFill>
                  <a:srgbClr val="006E1D"/>
                </a:solidFill>
                <a:latin typeface="Consolas"/>
                <a:ea typeface="Consolas"/>
                <a:cs typeface="Consolas"/>
                <a:sym typeface="Consolas"/>
              </a:rPr>
              <a:t>ST_Contains(</a:t>
            </a:r>
            <a:endParaRPr b="1" sz="28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chemeClr val="dk1"/>
                </a:solidFill>
                <a:latin typeface="Consolas"/>
                <a:ea typeface="Consolas"/>
                <a:cs typeface="Consolas"/>
                <a:sym typeface="Consolas"/>
              </a:rPr>
              <a:t>    </a:t>
            </a:r>
            <a:r>
              <a:rPr b="1" lang="en" sz="2800">
                <a:solidFill>
                  <a:schemeClr val="dk1"/>
                </a:solidFill>
                <a:latin typeface="Consolas"/>
                <a:ea typeface="Consolas"/>
                <a:cs typeface="Consolas"/>
                <a:sym typeface="Consolas"/>
              </a:rPr>
              <a:t>n</a:t>
            </a:r>
            <a:r>
              <a:rPr b="1" lang="en" sz="2800">
                <a:solidFill>
                  <a:schemeClr val="dk1"/>
                </a:solidFill>
                <a:latin typeface="Consolas"/>
                <a:ea typeface="Consolas"/>
                <a:cs typeface="Consolas"/>
                <a:sym typeface="Consolas"/>
              </a:rPr>
              <a:t>.geom,</a:t>
            </a:r>
            <a:endParaRPr b="1" sz="2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chemeClr val="dk1"/>
                </a:solidFill>
                <a:latin typeface="Consolas"/>
                <a:ea typeface="Consolas"/>
                <a:cs typeface="Consolas"/>
                <a:sym typeface="Consolas"/>
              </a:rPr>
              <a:t>    s.geom</a:t>
            </a:r>
            <a:endParaRPr b="1" sz="2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chemeClr val="dk1"/>
                </a:solidFill>
                <a:latin typeface="Consolas"/>
                <a:ea typeface="Consolas"/>
                <a:cs typeface="Consolas"/>
                <a:sym typeface="Consolas"/>
              </a:rPr>
              <a:t>  </a:t>
            </a:r>
            <a:r>
              <a:rPr b="1" lang="en" sz="2800">
                <a:solidFill>
                  <a:srgbClr val="006E1D"/>
                </a:solidFill>
                <a:latin typeface="Consolas"/>
                <a:ea typeface="Consolas"/>
                <a:cs typeface="Consolas"/>
                <a:sym typeface="Consolas"/>
              </a:rPr>
              <a:t>)</a:t>
            </a:r>
            <a:endParaRPr b="1" sz="28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800">
                <a:solidFill>
                  <a:srgbClr val="0000FF"/>
                </a:solidFill>
                <a:latin typeface="Consolas"/>
                <a:ea typeface="Consolas"/>
                <a:cs typeface="Consolas"/>
                <a:sym typeface="Consolas"/>
              </a:rPr>
              <a:t>WHERE</a:t>
            </a:r>
            <a:r>
              <a:rPr b="1" lang="en" sz="2800">
                <a:solidFill>
                  <a:schemeClr val="dk1"/>
                </a:solidFill>
                <a:latin typeface="Consolas"/>
                <a:ea typeface="Consolas"/>
                <a:cs typeface="Consolas"/>
                <a:sym typeface="Consolas"/>
              </a:rPr>
              <a:t> s.name = </a:t>
            </a:r>
            <a:r>
              <a:rPr b="1" lang="en" sz="2800">
                <a:solidFill>
                  <a:srgbClr val="B45F06"/>
                </a:solidFill>
                <a:latin typeface="Consolas"/>
                <a:ea typeface="Consolas"/>
                <a:cs typeface="Consolas"/>
                <a:sym typeface="Consolas"/>
              </a:rPr>
              <a:t>'Broad St'</a:t>
            </a:r>
            <a:r>
              <a:rPr b="1" lang="en" sz="2800">
                <a:solidFill>
                  <a:schemeClr val="dk1"/>
                </a:solidFill>
                <a:latin typeface="Consolas"/>
                <a:ea typeface="Consolas"/>
                <a:cs typeface="Consolas"/>
                <a:sym typeface="Consolas"/>
              </a:rPr>
              <a:t>;</a:t>
            </a:r>
            <a:endParaRPr sz="2900"/>
          </a:p>
        </p:txBody>
      </p:sp>
      <p:sp>
        <p:nvSpPr>
          <p:cNvPr id="1156" name="Google Shape;1156;p14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
        <p:nvSpPr>
          <p:cNvPr id="1157" name="Google Shape;1157;p14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 it in one step, </a:t>
            </a:r>
            <a:r>
              <a:rPr lang="en"/>
              <a:t>with</a:t>
            </a:r>
            <a:r>
              <a:rPr lang="en"/>
              <a:t> a spatial join!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46"/>
          <p:cNvSpPr txBox="1"/>
          <p:nvPr>
            <p:ph idx="1" type="body"/>
          </p:nvPr>
        </p:nvSpPr>
        <p:spPr>
          <a:xfrm>
            <a:off x="368850" y="759738"/>
            <a:ext cx="3536400" cy="40326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What is the </a:t>
            </a:r>
            <a:r>
              <a:rPr lang="en" sz="2200">
                <a:solidFill>
                  <a:schemeClr val="accent4"/>
                </a:solidFill>
                <a:latin typeface="Arial Black"/>
                <a:ea typeface="Arial Black"/>
                <a:cs typeface="Arial Black"/>
                <a:sym typeface="Arial Black"/>
              </a:rPr>
              <a:t>population</a:t>
            </a:r>
            <a:r>
              <a:rPr lang="en" sz="2200">
                <a:solidFill>
                  <a:schemeClr val="dk1"/>
                </a:solidFill>
                <a:latin typeface="Arial Black"/>
                <a:ea typeface="Arial Black"/>
                <a:cs typeface="Arial Black"/>
                <a:sym typeface="Arial Black"/>
              </a:rPr>
              <a:t> and </a:t>
            </a:r>
            <a:r>
              <a:rPr lang="en" sz="2200">
                <a:solidFill>
                  <a:schemeClr val="accent4"/>
                </a:solidFill>
                <a:latin typeface="Arial Black"/>
                <a:ea typeface="Arial Black"/>
                <a:cs typeface="Arial Black"/>
                <a:sym typeface="Arial Black"/>
              </a:rPr>
              <a:t>racial</a:t>
            </a:r>
            <a:r>
              <a:rPr lang="en" sz="2200">
                <a:solidFill>
                  <a:schemeClr val="dk1"/>
                </a:solidFill>
                <a:latin typeface="Arial Black"/>
                <a:ea typeface="Arial Black"/>
                <a:cs typeface="Arial Black"/>
                <a:sym typeface="Arial Black"/>
              </a:rPr>
              <a:t> make-up of the </a:t>
            </a:r>
            <a:r>
              <a:rPr lang="en" sz="2200">
                <a:solidFill>
                  <a:schemeClr val="accent4"/>
                </a:solidFill>
                <a:latin typeface="Arial Black"/>
                <a:ea typeface="Arial Black"/>
                <a:cs typeface="Arial Black"/>
                <a:sym typeface="Arial Black"/>
              </a:rPr>
              <a:t>neighborhoods</a:t>
            </a:r>
            <a:r>
              <a:rPr lang="en" sz="2200">
                <a:solidFill>
                  <a:schemeClr val="dk1"/>
                </a:solidFill>
                <a:latin typeface="Arial Black"/>
                <a:ea typeface="Arial Black"/>
                <a:cs typeface="Arial Black"/>
                <a:sym typeface="Arial Black"/>
              </a:rPr>
              <a:t> of Manhattan?</a:t>
            </a:r>
            <a:endParaRPr sz="2200">
              <a:solidFill>
                <a:schemeClr val="dk1"/>
              </a:solidFill>
              <a:latin typeface="Arial Black"/>
              <a:ea typeface="Arial Black"/>
              <a:cs typeface="Arial Black"/>
              <a:sym typeface="Arial Black"/>
            </a:endParaRPr>
          </a:p>
        </p:txBody>
      </p:sp>
      <p:sp>
        <p:nvSpPr>
          <p:cNvPr id="1163" name="Google Shape;1163;p14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164" name="Google Shape;1164;p146"/>
          <p:cNvPicPr preferRelativeResize="0"/>
          <p:nvPr/>
        </p:nvPicPr>
        <p:blipFill>
          <a:blip r:embed="rId3">
            <a:alphaModFix/>
          </a:blip>
          <a:stretch>
            <a:fillRect/>
          </a:stretch>
        </p:blipFill>
        <p:spPr>
          <a:xfrm>
            <a:off x="4409075" y="408575"/>
            <a:ext cx="4734926" cy="47349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47"/>
          <p:cNvSpPr/>
          <p:nvPr/>
        </p:nvSpPr>
        <p:spPr>
          <a:xfrm>
            <a:off x="95250" y="2066925"/>
            <a:ext cx="4638600" cy="1848000"/>
          </a:xfrm>
          <a:prstGeom prst="roundRect">
            <a:avLst>
              <a:gd fmla="val 1030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7"/>
          <p:cNvSpPr txBox="1"/>
          <p:nvPr>
            <p:ph idx="1" type="body"/>
          </p:nvPr>
        </p:nvSpPr>
        <p:spPr>
          <a:xfrm>
            <a:off x="83100" y="380950"/>
            <a:ext cx="9369600" cy="4762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SELECT</a:t>
            </a:r>
            <a:br>
              <a:rPr b="1" lang="en">
                <a:solidFill>
                  <a:schemeClr val="dk1"/>
                </a:solidFill>
                <a:latin typeface="Consolas"/>
                <a:ea typeface="Consolas"/>
                <a:cs typeface="Consolas"/>
                <a:sym typeface="Consolas"/>
              </a:rPr>
            </a:br>
            <a:r>
              <a:rPr b="1" lang="en">
                <a:solidFill>
                  <a:schemeClr val="dk1"/>
                </a:solidFill>
                <a:latin typeface="Consolas"/>
                <a:ea typeface="Consolas"/>
                <a:cs typeface="Consolas"/>
                <a:sym typeface="Consolas"/>
              </a:rPr>
              <a:t>  n.name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neighborhood_name,</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population,</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B45F06"/>
                </a:solidFill>
                <a:latin typeface="Consolas"/>
                <a:ea typeface="Consolas"/>
                <a:cs typeface="Consolas"/>
                <a:sym typeface="Consolas"/>
              </a:rPr>
              <a:t>100</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c.popn_white</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white_pct, </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B45F06"/>
                </a:solidFill>
                <a:latin typeface="Consolas"/>
                <a:ea typeface="Consolas"/>
                <a:cs typeface="Consolas"/>
                <a:sym typeface="Consolas"/>
              </a:rPr>
              <a:t>100</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c.popn_black</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black_pct</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FROM</a:t>
            </a:r>
            <a:r>
              <a:rPr b="1" lang="en">
                <a:solidFill>
                  <a:schemeClr val="dk1"/>
                </a:solidFill>
                <a:latin typeface="Consolas"/>
                <a:ea typeface="Consolas"/>
                <a:cs typeface="Consolas"/>
                <a:sym typeface="Consolas"/>
              </a:rPr>
              <a:t> nyc_neighborhoods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n</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JOIN</a:t>
            </a:r>
            <a:r>
              <a:rPr b="1" lang="en">
                <a:solidFill>
                  <a:schemeClr val="dk1"/>
                </a:solidFill>
                <a:latin typeface="Consolas"/>
                <a:ea typeface="Consolas"/>
                <a:cs typeface="Consolas"/>
                <a:sym typeface="Consolas"/>
              </a:rPr>
              <a:t> nyc_census_blocks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c</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ON</a:t>
            </a: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ST_Intersects(</a:t>
            </a:r>
            <a:endParaRPr b="1">
              <a:solidFill>
                <a:srgbClr val="006E1D"/>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n.geom,</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c.geom</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a:t>
            </a:r>
            <a:endParaRPr b="1">
              <a:solidFill>
                <a:srgbClr val="006E1D"/>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WHERE</a:t>
            </a:r>
            <a:r>
              <a:rPr b="1" lang="en">
                <a:solidFill>
                  <a:schemeClr val="dk1"/>
                </a:solidFill>
                <a:latin typeface="Consolas"/>
                <a:ea typeface="Consolas"/>
                <a:cs typeface="Consolas"/>
                <a:sym typeface="Consolas"/>
              </a:rPr>
              <a:t> n.boroname = </a:t>
            </a:r>
            <a:r>
              <a:rPr b="1" lang="en">
                <a:solidFill>
                  <a:srgbClr val="B45F06"/>
                </a:solidFill>
                <a:latin typeface="Consolas"/>
                <a:ea typeface="Consolas"/>
                <a:cs typeface="Consolas"/>
                <a:sym typeface="Consolas"/>
              </a:rPr>
              <a:t>'Manhattan'</a:t>
            </a:r>
            <a:endParaRPr b="1">
              <a:solidFill>
                <a:srgbClr val="B45F06"/>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GROUP BY</a:t>
            </a:r>
            <a:r>
              <a:rPr b="1" lang="en">
                <a:solidFill>
                  <a:schemeClr val="dk1"/>
                </a:solidFill>
                <a:latin typeface="Consolas"/>
                <a:ea typeface="Consolas"/>
                <a:cs typeface="Consolas"/>
                <a:sym typeface="Consolas"/>
              </a:rPr>
              <a:t> n.name</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ORDER BY</a:t>
            </a:r>
            <a:r>
              <a:rPr b="1" lang="en">
                <a:solidFill>
                  <a:schemeClr val="dk1"/>
                </a:solidFill>
                <a:latin typeface="Consolas"/>
                <a:ea typeface="Consolas"/>
                <a:cs typeface="Consolas"/>
                <a:sym typeface="Consolas"/>
              </a:rPr>
              <a:t> white_pct </a:t>
            </a:r>
            <a:r>
              <a:rPr b="1" lang="en">
                <a:solidFill>
                  <a:srgbClr val="0000FF"/>
                </a:solidFill>
                <a:latin typeface="Consolas"/>
                <a:ea typeface="Consolas"/>
                <a:cs typeface="Consolas"/>
                <a:sym typeface="Consolas"/>
              </a:rPr>
              <a:t>DESC</a:t>
            </a:r>
            <a:r>
              <a:rPr b="1" lang="en">
                <a:solidFill>
                  <a:schemeClr val="dk1"/>
                </a:solidFill>
                <a:latin typeface="Consolas"/>
                <a:ea typeface="Consolas"/>
                <a:cs typeface="Consolas"/>
                <a:sym typeface="Consolas"/>
              </a:rPr>
              <a:t>;</a:t>
            </a:r>
            <a:endParaRPr sz="2400"/>
          </a:p>
        </p:txBody>
      </p:sp>
      <p:sp>
        <p:nvSpPr>
          <p:cNvPr id="1171" name="Google Shape;1171;p14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4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
        <p:nvSpPr>
          <p:cNvPr id="1177" name="Google Shape;1177;p148"/>
          <p:cNvSpPr txBox="1"/>
          <p:nvPr/>
        </p:nvSpPr>
        <p:spPr>
          <a:xfrm>
            <a:off x="69275" y="408575"/>
            <a:ext cx="47313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neighborhood_name  |  popn  | white % | black %</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Carnegie Hill       |  18763 |    90.1 |     1.4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West Village        |  26718 |    87.6 |     2.2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North Sutton Area   |  22460 |    87.6 |     1.6</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Upper East Side     | 203741 |    85.0 |     2.7</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Soho                |  15436 |    84.6 |     2.2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Greenwich Village   |  57224 |    82.0 |     2.4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Central Park        |  46600 |    79.5 |     8.0</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Tribeca             |  20908 |    79.1 |     3.5</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Gramercy            | 104876 |    75.5 |     4.7</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Murray Hill         |  29655 |    75.0 |     2.5</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Chelsea             |  61340 |    74.8 |     6.4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Upper West Side     | 214761 |    74.6 |     9.2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Midtown             |  76840 |    72.6 |     5.2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Battery Park        |  17153 |    71.8 |     3.4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p:txBody>
      </p:sp>
      <p:sp>
        <p:nvSpPr>
          <p:cNvPr id="1178" name="Google Shape;1178;p148"/>
          <p:cNvSpPr txBox="1"/>
          <p:nvPr/>
        </p:nvSpPr>
        <p:spPr>
          <a:xfrm>
            <a:off x="4629150" y="408575"/>
            <a:ext cx="4731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  </a:t>
            </a:r>
            <a:r>
              <a:rPr b="1" lang="en" sz="1200">
                <a:latin typeface="Consolas"/>
                <a:ea typeface="Consolas"/>
                <a:cs typeface="Consolas"/>
                <a:sym typeface="Consolas"/>
              </a:rPr>
              <a:t>neighborhood_name  |  popn  | white % | black %</a:t>
            </a: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Financial District  |  34807 |    69.9 |     3.8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Clinton             |  32201 |    65.3 |     7.9</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East Village        |  82266 |    63.3 |     8.8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Garment District    |  10539 |    55.2 |     7.1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Morningside Heights |  42844 |    52.7 |    19.4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Little Italy        |  12568 |    49.0 |     1.8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Yorkville           |  58450 |    35.6 |    29.7</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Inwood              |  50047 |    35.2 |    16.8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Washington Heights  | 169013 |    34.9 |    16.8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Lower East Side     |  96156 |    33.5 |     9.1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East Harlem         |  60576 |    26.4 |    40.4</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Hamilton Heights    |  67432 |    23.9 |    35.8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Chinatown           |  16209 |    15.2 |     3.8</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Harlem              | 134955 |    15.1 |    67.1</a:t>
            </a:r>
            <a:endParaRPr sz="1200">
              <a:latin typeface="Consolas"/>
              <a:ea typeface="Consolas"/>
              <a:cs typeface="Consolas"/>
              <a:sym typeface="Consolas"/>
            </a:endParaRPr>
          </a:p>
        </p:txBody>
      </p:sp>
      <p:cxnSp>
        <p:nvCxnSpPr>
          <p:cNvPr id="1179" name="Google Shape;1179;p148"/>
          <p:cNvCxnSpPr/>
          <p:nvPr/>
        </p:nvCxnSpPr>
        <p:spPr>
          <a:xfrm>
            <a:off x="4533900" y="419100"/>
            <a:ext cx="0" cy="4705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49"/>
          <p:cNvSpPr txBox="1"/>
          <p:nvPr>
            <p:ph idx="1" type="body"/>
          </p:nvPr>
        </p:nvSpPr>
        <p:spPr>
          <a:xfrm>
            <a:off x="619125" y="683538"/>
            <a:ext cx="3095700" cy="4185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Let's explore the racial geography of New York City...</a:t>
            </a:r>
            <a:endParaRPr sz="2200">
              <a:solidFill>
                <a:schemeClr val="dk1"/>
              </a:solidFill>
              <a:latin typeface="Arial Black"/>
              <a:ea typeface="Arial Black"/>
              <a:cs typeface="Arial Black"/>
              <a:sym typeface="Arial Black"/>
            </a:endParaRPr>
          </a:p>
        </p:txBody>
      </p:sp>
      <p:sp>
        <p:nvSpPr>
          <p:cNvPr id="1185" name="Google Shape;1185;p14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186" name="Google Shape;1186;p149"/>
          <p:cNvPicPr preferRelativeResize="0"/>
          <p:nvPr/>
        </p:nvPicPr>
        <p:blipFill>
          <a:blip r:embed="rId3">
            <a:alphaModFix/>
          </a:blip>
          <a:stretch>
            <a:fillRect/>
          </a:stretch>
        </p:blipFill>
        <p:spPr>
          <a:xfrm>
            <a:off x="4409075" y="408575"/>
            <a:ext cx="4734926" cy="47349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Functions</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example:</a:t>
            </a:r>
            <a:endParaRPr/>
          </a:p>
          <a:p>
            <a:pPr indent="-361950" lvl="0" marL="457200" rtl="0" algn="l">
              <a:spcBef>
                <a:spcPts val="1200"/>
              </a:spcBef>
              <a:spcAft>
                <a:spcPts val="0"/>
              </a:spcAft>
              <a:buClr>
                <a:srgbClr val="000000"/>
              </a:buClr>
              <a:buSzPts val="2100"/>
              <a:buChar char="●"/>
            </a:pPr>
            <a:r>
              <a:rPr lang="en" sz="2100">
                <a:solidFill>
                  <a:srgbClr val="000000"/>
                </a:solidFill>
              </a:rPr>
              <a:t>ST_GeometryType(geometry)  </a:t>
            </a:r>
            <a:r>
              <a:rPr lang="en" sz="2100">
                <a:solidFill>
                  <a:srgbClr val="666666"/>
                </a:solidFill>
              </a:rPr>
              <a:t>→</a:t>
            </a:r>
            <a:r>
              <a:rPr lang="en" sz="2100">
                <a:solidFill>
                  <a:srgbClr val="000000"/>
                </a:solidFill>
              </a:rPr>
              <a:t>  text</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ST_Area(geometry) </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float</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ST_Distance(geometry, geometry)  </a:t>
            </a:r>
            <a:r>
              <a:rPr lang="en" sz="2100">
                <a:solidFill>
                  <a:srgbClr val="666666"/>
                </a:solidFill>
              </a:rPr>
              <a:t>→</a:t>
            </a:r>
            <a:r>
              <a:rPr lang="en" sz="2100">
                <a:solidFill>
                  <a:schemeClr val="dk1"/>
                </a:solidFill>
              </a:rPr>
              <a:t>  </a:t>
            </a:r>
            <a:r>
              <a:rPr lang="en" sz="2100">
                <a:solidFill>
                  <a:srgbClr val="000000"/>
                </a:solidFill>
              </a:rPr>
              <a:t>f</a:t>
            </a:r>
            <a:r>
              <a:rPr lang="en" sz="2100">
                <a:solidFill>
                  <a:srgbClr val="000000"/>
                </a:solidFill>
              </a:rPr>
              <a:t>loat</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ST_Buffer(geometry, radius)</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geometry</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ST_Intersection(geometry, geometry)</a:t>
            </a:r>
            <a:r>
              <a:rPr lang="en" sz="2100">
                <a:solidFill>
                  <a:schemeClr val="dk1"/>
                </a:solidFill>
              </a:rPr>
              <a:t>  </a:t>
            </a:r>
            <a:r>
              <a:rPr lang="en" sz="2100">
                <a:solidFill>
                  <a:srgbClr val="666666"/>
                </a:solidFill>
              </a:rPr>
              <a:t>→ </a:t>
            </a:r>
            <a:r>
              <a:rPr lang="en" sz="2100">
                <a:solidFill>
                  <a:srgbClr val="000000"/>
                </a:solidFill>
              </a:rPr>
              <a:t> geometry</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ST_Union([geometry])</a:t>
            </a:r>
            <a:r>
              <a:rPr lang="en" sz="2100">
                <a:solidFill>
                  <a:schemeClr val="dk1"/>
                </a:solidFill>
              </a:rPr>
              <a:t>  </a:t>
            </a:r>
            <a:r>
              <a:rPr lang="en" sz="2100">
                <a:solidFill>
                  <a:srgbClr val="666666"/>
                </a:solidFill>
              </a:rPr>
              <a:t>→ </a:t>
            </a:r>
            <a:r>
              <a:rPr lang="en" sz="2100">
                <a:solidFill>
                  <a:schemeClr val="dk1"/>
                </a:solidFill>
              </a:rPr>
              <a:t> </a:t>
            </a:r>
            <a:r>
              <a:rPr lang="en" sz="2100">
                <a:solidFill>
                  <a:srgbClr val="000000"/>
                </a:solidFill>
              </a:rPr>
              <a:t>geometry</a:t>
            </a:r>
            <a:endParaRPr sz="2100">
              <a:solidFill>
                <a:srgbClr val="000000"/>
              </a:solidFill>
            </a:endParaRPr>
          </a:p>
        </p:txBody>
      </p:sp>
      <p:sp>
        <p:nvSpPr>
          <p:cNvPr id="141" name="Google Shape;141;p2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SELECT</a:t>
            </a:r>
            <a:r>
              <a:rPr b="1" lang="en" sz="2200">
                <a:solidFill>
                  <a:schemeClr val="dk1"/>
                </a:solidFill>
                <a:latin typeface="Consolas"/>
                <a:ea typeface="Consolas"/>
                <a:cs typeface="Consolas"/>
                <a:sym typeface="Consolas"/>
              </a:rPr>
              <a:t>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100.0*</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popn_white</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popn_total</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white_pct,</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100.0*</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popn_black</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popn_total</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black_pct,</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popn_total</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popn_total</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FROM</a:t>
            </a:r>
            <a:r>
              <a:rPr b="1" lang="en" sz="2200">
                <a:solidFill>
                  <a:schemeClr val="dk1"/>
                </a:solidFill>
                <a:latin typeface="Consolas"/>
                <a:ea typeface="Consolas"/>
                <a:cs typeface="Consolas"/>
                <a:sym typeface="Consolas"/>
              </a:rPr>
              <a:t> nyc_census_blocks;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     white_pct     |     black_pct      | popn_total</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 44.00395007628105 | 25.546578900241613 |    8175032</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p:txBody>
      </p:sp>
      <p:sp>
        <p:nvSpPr>
          <p:cNvPr id="1192" name="Google Shape;1192;p1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Racial Make-up of NYC</a:t>
            </a:r>
            <a:endParaRPr/>
          </a:p>
        </p:txBody>
      </p:sp>
      <p:sp>
        <p:nvSpPr>
          <p:cNvPr id="1193" name="Google Shape;1193;p15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194" name="Google Shape;1194;p150"/>
          <p:cNvPicPr preferRelativeResize="0"/>
          <p:nvPr/>
        </p:nvPicPr>
        <p:blipFill>
          <a:blip r:embed="rId3">
            <a:alphaModFix/>
          </a:blip>
          <a:stretch>
            <a:fillRect/>
          </a:stretch>
        </p:blipFill>
        <p:spPr>
          <a:xfrm>
            <a:off x="152400" y="3197275"/>
            <a:ext cx="8839200" cy="3499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5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00" name="Google Shape;1200;p151"/>
          <p:cNvPicPr preferRelativeResize="0"/>
          <p:nvPr/>
        </p:nvPicPr>
        <p:blipFill rotWithShape="1">
          <a:blip r:embed="rId3">
            <a:alphaModFix/>
          </a:blip>
          <a:srcRect b="0" l="0" r="11777" t="0"/>
          <a:stretch/>
        </p:blipFill>
        <p:spPr>
          <a:xfrm>
            <a:off x="0" y="408575"/>
            <a:ext cx="6048376" cy="4734925"/>
          </a:xfrm>
          <a:prstGeom prst="rect">
            <a:avLst/>
          </a:prstGeom>
          <a:noFill/>
          <a:ln>
            <a:noFill/>
          </a:ln>
        </p:spPr>
      </p:pic>
      <p:sp>
        <p:nvSpPr>
          <p:cNvPr id="1201" name="Google Shape;1201;p151"/>
          <p:cNvSpPr txBox="1"/>
          <p:nvPr/>
        </p:nvSpPr>
        <p:spPr>
          <a:xfrm>
            <a:off x="6359375" y="1647825"/>
            <a:ext cx="2428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You, must take the      train.</a:t>
            </a:r>
            <a:endParaRPr sz="2400">
              <a:latin typeface="Calibri"/>
              <a:ea typeface="Calibri"/>
              <a:cs typeface="Calibri"/>
              <a:sym typeface="Calibri"/>
            </a:endParaRPr>
          </a:p>
          <a:p>
            <a:pPr indent="0" lvl="0" marL="0" rtl="0" algn="l">
              <a:spcBef>
                <a:spcPts val="0"/>
              </a:spcBef>
              <a:spcAft>
                <a:spcPts val="0"/>
              </a:spcAft>
              <a:buNone/>
            </a:pPr>
            <a:r>
              <a:rPr lang="en" sz="2400">
                <a:latin typeface="Calibri"/>
                <a:ea typeface="Calibri"/>
                <a:cs typeface="Calibri"/>
                <a:sym typeface="Calibri"/>
              </a:rPr>
              <a:t>To, go to Sugar Hill way up in Harlem.</a:t>
            </a:r>
            <a:endParaRPr sz="2400">
              <a:latin typeface="Calibri"/>
              <a:ea typeface="Calibri"/>
              <a:cs typeface="Calibri"/>
              <a:sym typeface="Calibri"/>
            </a:endParaRPr>
          </a:p>
        </p:txBody>
      </p:sp>
      <p:pic>
        <p:nvPicPr>
          <p:cNvPr id="1202" name="Google Shape;1202;p151"/>
          <p:cNvPicPr preferRelativeResize="0"/>
          <p:nvPr/>
        </p:nvPicPr>
        <p:blipFill>
          <a:blip r:embed="rId4">
            <a:alphaModFix/>
          </a:blip>
          <a:stretch>
            <a:fillRect/>
          </a:stretch>
        </p:blipFill>
        <p:spPr>
          <a:xfrm>
            <a:off x="6912801" y="2157557"/>
            <a:ext cx="324787" cy="35293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52"/>
          <p:cNvSpPr txBox="1"/>
          <p:nvPr>
            <p:ph idx="1" type="body"/>
          </p:nvPr>
        </p:nvSpPr>
        <p:spPr>
          <a:xfrm>
            <a:off x="1895475" y="472725"/>
            <a:ext cx="51720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What is the racial make-up of the areas served by the    train?</a:t>
            </a:r>
            <a:endParaRPr sz="2200">
              <a:solidFill>
                <a:schemeClr val="dk1"/>
              </a:solidFill>
              <a:latin typeface="Arial Black"/>
              <a:ea typeface="Arial Black"/>
              <a:cs typeface="Arial Black"/>
              <a:sym typeface="Arial Black"/>
            </a:endParaRPr>
          </a:p>
        </p:txBody>
      </p:sp>
      <p:sp>
        <p:nvSpPr>
          <p:cNvPr id="1208" name="Google Shape;1208;p15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09" name="Google Shape;1209;p152"/>
          <p:cNvPicPr preferRelativeResize="0"/>
          <p:nvPr/>
        </p:nvPicPr>
        <p:blipFill>
          <a:blip r:embed="rId3">
            <a:alphaModFix/>
          </a:blip>
          <a:stretch>
            <a:fillRect/>
          </a:stretch>
        </p:blipFill>
        <p:spPr>
          <a:xfrm>
            <a:off x="5689875" y="2571750"/>
            <a:ext cx="314225" cy="3414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3"/>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First, we must determine where</a:t>
            </a:r>
            <a:r>
              <a:rPr lang="en" sz="2200">
                <a:solidFill>
                  <a:schemeClr val="dk1"/>
                </a:solidFill>
                <a:latin typeface="Arial Black"/>
                <a:ea typeface="Arial Black"/>
                <a:cs typeface="Arial Black"/>
                <a:sym typeface="Arial Black"/>
              </a:rPr>
              <a:t> the     train stops.</a:t>
            </a:r>
            <a:endParaRPr sz="2200">
              <a:solidFill>
                <a:schemeClr val="dk1"/>
              </a:solidFill>
              <a:latin typeface="Arial Black"/>
              <a:ea typeface="Arial Black"/>
              <a:cs typeface="Arial Black"/>
              <a:sym typeface="Arial Black"/>
            </a:endParaRPr>
          </a:p>
        </p:txBody>
      </p:sp>
      <p:sp>
        <p:nvSpPr>
          <p:cNvPr id="1215" name="Google Shape;1215;p15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16" name="Google Shape;1216;p153"/>
          <p:cNvPicPr preferRelativeResize="0"/>
          <p:nvPr/>
        </p:nvPicPr>
        <p:blipFill>
          <a:blip r:embed="rId3">
            <a:alphaModFix/>
          </a:blip>
          <a:stretch>
            <a:fillRect/>
          </a:stretch>
        </p:blipFill>
        <p:spPr>
          <a:xfrm>
            <a:off x="6271150" y="2313075"/>
            <a:ext cx="382371" cy="415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54"/>
          <p:cNvSpPr txBox="1"/>
          <p:nvPr>
            <p:ph idx="1" type="body"/>
          </p:nvPr>
        </p:nvSpPr>
        <p:spPr>
          <a:xfrm>
            <a:off x="311700" y="1152475"/>
            <a:ext cx="8520600" cy="88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SELECT DISTINCT</a:t>
            </a:r>
            <a:r>
              <a:rPr b="1" lang="en" sz="2200">
                <a:solidFill>
                  <a:schemeClr val="dk1"/>
                </a:solidFill>
                <a:latin typeface="Consolas"/>
                <a:ea typeface="Consolas"/>
                <a:cs typeface="Consolas"/>
                <a:sym typeface="Consolas"/>
              </a:rPr>
              <a:t> routes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FROM</a:t>
            </a:r>
            <a:r>
              <a:rPr b="1" lang="en" sz="2200">
                <a:solidFill>
                  <a:schemeClr val="dk1"/>
                </a:solidFill>
                <a:latin typeface="Consolas"/>
                <a:ea typeface="Consolas"/>
                <a:cs typeface="Consolas"/>
                <a:sym typeface="Consolas"/>
              </a:rPr>
              <a:t> nyc_subway_stations;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p:txBody>
      </p:sp>
      <p:sp>
        <p:nvSpPr>
          <p:cNvPr id="1222" name="Google Shape;1222;p1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routes are comma-separated strings!</a:t>
            </a:r>
            <a:endParaRPr/>
          </a:p>
        </p:txBody>
      </p:sp>
      <p:sp>
        <p:nvSpPr>
          <p:cNvPr id="1223" name="Google Shape;1223;p15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24" name="Google Shape;1224;p154"/>
          <p:cNvPicPr preferRelativeResize="0"/>
          <p:nvPr/>
        </p:nvPicPr>
        <p:blipFill>
          <a:blip r:embed="rId3">
            <a:alphaModFix/>
          </a:blip>
          <a:stretch>
            <a:fillRect/>
          </a:stretch>
        </p:blipFill>
        <p:spPr>
          <a:xfrm>
            <a:off x="152400" y="2054275"/>
            <a:ext cx="8839200" cy="34993"/>
          </a:xfrm>
          <a:prstGeom prst="rect">
            <a:avLst/>
          </a:prstGeom>
          <a:noFill/>
          <a:ln>
            <a:noFill/>
          </a:ln>
        </p:spPr>
      </p:pic>
      <p:sp>
        <p:nvSpPr>
          <p:cNvPr id="1225" name="Google Shape;1225;p154"/>
          <p:cNvSpPr txBox="1"/>
          <p:nvPr/>
        </p:nvSpPr>
        <p:spPr>
          <a:xfrm>
            <a:off x="311750" y="2123300"/>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4,5</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N,Q,R,W</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J</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B,M,Q,R</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D,F,N,Q</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J,M</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E,F</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t>
            </a:r>
            <a:endParaRPr b="1" sz="2200">
              <a:solidFill>
                <a:schemeClr val="dk1"/>
              </a:solidFill>
              <a:latin typeface="Consolas"/>
              <a:ea typeface="Consolas"/>
              <a:cs typeface="Consolas"/>
              <a:sym typeface="Consola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55"/>
          <p:cNvSpPr txBox="1"/>
          <p:nvPr>
            <p:ph idx="1" type="body"/>
          </p:nvPr>
        </p:nvSpPr>
        <p:spPr>
          <a:xfrm>
            <a:off x="311700" y="1762075"/>
            <a:ext cx="8520600" cy="173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200">
                <a:solidFill>
                  <a:srgbClr val="006E1D"/>
                </a:solidFill>
                <a:latin typeface="Consolas"/>
                <a:ea typeface="Consolas"/>
                <a:cs typeface="Consolas"/>
                <a:sym typeface="Consolas"/>
              </a:rPr>
              <a:t>strpos(</a:t>
            </a:r>
            <a:r>
              <a:rPr b="1" lang="en" sz="2200">
                <a:solidFill>
                  <a:schemeClr val="dk1"/>
                </a:solidFill>
                <a:latin typeface="Consolas"/>
                <a:ea typeface="Consolas"/>
                <a:cs typeface="Consolas"/>
                <a:sym typeface="Consolas"/>
              </a:rPr>
              <a:t>routes,'A'</a:t>
            </a:r>
            <a:r>
              <a:rPr b="1" lang="en" sz="2200">
                <a:solidFill>
                  <a:srgbClr val="006E1D"/>
                </a:solidFill>
                <a:latin typeface="Consolas"/>
                <a:ea typeface="Consolas"/>
                <a:cs typeface="Consolas"/>
                <a:sym typeface="Consolas"/>
              </a:rPr>
              <a:t>)</a:t>
            </a:r>
            <a:r>
              <a:rPr b="1" lang="en" sz="2200">
                <a:solidFill>
                  <a:srgbClr val="0000FF"/>
                </a:solidFill>
                <a:latin typeface="Consolas"/>
                <a:ea typeface="Consolas"/>
                <a:cs typeface="Consolas"/>
                <a:sym typeface="Consolas"/>
              </a:rPr>
              <a:t> </a:t>
            </a:r>
            <a:r>
              <a:rPr b="1" lang="en" sz="2200">
                <a:solidFill>
                  <a:schemeClr val="dk1"/>
                </a:solidFill>
                <a:latin typeface="Arial"/>
                <a:ea typeface="Arial"/>
                <a:cs typeface="Arial"/>
                <a:sym typeface="Arial"/>
              </a:rPr>
              <a:t>returns a non-zero number if '</a:t>
            </a:r>
            <a:r>
              <a:rPr b="1" lang="en" sz="2200">
                <a:solidFill>
                  <a:srgbClr val="B45F06"/>
                </a:solidFill>
                <a:latin typeface="Arial"/>
                <a:ea typeface="Arial"/>
                <a:cs typeface="Arial"/>
                <a:sym typeface="Arial"/>
              </a:rPr>
              <a:t>A</a:t>
            </a:r>
            <a:r>
              <a:rPr b="1" lang="en" sz="2200">
                <a:solidFill>
                  <a:schemeClr val="dk1"/>
                </a:solidFill>
                <a:latin typeface="Arial"/>
                <a:ea typeface="Arial"/>
                <a:cs typeface="Arial"/>
                <a:sym typeface="Arial"/>
              </a:rPr>
              <a:t>' is in the </a:t>
            </a:r>
            <a:r>
              <a:rPr b="1" lang="en" sz="2200">
                <a:solidFill>
                  <a:schemeClr val="dk1"/>
                </a:solidFill>
                <a:latin typeface="Consolas"/>
                <a:ea typeface="Consolas"/>
                <a:cs typeface="Consolas"/>
                <a:sym typeface="Consolas"/>
              </a:rPr>
              <a:t>routes</a:t>
            </a:r>
            <a:r>
              <a:rPr b="1" lang="en" sz="2200">
                <a:solidFill>
                  <a:schemeClr val="dk1"/>
                </a:solidFill>
                <a:latin typeface="Arial"/>
                <a:ea typeface="Arial"/>
                <a:cs typeface="Arial"/>
                <a:sym typeface="Arial"/>
              </a:rPr>
              <a:t> field</a:t>
            </a:r>
            <a:endParaRPr b="1" sz="2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Arial"/>
                <a:ea typeface="Arial"/>
                <a:cs typeface="Arial"/>
                <a:sym typeface="Arial"/>
              </a:rPr>
              <a:t>Check out </a:t>
            </a:r>
            <a:r>
              <a:rPr b="1" lang="en" sz="1800" u="sng">
                <a:solidFill>
                  <a:schemeClr val="hlink"/>
                </a:solidFill>
                <a:latin typeface="Arial"/>
                <a:ea typeface="Arial"/>
                <a:cs typeface="Arial"/>
                <a:sym typeface="Arial"/>
                <a:hlinkClick r:id="rId3"/>
              </a:rPr>
              <a:t>https://www.postgresql.org/docs/current/functions-string.html</a:t>
            </a:r>
            <a:r>
              <a:rPr b="1" lang="en" sz="2200">
                <a:solidFill>
                  <a:schemeClr val="dk1"/>
                </a:solidFill>
                <a:latin typeface="Arial"/>
                <a:ea typeface="Arial"/>
                <a:cs typeface="Arial"/>
                <a:sym typeface="Arial"/>
              </a:rPr>
              <a:t> </a:t>
            </a:r>
            <a:endParaRPr b="1" sz="2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p:txBody>
      </p:sp>
      <p:sp>
        <p:nvSpPr>
          <p:cNvPr id="1231" name="Google Shape;1231;p1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Postgres string function: </a:t>
            </a:r>
            <a:r>
              <a:rPr lang="en">
                <a:solidFill>
                  <a:srgbClr val="006E1D"/>
                </a:solidFill>
              </a:rPr>
              <a:t>strpos()</a:t>
            </a:r>
            <a:endParaRPr>
              <a:solidFill>
                <a:srgbClr val="006E1D"/>
              </a:solidFill>
            </a:endParaRPr>
          </a:p>
        </p:txBody>
      </p:sp>
      <p:sp>
        <p:nvSpPr>
          <p:cNvPr id="1232" name="Google Shape;1232;p15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6"/>
          <p:cNvSpPr txBox="1"/>
          <p:nvPr>
            <p:ph idx="1" type="body"/>
          </p:nvPr>
        </p:nvSpPr>
        <p:spPr>
          <a:xfrm>
            <a:off x="311700" y="1152475"/>
            <a:ext cx="8520600" cy="128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SELECT DISTINCT</a:t>
            </a:r>
            <a:r>
              <a:rPr b="1" lang="en" sz="2200">
                <a:solidFill>
                  <a:schemeClr val="dk1"/>
                </a:solidFill>
                <a:latin typeface="Consolas"/>
                <a:ea typeface="Consolas"/>
                <a:cs typeface="Consolas"/>
                <a:sym typeface="Consolas"/>
              </a:rPr>
              <a:t> routes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FROM</a:t>
            </a:r>
            <a:r>
              <a:rPr b="1" lang="en" sz="2200">
                <a:solidFill>
                  <a:schemeClr val="dk1"/>
                </a:solidFill>
                <a:latin typeface="Consolas"/>
                <a:ea typeface="Consolas"/>
                <a:cs typeface="Consolas"/>
                <a:sym typeface="Consolas"/>
              </a:rPr>
              <a:t> nyc_subway_stations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subways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WHERE</a:t>
            </a:r>
            <a:r>
              <a:rPr b="1" lang="en" sz="2200">
                <a:solidFill>
                  <a:schemeClr val="dk1"/>
                </a:solidFill>
                <a:latin typeface="Consolas"/>
                <a:ea typeface="Consolas"/>
                <a:cs typeface="Consolas"/>
                <a:sym typeface="Consolas"/>
              </a:rPr>
              <a:t> </a:t>
            </a:r>
            <a:r>
              <a:rPr b="1" lang="en" sz="2200">
                <a:solidFill>
                  <a:srgbClr val="006E1D"/>
                </a:solidFill>
                <a:latin typeface="Consolas"/>
                <a:ea typeface="Consolas"/>
                <a:cs typeface="Consolas"/>
                <a:sym typeface="Consolas"/>
              </a:rPr>
              <a:t>strpos(</a:t>
            </a:r>
            <a:r>
              <a:rPr b="1" lang="en" sz="2200">
                <a:solidFill>
                  <a:schemeClr val="dk1"/>
                </a:solidFill>
                <a:latin typeface="Consolas"/>
                <a:ea typeface="Consolas"/>
                <a:cs typeface="Consolas"/>
                <a:sym typeface="Consolas"/>
              </a:rPr>
              <a:t>subways.routes,'</a:t>
            </a:r>
            <a:r>
              <a:rPr b="1" lang="en" sz="2200">
                <a:solidFill>
                  <a:srgbClr val="B45F06"/>
                </a:solidFill>
                <a:latin typeface="Consolas"/>
                <a:ea typeface="Consolas"/>
                <a:cs typeface="Consolas"/>
                <a:sym typeface="Consolas"/>
              </a:rPr>
              <a:t>A</a:t>
            </a:r>
            <a:r>
              <a:rPr b="1" lang="en" sz="2200">
                <a:solidFill>
                  <a:schemeClr val="dk1"/>
                </a:solidFill>
                <a:latin typeface="Consolas"/>
                <a:ea typeface="Consolas"/>
                <a:cs typeface="Consolas"/>
                <a:sym typeface="Consolas"/>
              </a:rPr>
              <a:t>'</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&gt; 0;</a:t>
            </a:r>
            <a:endParaRPr b="1" sz="2200">
              <a:solidFill>
                <a:srgbClr val="0000FF"/>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200">
              <a:solidFill>
                <a:schemeClr val="dk1"/>
              </a:solidFill>
              <a:latin typeface="Consolas"/>
              <a:ea typeface="Consolas"/>
              <a:cs typeface="Consolas"/>
              <a:sym typeface="Consolas"/>
            </a:endParaRPr>
          </a:p>
        </p:txBody>
      </p:sp>
      <p:sp>
        <p:nvSpPr>
          <p:cNvPr id="1238" name="Google Shape;1238;p1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all routes with an “A”</a:t>
            </a:r>
            <a:endParaRPr/>
          </a:p>
        </p:txBody>
      </p:sp>
      <p:sp>
        <p:nvSpPr>
          <p:cNvPr id="1239" name="Google Shape;1239;p15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40" name="Google Shape;1240;p156"/>
          <p:cNvPicPr preferRelativeResize="0"/>
          <p:nvPr/>
        </p:nvPicPr>
        <p:blipFill>
          <a:blip r:embed="rId3">
            <a:alphaModFix/>
          </a:blip>
          <a:stretch>
            <a:fillRect/>
          </a:stretch>
        </p:blipFill>
        <p:spPr>
          <a:xfrm>
            <a:off x="152400" y="2359075"/>
            <a:ext cx="8839200" cy="34993"/>
          </a:xfrm>
          <a:prstGeom prst="rect">
            <a:avLst/>
          </a:prstGeom>
          <a:noFill/>
          <a:ln>
            <a:noFill/>
          </a:ln>
        </p:spPr>
      </p:pic>
      <p:sp>
        <p:nvSpPr>
          <p:cNvPr id="1241" name="Google Shape;1241;p156"/>
          <p:cNvSpPr txBox="1"/>
          <p:nvPr/>
        </p:nvSpPr>
        <p:spPr>
          <a:xfrm>
            <a:off x="311750" y="2351900"/>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onsolas"/>
                <a:ea typeface="Consolas"/>
                <a:cs typeface="Consolas"/>
                <a:sym typeface="Consolas"/>
              </a:rPr>
              <a:t>A,C</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A,B,C,D</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A,C,E,L</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A,C,F</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A,B,C</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A,S</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A,C,E</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chemeClr val="dk1"/>
                </a:solidFill>
                <a:latin typeface="Consolas"/>
                <a:ea typeface="Consolas"/>
                <a:cs typeface="Consolas"/>
                <a:sym typeface="Consolas"/>
              </a:rPr>
              <a:t>...</a:t>
            </a:r>
            <a:endParaRPr b="1" sz="2200">
              <a:solidFill>
                <a:schemeClr val="dk1"/>
              </a:solidFill>
              <a:latin typeface="Consolas"/>
              <a:ea typeface="Consolas"/>
              <a:cs typeface="Consolas"/>
              <a:sym typeface="Consola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47" name="Google Shape;1247;p157"/>
          <p:cNvPicPr preferRelativeResize="0"/>
          <p:nvPr/>
        </p:nvPicPr>
        <p:blipFill>
          <a:blip r:embed="rId3">
            <a:alphaModFix/>
          </a:blip>
          <a:stretch>
            <a:fillRect/>
          </a:stretch>
        </p:blipFill>
        <p:spPr>
          <a:xfrm>
            <a:off x="3922156" y="408575"/>
            <a:ext cx="5221845" cy="4734925"/>
          </a:xfrm>
          <a:prstGeom prst="rect">
            <a:avLst/>
          </a:prstGeom>
          <a:noFill/>
          <a:ln>
            <a:noFill/>
          </a:ln>
        </p:spPr>
      </p:pic>
      <p:sp>
        <p:nvSpPr>
          <p:cNvPr id="1248" name="Google Shape;1248;p157"/>
          <p:cNvSpPr txBox="1"/>
          <p:nvPr/>
        </p:nvSpPr>
        <p:spPr>
          <a:xfrm>
            <a:off x="625325" y="895350"/>
            <a:ext cx="2556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Calibri"/>
                <a:ea typeface="Calibri"/>
                <a:cs typeface="Calibri"/>
                <a:sym typeface="Calibri"/>
              </a:rPr>
              <a:t>The route of the A train. </a:t>
            </a:r>
            <a:endParaRPr b="1"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 sz="2400">
                <a:latin typeface="Calibri"/>
                <a:ea typeface="Calibri"/>
                <a:cs typeface="Calibri"/>
                <a:sym typeface="Calibri"/>
              </a:rPr>
              <a:t>What is the racial makeup within 200 meters of each stop? Who is served by the A train?</a:t>
            </a:r>
            <a:endParaRPr sz="2400">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58"/>
          <p:cNvSpPr/>
          <p:nvPr/>
        </p:nvSpPr>
        <p:spPr>
          <a:xfrm>
            <a:off x="83100" y="2400300"/>
            <a:ext cx="4927200" cy="2238300"/>
          </a:xfrm>
          <a:prstGeom prst="roundRect">
            <a:avLst>
              <a:gd fmla="val 1030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8"/>
          <p:cNvSpPr txBox="1"/>
          <p:nvPr>
            <p:ph idx="1" type="body"/>
          </p:nvPr>
        </p:nvSpPr>
        <p:spPr>
          <a:xfrm>
            <a:off x="83100" y="1066750"/>
            <a:ext cx="9369600" cy="401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SELECT</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B45F06"/>
                </a:solidFill>
                <a:latin typeface="Consolas"/>
                <a:ea typeface="Consolas"/>
                <a:cs typeface="Consolas"/>
                <a:sym typeface="Consolas"/>
              </a:rPr>
              <a:t>100</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c.popn_white</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c.popn_total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white_pct, </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B45F06"/>
                </a:solidFill>
                <a:latin typeface="Consolas"/>
                <a:ea typeface="Consolas"/>
                <a:cs typeface="Consolas"/>
                <a:sym typeface="Consolas"/>
              </a:rPr>
              <a:t>100</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c.popn_black</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c.popn_total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black_pct,</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SUM(</a:t>
            </a:r>
            <a:r>
              <a:rPr b="1" lang="en">
                <a:solidFill>
                  <a:schemeClr val="dk1"/>
                </a:solidFill>
                <a:latin typeface="Consolas"/>
                <a:ea typeface="Consolas"/>
                <a:cs typeface="Consolas"/>
                <a:sym typeface="Consolas"/>
              </a:rPr>
              <a:t>popn_total</a:t>
            </a:r>
            <a:r>
              <a:rPr b="1" lang="en">
                <a:solidFill>
                  <a:srgbClr val="006E1D"/>
                </a:solidFill>
                <a:latin typeface="Consolas"/>
                <a:ea typeface="Consolas"/>
                <a:cs typeface="Consolas"/>
                <a:sym typeface="Consolas"/>
              </a:rPr>
              <a:t>)</a:t>
            </a: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popn_total</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FROM</a:t>
            </a:r>
            <a:r>
              <a:rPr b="1" lang="en">
                <a:solidFill>
                  <a:schemeClr val="dk1"/>
                </a:solidFill>
                <a:latin typeface="Consolas"/>
                <a:ea typeface="Consolas"/>
                <a:cs typeface="Consolas"/>
                <a:sym typeface="Consolas"/>
              </a:rPr>
              <a:t> nyc_census_blocks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c</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JOIN</a:t>
            </a:r>
            <a:r>
              <a:rPr b="1" lang="en">
                <a:solidFill>
                  <a:schemeClr val="dk1"/>
                </a:solidFill>
                <a:latin typeface="Consolas"/>
                <a:ea typeface="Consolas"/>
                <a:cs typeface="Consolas"/>
                <a:sym typeface="Consolas"/>
              </a:rPr>
              <a:t> nyc_subway_stations </a:t>
            </a:r>
            <a:r>
              <a:rPr b="1" lang="en">
                <a:solidFill>
                  <a:srgbClr val="0000FF"/>
                </a:solidFill>
                <a:latin typeface="Consolas"/>
                <a:ea typeface="Consolas"/>
                <a:cs typeface="Consolas"/>
                <a:sym typeface="Consolas"/>
              </a:rPr>
              <a:t>AS</a:t>
            </a:r>
            <a:r>
              <a:rPr b="1" lang="en">
                <a:solidFill>
                  <a:schemeClr val="dk1"/>
                </a:solidFill>
                <a:latin typeface="Consolas"/>
                <a:ea typeface="Consolas"/>
                <a:cs typeface="Consolas"/>
                <a:sym typeface="Consolas"/>
              </a:rPr>
              <a:t> s</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00FF"/>
                </a:solidFill>
                <a:latin typeface="Consolas"/>
                <a:ea typeface="Consolas"/>
                <a:cs typeface="Consolas"/>
                <a:sym typeface="Consolas"/>
              </a:rPr>
              <a:t>ON</a:t>
            </a: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ST_DWithin(</a:t>
            </a:r>
            <a:endParaRPr b="1">
              <a:solidFill>
                <a:srgbClr val="006E1D"/>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c.geom,</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s.geom,</a:t>
            </a:r>
            <a:endParaRPr b="1">
              <a:solidFill>
                <a:schemeClr val="dk1"/>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B45F06"/>
                </a:solidFill>
                <a:latin typeface="Consolas"/>
                <a:ea typeface="Consolas"/>
                <a:cs typeface="Consolas"/>
                <a:sym typeface="Consolas"/>
              </a:rPr>
              <a:t>200</a:t>
            </a:r>
            <a:endParaRPr b="1">
              <a:solidFill>
                <a:srgbClr val="B45F06"/>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chemeClr val="dk1"/>
                </a:solidFill>
                <a:latin typeface="Consolas"/>
                <a:ea typeface="Consolas"/>
                <a:cs typeface="Consolas"/>
                <a:sym typeface="Consolas"/>
              </a:rPr>
              <a:t>  </a:t>
            </a:r>
            <a:r>
              <a:rPr b="1" lang="en">
                <a:solidFill>
                  <a:srgbClr val="006E1D"/>
                </a:solidFill>
                <a:latin typeface="Consolas"/>
                <a:ea typeface="Consolas"/>
                <a:cs typeface="Consolas"/>
                <a:sym typeface="Consolas"/>
              </a:rPr>
              <a:t>)</a:t>
            </a:r>
            <a:endParaRPr b="1">
              <a:solidFill>
                <a:srgbClr val="006E1D"/>
              </a:solidFill>
              <a:latin typeface="Consolas"/>
              <a:ea typeface="Consolas"/>
              <a:cs typeface="Consolas"/>
              <a:sym typeface="Consolas"/>
            </a:endParaRPr>
          </a:p>
          <a:p>
            <a:pPr indent="0" lvl="0" marL="0" rtl="0" algn="l">
              <a:lnSpc>
                <a:spcPct val="90000"/>
              </a:lnSpc>
              <a:spcBef>
                <a:spcPts val="0"/>
              </a:spcBef>
              <a:spcAft>
                <a:spcPts val="0"/>
              </a:spcAft>
              <a:buNone/>
            </a:pPr>
            <a:r>
              <a:rPr b="1" lang="en">
                <a:solidFill>
                  <a:srgbClr val="0000FF"/>
                </a:solidFill>
                <a:latin typeface="Consolas"/>
                <a:ea typeface="Consolas"/>
                <a:cs typeface="Consolas"/>
                <a:sym typeface="Consolas"/>
              </a:rPr>
              <a:t>WHERE</a:t>
            </a:r>
            <a:r>
              <a:rPr b="1" lang="en">
                <a:solidFill>
                  <a:schemeClr val="dk1"/>
                </a:solidFill>
                <a:latin typeface="Consolas"/>
                <a:ea typeface="Consolas"/>
                <a:cs typeface="Consolas"/>
                <a:sym typeface="Consolas"/>
              </a:rPr>
              <a:t> strpos(s.routes,</a:t>
            </a:r>
            <a:r>
              <a:rPr b="1" lang="en">
                <a:solidFill>
                  <a:srgbClr val="B45F06"/>
                </a:solidFill>
                <a:latin typeface="Consolas"/>
                <a:ea typeface="Consolas"/>
                <a:cs typeface="Consolas"/>
                <a:sym typeface="Consolas"/>
              </a:rPr>
              <a:t>'A'</a:t>
            </a:r>
            <a:r>
              <a:rPr b="1" lang="en">
                <a:solidFill>
                  <a:schemeClr val="dk1"/>
                </a:solidFill>
                <a:latin typeface="Consolas"/>
                <a:ea typeface="Consolas"/>
                <a:cs typeface="Consolas"/>
                <a:sym typeface="Consolas"/>
              </a:rPr>
              <a:t>) &gt; </a:t>
            </a:r>
            <a:r>
              <a:rPr b="1" lang="en">
                <a:solidFill>
                  <a:srgbClr val="B45F06"/>
                </a:solidFill>
                <a:latin typeface="Consolas"/>
                <a:ea typeface="Consolas"/>
                <a:cs typeface="Consolas"/>
                <a:sym typeface="Consolas"/>
              </a:rPr>
              <a:t>0</a:t>
            </a:r>
            <a:r>
              <a:rPr b="1" lang="en">
                <a:solidFill>
                  <a:schemeClr val="dk1"/>
                </a:solidFill>
                <a:latin typeface="Consolas"/>
                <a:ea typeface="Consolas"/>
                <a:cs typeface="Consolas"/>
                <a:sym typeface="Consolas"/>
              </a:rPr>
              <a:t>;</a:t>
            </a:r>
            <a:endParaRPr sz="2400"/>
          </a:p>
        </p:txBody>
      </p:sp>
      <p:sp>
        <p:nvSpPr>
          <p:cNvPr id="1255" name="Google Shape;1255;p15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sp>
        <p:nvSpPr>
          <p:cNvPr id="1256" name="Google Shape;1256;p158"/>
          <p:cNvSpPr txBox="1"/>
          <p:nvPr>
            <p:ph type="title"/>
          </p:nvPr>
        </p:nvSpPr>
        <p:spPr>
          <a:xfrm>
            <a:off x="178350" y="494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Summarize population 200m from A train stops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5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graphicFrame>
        <p:nvGraphicFramePr>
          <p:cNvPr id="1262" name="Google Shape;1262;p159"/>
          <p:cNvGraphicFramePr/>
          <p:nvPr/>
        </p:nvGraphicFramePr>
        <p:xfrm>
          <a:off x="432650" y="1601775"/>
          <a:ext cx="3000000" cy="3000000"/>
        </p:xfrm>
        <a:graphic>
          <a:graphicData uri="http://schemas.openxmlformats.org/drawingml/2006/table">
            <a:tbl>
              <a:tblPr>
                <a:noFill/>
                <a:tableStyleId>{BA185E70-1CA9-4E77-992A-125C2D15B07C}</a:tableStyleId>
              </a:tblPr>
              <a:tblGrid>
                <a:gridCol w="4165175"/>
                <a:gridCol w="4165175"/>
              </a:tblGrid>
              <a:tr h="896950">
                <a:tc>
                  <a:txBody>
                    <a:bodyPr/>
                    <a:lstStyle/>
                    <a:p>
                      <a:pPr indent="0" lvl="0" marL="0" rtl="0" algn="ctr">
                        <a:lnSpc>
                          <a:spcPct val="115000"/>
                        </a:lnSpc>
                        <a:spcBef>
                          <a:spcPts val="0"/>
                        </a:spcBef>
                        <a:spcAft>
                          <a:spcPts val="0"/>
                        </a:spcAft>
                        <a:buNone/>
                      </a:pPr>
                      <a:r>
                        <a:rPr b="1" lang="en" sz="3600"/>
                        <a:t>New York</a:t>
                      </a:r>
                      <a:endParaRPr b="1" sz="36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9525">
                      <a:solidFill>
                        <a:srgbClr val="356B99">
                          <a:alpha val="0"/>
                        </a:srgbClr>
                      </a:solidFill>
                      <a:prstDash val="solid"/>
                      <a:round/>
                      <a:headEnd len="sm" w="sm" type="none"/>
                      <a:tailEnd len="sm" w="sm" type="none"/>
                    </a:lnT>
                    <a:lnB cap="flat" cmpd="sng" w="28575">
                      <a:solidFill>
                        <a:srgbClr val="356B99">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3600"/>
                        <a:t>Train</a:t>
                      </a:r>
                      <a:endParaRPr b="1" sz="36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9525">
                      <a:solidFill>
                        <a:srgbClr val="356B99">
                          <a:alpha val="0"/>
                        </a:srgbClr>
                      </a:solidFill>
                      <a:prstDash val="solid"/>
                      <a:round/>
                      <a:headEnd len="sm" w="sm" type="none"/>
                      <a:tailEnd len="sm" w="sm" type="none"/>
                    </a:lnT>
                    <a:lnB cap="flat" cmpd="sng" w="28575">
                      <a:solidFill>
                        <a:srgbClr val="356B99">
                          <a:alpha val="0"/>
                        </a:srgbClr>
                      </a:solidFill>
                      <a:prstDash val="solid"/>
                      <a:round/>
                      <a:headEnd len="sm" w="sm" type="none"/>
                      <a:tailEnd len="sm" w="sm" type="none"/>
                    </a:lnB>
                  </a:tcPr>
                </a:tc>
              </a:tr>
              <a:tr h="717550">
                <a:tc>
                  <a:txBody>
                    <a:bodyPr/>
                    <a:lstStyle/>
                    <a:p>
                      <a:pPr indent="0" lvl="0" marL="0" rtl="0" algn="ctr">
                        <a:lnSpc>
                          <a:spcPct val="115000"/>
                        </a:lnSpc>
                        <a:spcBef>
                          <a:spcPts val="0"/>
                        </a:spcBef>
                        <a:spcAft>
                          <a:spcPts val="0"/>
                        </a:spcAft>
                        <a:buNone/>
                      </a:pPr>
                      <a:r>
                        <a:rPr lang="en" sz="3000"/>
                        <a:t>44.00% white</a:t>
                      </a:r>
                      <a:endParaRPr sz="30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28575">
                      <a:solidFill>
                        <a:srgbClr val="356B99">
                          <a:alpha val="0"/>
                        </a:srgbClr>
                      </a:solidFill>
                      <a:prstDash val="solid"/>
                      <a:round/>
                      <a:headEnd len="sm" w="sm" type="none"/>
                      <a:tailEnd len="sm" w="sm" type="none"/>
                    </a:lnT>
                    <a:lnB cap="flat" cmpd="sng" w="9525">
                      <a:solidFill>
                        <a:srgbClr val="356B99">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000"/>
                        <a:t>45.59% white</a:t>
                      </a:r>
                      <a:endParaRPr sz="30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28575">
                      <a:solidFill>
                        <a:srgbClr val="356B99">
                          <a:alpha val="0"/>
                        </a:srgbClr>
                      </a:solidFill>
                      <a:prstDash val="solid"/>
                      <a:round/>
                      <a:headEnd len="sm" w="sm" type="none"/>
                      <a:tailEnd len="sm" w="sm" type="none"/>
                    </a:lnT>
                    <a:lnB cap="flat" cmpd="sng" w="9525">
                      <a:solidFill>
                        <a:srgbClr val="356B99">
                          <a:alpha val="0"/>
                        </a:srgbClr>
                      </a:solidFill>
                      <a:prstDash val="solid"/>
                      <a:round/>
                      <a:headEnd len="sm" w="sm" type="none"/>
                      <a:tailEnd len="sm" w="sm" type="none"/>
                    </a:lnB>
                  </a:tcPr>
                </a:tc>
              </a:tr>
              <a:tr h="717550">
                <a:tc>
                  <a:txBody>
                    <a:bodyPr/>
                    <a:lstStyle/>
                    <a:p>
                      <a:pPr indent="0" lvl="0" marL="0" rtl="0" algn="ctr">
                        <a:lnSpc>
                          <a:spcPct val="115000"/>
                        </a:lnSpc>
                        <a:spcBef>
                          <a:spcPts val="0"/>
                        </a:spcBef>
                        <a:spcAft>
                          <a:spcPts val="0"/>
                        </a:spcAft>
                        <a:buNone/>
                      </a:pPr>
                      <a:r>
                        <a:rPr lang="en" sz="3000"/>
                        <a:t>25.55% black</a:t>
                      </a:r>
                      <a:endParaRPr sz="30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9525">
                      <a:solidFill>
                        <a:srgbClr val="356B99">
                          <a:alpha val="0"/>
                        </a:srgbClr>
                      </a:solidFill>
                      <a:prstDash val="solid"/>
                      <a:round/>
                      <a:headEnd len="sm" w="sm" type="none"/>
                      <a:tailEnd len="sm" w="sm" type="none"/>
                    </a:lnT>
                    <a:lnB cap="flat" cmpd="sng" w="9525">
                      <a:solidFill>
                        <a:srgbClr val="356B99">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000"/>
                        <a:t>22.09% black</a:t>
                      </a:r>
                      <a:endParaRPr sz="3000"/>
                    </a:p>
                  </a:txBody>
                  <a:tcPr marT="91425" marB="91425" marR="91425" marL="91425">
                    <a:lnL cap="flat" cmpd="sng" w="9525">
                      <a:solidFill>
                        <a:srgbClr val="356B99">
                          <a:alpha val="0"/>
                        </a:srgbClr>
                      </a:solidFill>
                      <a:prstDash val="solid"/>
                      <a:round/>
                      <a:headEnd len="sm" w="sm" type="none"/>
                      <a:tailEnd len="sm" w="sm" type="none"/>
                    </a:lnL>
                    <a:lnR cap="flat" cmpd="sng" w="9525">
                      <a:solidFill>
                        <a:srgbClr val="356B99">
                          <a:alpha val="0"/>
                        </a:srgbClr>
                      </a:solidFill>
                      <a:prstDash val="solid"/>
                      <a:round/>
                      <a:headEnd len="sm" w="sm" type="none"/>
                      <a:tailEnd len="sm" w="sm" type="none"/>
                    </a:lnR>
                    <a:lnT cap="flat" cmpd="sng" w="9525">
                      <a:solidFill>
                        <a:srgbClr val="356B99">
                          <a:alpha val="0"/>
                        </a:srgbClr>
                      </a:solidFill>
                      <a:prstDash val="solid"/>
                      <a:round/>
                      <a:headEnd len="sm" w="sm" type="none"/>
                      <a:tailEnd len="sm" w="sm" type="none"/>
                    </a:lnT>
                    <a:lnB cap="flat" cmpd="sng" w="9525">
                      <a:solidFill>
                        <a:srgbClr val="356B99">
                          <a:alpha val="0"/>
                        </a:srgbClr>
                      </a:solidFill>
                      <a:prstDash val="solid"/>
                      <a:round/>
                      <a:headEnd len="sm" w="sm" type="none"/>
                      <a:tailEnd len="sm" w="sm" type="none"/>
                    </a:lnB>
                  </a:tcPr>
                </a:tc>
              </a:tr>
            </a:tbl>
          </a:graphicData>
        </a:graphic>
      </p:graphicFrame>
      <p:pic>
        <p:nvPicPr>
          <p:cNvPr id="1263" name="Google Shape;1263;p159"/>
          <p:cNvPicPr preferRelativeResize="0"/>
          <p:nvPr/>
        </p:nvPicPr>
        <p:blipFill>
          <a:blip r:embed="rId3">
            <a:alphaModFix/>
          </a:blip>
          <a:stretch>
            <a:fillRect/>
          </a:stretch>
        </p:blipFill>
        <p:spPr>
          <a:xfrm>
            <a:off x="5570650" y="1740000"/>
            <a:ext cx="466000" cy="50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PostGIS?</a:t>
            </a:r>
            <a:endParaRPr/>
          </a:p>
        </p:txBody>
      </p:sp>
      <p:sp>
        <p:nvSpPr>
          <p:cNvPr id="147" name="Google Shape;147;p2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pic>
        <p:nvPicPr>
          <p:cNvPr id="148" name="Google Shape;148;p25"/>
          <p:cNvPicPr preferRelativeResize="0"/>
          <p:nvPr/>
        </p:nvPicPr>
        <p:blipFill>
          <a:blip r:embed="rId3">
            <a:alphaModFix/>
          </a:blip>
          <a:stretch>
            <a:fillRect/>
          </a:stretch>
        </p:blipFill>
        <p:spPr>
          <a:xfrm>
            <a:off x="2994475" y="1754563"/>
            <a:ext cx="3110973" cy="2073476"/>
          </a:xfrm>
          <a:prstGeom prst="rect">
            <a:avLst/>
          </a:prstGeom>
          <a:noFill/>
          <a:ln>
            <a:noFill/>
          </a:ln>
        </p:spPr>
      </p:pic>
      <p:pic>
        <p:nvPicPr>
          <p:cNvPr id="149" name="Google Shape;149;p25"/>
          <p:cNvPicPr preferRelativeResize="0"/>
          <p:nvPr/>
        </p:nvPicPr>
        <p:blipFill>
          <a:blip r:embed="rId4">
            <a:alphaModFix/>
          </a:blip>
          <a:stretch>
            <a:fillRect/>
          </a:stretch>
        </p:blipFill>
        <p:spPr>
          <a:xfrm>
            <a:off x="389475" y="2113000"/>
            <a:ext cx="2332587" cy="1374700"/>
          </a:xfrm>
          <a:prstGeom prst="rect">
            <a:avLst/>
          </a:prstGeom>
          <a:noFill/>
          <a:ln>
            <a:noFill/>
          </a:ln>
        </p:spPr>
      </p:pic>
      <p:pic>
        <p:nvPicPr>
          <p:cNvPr id="150" name="Google Shape;150;p25"/>
          <p:cNvPicPr preferRelativeResize="0"/>
          <p:nvPr/>
        </p:nvPicPr>
        <p:blipFill>
          <a:blip r:embed="rId5">
            <a:alphaModFix/>
          </a:blip>
          <a:stretch>
            <a:fillRect/>
          </a:stretch>
        </p:blipFill>
        <p:spPr>
          <a:xfrm>
            <a:off x="2811149" y="1830770"/>
            <a:ext cx="972200" cy="1374701"/>
          </a:xfrm>
          <a:prstGeom prst="rect">
            <a:avLst/>
          </a:prstGeom>
          <a:noFill/>
          <a:ln>
            <a:noFill/>
          </a:ln>
        </p:spPr>
      </p:pic>
      <p:pic>
        <p:nvPicPr>
          <p:cNvPr id="151" name="Google Shape;151;p25"/>
          <p:cNvPicPr preferRelativeResize="0"/>
          <p:nvPr/>
        </p:nvPicPr>
        <p:blipFill>
          <a:blip r:embed="rId6">
            <a:alphaModFix/>
          </a:blip>
          <a:stretch>
            <a:fillRect/>
          </a:stretch>
        </p:blipFill>
        <p:spPr>
          <a:xfrm>
            <a:off x="5214725" y="1614750"/>
            <a:ext cx="1169838" cy="1654350"/>
          </a:xfrm>
          <a:prstGeom prst="rect">
            <a:avLst/>
          </a:prstGeom>
          <a:noFill/>
          <a:ln>
            <a:noFill/>
          </a:ln>
        </p:spPr>
      </p:pic>
      <p:sp>
        <p:nvSpPr>
          <p:cNvPr id="152" name="Google Shape;152;p25"/>
          <p:cNvSpPr txBox="1"/>
          <p:nvPr/>
        </p:nvSpPr>
        <p:spPr>
          <a:xfrm>
            <a:off x="6279434" y="1853559"/>
            <a:ext cx="28605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rgbClr val="1155CC"/>
                </a:solidFill>
                <a:latin typeface="Calibri"/>
                <a:ea typeface="Calibri"/>
                <a:cs typeface="Calibri"/>
                <a:sym typeface="Calibri"/>
              </a:rPr>
              <a:t>CREATE </a:t>
            </a:r>
            <a:br>
              <a:rPr b="1" lang="en" sz="3100">
                <a:solidFill>
                  <a:srgbClr val="1155CC"/>
                </a:solidFill>
                <a:latin typeface="Calibri"/>
                <a:ea typeface="Calibri"/>
                <a:cs typeface="Calibri"/>
                <a:sym typeface="Calibri"/>
              </a:rPr>
            </a:br>
            <a:r>
              <a:rPr b="1" lang="en" sz="3100">
                <a:solidFill>
                  <a:srgbClr val="1155CC"/>
                </a:solidFill>
                <a:latin typeface="Calibri"/>
                <a:ea typeface="Calibri"/>
                <a:cs typeface="Calibri"/>
                <a:sym typeface="Calibri"/>
              </a:rPr>
              <a:t>EXTENSION</a:t>
            </a:r>
            <a:endParaRPr b="1" sz="3100">
              <a:solidFill>
                <a:srgbClr val="1155CC"/>
              </a:solidFill>
              <a:latin typeface="Calibri"/>
              <a:ea typeface="Calibri"/>
              <a:cs typeface="Calibri"/>
              <a:sym typeface="Calibri"/>
            </a:endParaRPr>
          </a:p>
          <a:p>
            <a:pPr indent="0" lvl="0" marL="0" rtl="0" algn="l">
              <a:spcBef>
                <a:spcPts val="0"/>
              </a:spcBef>
              <a:spcAft>
                <a:spcPts val="0"/>
              </a:spcAft>
              <a:buNone/>
            </a:pPr>
            <a:r>
              <a:rPr b="1" lang="en" sz="3100">
                <a:latin typeface="Calibri"/>
                <a:ea typeface="Calibri"/>
                <a:cs typeface="Calibri"/>
                <a:sym typeface="Calibri"/>
              </a:rPr>
              <a:t>postgis;</a:t>
            </a:r>
            <a:endParaRPr b="1" sz="3100">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13 - Spatial Joins</a:t>
            </a:r>
            <a:endParaRPr b="1" sz="1500">
              <a:solidFill>
                <a:srgbClr val="FFFFFF"/>
              </a:solidFill>
              <a:latin typeface="Calibri"/>
              <a:ea typeface="Calibri"/>
              <a:cs typeface="Calibri"/>
              <a:sym typeface="Calibri"/>
            </a:endParaRPr>
          </a:p>
        </p:txBody>
      </p:sp>
      <p:pic>
        <p:nvPicPr>
          <p:cNvPr id="1269" name="Google Shape;1269;p160"/>
          <p:cNvPicPr preferRelativeResize="0"/>
          <p:nvPr/>
        </p:nvPicPr>
        <p:blipFill rotWithShape="1">
          <a:blip r:embed="rId3">
            <a:alphaModFix/>
          </a:blip>
          <a:srcRect b="0" l="7439" r="5452" t="0"/>
          <a:stretch/>
        </p:blipFill>
        <p:spPr>
          <a:xfrm>
            <a:off x="0" y="408575"/>
            <a:ext cx="9144001" cy="4734925"/>
          </a:xfrm>
          <a:prstGeom prst="rect">
            <a:avLst/>
          </a:prstGeom>
          <a:noFill/>
          <a:ln>
            <a:noFill/>
          </a:ln>
        </p:spPr>
      </p:pic>
      <p:sp>
        <p:nvSpPr>
          <p:cNvPr id="1270" name="Google Shape;1270;p160"/>
          <p:cNvSpPr txBox="1"/>
          <p:nvPr/>
        </p:nvSpPr>
        <p:spPr>
          <a:xfrm>
            <a:off x="6696075" y="2867025"/>
            <a:ext cx="2168400" cy="2031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Calibri"/>
                <a:ea typeface="Calibri"/>
                <a:cs typeface="Calibri"/>
                <a:sym typeface="Calibri"/>
              </a:rPr>
              <a:t>You, must take the      train.</a:t>
            </a:r>
            <a:endParaRPr sz="2400">
              <a:latin typeface="Calibri"/>
              <a:ea typeface="Calibri"/>
              <a:cs typeface="Calibri"/>
              <a:sym typeface="Calibri"/>
            </a:endParaRPr>
          </a:p>
          <a:p>
            <a:pPr indent="0" lvl="0" marL="0" rtl="0" algn="ctr">
              <a:spcBef>
                <a:spcPts val="0"/>
              </a:spcBef>
              <a:spcAft>
                <a:spcPts val="0"/>
              </a:spcAft>
              <a:buNone/>
            </a:pPr>
            <a:r>
              <a:rPr lang="en" sz="2400">
                <a:latin typeface="Calibri"/>
                <a:ea typeface="Calibri"/>
                <a:cs typeface="Calibri"/>
                <a:sym typeface="Calibri"/>
              </a:rPr>
              <a:t>To, go to Sugar Hill way up in Harlem.</a:t>
            </a:r>
            <a:endParaRPr sz="2400">
              <a:latin typeface="Calibri"/>
              <a:ea typeface="Calibri"/>
              <a:cs typeface="Calibri"/>
              <a:sym typeface="Calibri"/>
            </a:endParaRPr>
          </a:p>
        </p:txBody>
      </p:sp>
      <p:pic>
        <p:nvPicPr>
          <p:cNvPr id="1271" name="Google Shape;1271;p160"/>
          <p:cNvPicPr preferRelativeResize="0"/>
          <p:nvPr/>
        </p:nvPicPr>
        <p:blipFill>
          <a:blip r:embed="rId4">
            <a:alphaModFix/>
          </a:blip>
          <a:stretch>
            <a:fillRect/>
          </a:stretch>
        </p:blipFill>
        <p:spPr>
          <a:xfrm>
            <a:off x="7484301" y="3376757"/>
            <a:ext cx="324787" cy="35293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6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14 - Spatial Joins Exercises</a:t>
            </a:r>
            <a:endParaRPr b="1" sz="1500">
              <a:solidFill>
                <a:srgbClr val="FFFFFF"/>
              </a:solidFill>
              <a:latin typeface="Calibri"/>
              <a:ea typeface="Calibri"/>
              <a:cs typeface="Calibri"/>
              <a:sym typeface="Calibri"/>
            </a:endParaRPr>
          </a:p>
        </p:txBody>
      </p:sp>
      <p:pic>
        <p:nvPicPr>
          <p:cNvPr id="1277" name="Google Shape;1277;p161"/>
          <p:cNvPicPr preferRelativeResize="0"/>
          <p:nvPr/>
        </p:nvPicPr>
        <p:blipFill>
          <a:blip r:embed="rId3">
            <a:alphaModFix/>
          </a:blip>
          <a:stretch>
            <a:fillRect/>
          </a:stretch>
        </p:blipFill>
        <p:spPr>
          <a:xfrm>
            <a:off x="1537849" y="1017725"/>
            <a:ext cx="5595600" cy="3883224"/>
          </a:xfrm>
          <a:prstGeom prst="rect">
            <a:avLst/>
          </a:prstGeom>
          <a:noFill/>
          <a:ln>
            <a:noFill/>
          </a:ln>
        </p:spPr>
      </p:pic>
      <p:sp>
        <p:nvSpPr>
          <p:cNvPr id="1278" name="Google Shape;1278;p1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14 - Spatial Joins Exercises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62"/>
          <p:cNvSpPr txBox="1"/>
          <p:nvPr/>
        </p:nvSpPr>
        <p:spPr>
          <a:xfrm>
            <a:off x="369075" y="1643475"/>
            <a:ext cx="812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s.name, s.routes</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nyc_subway_stations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s</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JOIN</a:t>
            </a:r>
            <a:r>
              <a:rPr b="1" lang="en" sz="2400">
                <a:solidFill>
                  <a:schemeClr val="dk1"/>
                </a:solidFill>
                <a:latin typeface="Consolas"/>
                <a:ea typeface="Consolas"/>
                <a:cs typeface="Consolas"/>
                <a:sym typeface="Consolas"/>
              </a:rPr>
              <a:t> nyc_neighborhoods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n</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ON</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ST_Contains(</a:t>
            </a:r>
            <a:r>
              <a:rPr b="1" lang="en" sz="2400">
                <a:solidFill>
                  <a:schemeClr val="dk1"/>
                </a:solidFill>
                <a:latin typeface="Consolas"/>
                <a:ea typeface="Consolas"/>
                <a:cs typeface="Consolas"/>
                <a:sym typeface="Consolas"/>
              </a:rPr>
              <a:t>n.geom, s.geom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n.name = </a:t>
            </a:r>
            <a:r>
              <a:rPr b="1" lang="en" sz="2400">
                <a:solidFill>
                  <a:srgbClr val="B45F06"/>
                </a:solidFill>
                <a:latin typeface="Consolas"/>
                <a:ea typeface="Consolas"/>
                <a:cs typeface="Consolas"/>
                <a:sym typeface="Consolas"/>
              </a:rPr>
              <a:t>'Little Italy'</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Spring St | 6</a:t>
            </a:r>
            <a:endParaRPr b="1" sz="2400">
              <a:solidFill>
                <a:schemeClr val="dk1"/>
              </a:solidFill>
              <a:latin typeface="Consolas"/>
              <a:ea typeface="Consolas"/>
              <a:cs typeface="Consolas"/>
              <a:sym typeface="Consolas"/>
            </a:endParaRPr>
          </a:p>
        </p:txBody>
      </p:sp>
      <p:sp>
        <p:nvSpPr>
          <p:cNvPr id="1284" name="Google Shape;1284;p162"/>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subway station is in ‘Little Italy’? What subway route is it on?</a:t>
            </a:r>
            <a:endParaRPr/>
          </a:p>
        </p:txBody>
      </p:sp>
      <p:cxnSp>
        <p:nvCxnSpPr>
          <p:cNvPr id="1285" name="Google Shape;1285;p162"/>
          <p:cNvCxnSpPr/>
          <p:nvPr/>
        </p:nvCxnSpPr>
        <p:spPr>
          <a:xfrm>
            <a:off x="416700" y="3753875"/>
            <a:ext cx="8120700" cy="0"/>
          </a:xfrm>
          <a:prstGeom prst="straightConnector1">
            <a:avLst/>
          </a:prstGeom>
          <a:noFill/>
          <a:ln cap="flat" cmpd="sng" w="38100">
            <a:solidFill>
              <a:schemeClr val="dk2"/>
            </a:solidFill>
            <a:prstDash val="solid"/>
            <a:round/>
            <a:headEnd len="med" w="med" type="none"/>
            <a:tailEnd len="med" w="med" type="none"/>
          </a:ln>
        </p:spPr>
      </p:cxnSp>
      <p:sp>
        <p:nvSpPr>
          <p:cNvPr id="1286" name="Google Shape;1286;p16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14 - Spatial Joins Exercises</a:t>
            </a:r>
            <a:endParaRPr b="1" sz="1500">
              <a:solidFill>
                <a:srgbClr val="FFFFFF"/>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63"/>
          <p:cNvSpPr txBox="1"/>
          <p:nvPr/>
        </p:nvSpPr>
        <p:spPr>
          <a:xfrm>
            <a:off x="416700" y="1310100"/>
            <a:ext cx="8120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00FF"/>
                </a:solidFill>
                <a:latin typeface="Consolas"/>
                <a:ea typeface="Consolas"/>
                <a:cs typeface="Consolas"/>
                <a:sym typeface="Consolas"/>
              </a:rPr>
              <a:t>DISTINCT</a:t>
            </a:r>
            <a:r>
              <a:rPr b="1" lang="en" sz="2400">
                <a:solidFill>
                  <a:schemeClr val="dk1"/>
                </a:solidFill>
                <a:latin typeface="Consolas"/>
                <a:ea typeface="Consolas"/>
                <a:cs typeface="Consolas"/>
                <a:sym typeface="Consolas"/>
              </a:rPr>
              <a:t> n.name, n.boroname</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nyc_subway_stations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s</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JOIN</a:t>
            </a:r>
            <a:r>
              <a:rPr b="1" lang="en" sz="2400">
                <a:solidFill>
                  <a:schemeClr val="dk1"/>
                </a:solidFill>
                <a:latin typeface="Consolas"/>
                <a:ea typeface="Consolas"/>
                <a:cs typeface="Consolas"/>
                <a:sym typeface="Consolas"/>
              </a:rPr>
              <a:t> nyc_neighborhoods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n</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ON</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ST_Contains(</a:t>
            </a:r>
            <a:r>
              <a:rPr b="1" lang="en" sz="2400">
                <a:solidFill>
                  <a:schemeClr val="dk1"/>
                </a:solidFill>
                <a:latin typeface="Consolas"/>
                <a:ea typeface="Consolas"/>
                <a:cs typeface="Consolas"/>
                <a:sym typeface="Consolas"/>
              </a:rPr>
              <a:t>n.geom, s.geom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strpos(</a:t>
            </a:r>
            <a:r>
              <a:rPr b="1" lang="en" sz="2400">
                <a:solidFill>
                  <a:schemeClr val="dk1"/>
                </a:solidFill>
                <a:latin typeface="Consolas"/>
                <a:ea typeface="Consolas"/>
                <a:cs typeface="Consolas"/>
                <a:sym typeface="Consolas"/>
              </a:rPr>
              <a:t>s.routes,</a:t>
            </a:r>
            <a:r>
              <a:rPr b="1" lang="en" sz="2400">
                <a:solidFill>
                  <a:srgbClr val="B45F06"/>
                </a:solidFill>
                <a:latin typeface="Consolas"/>
                <a:ea typeface="Consolas"/>
                <a:cs typeface="Consolas"/>
                <a:sym typeface="Consolas"/>
              </a:rPr>
              <a:t>'6'</a:t>
            </a: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 &gt; </a:t>
            </a:r>
            <a:r>
              <a:rPr b="1" lang="en" sz="2400">
                <a:solidFill>
                  <a:srgbClr val="B45F06"/>
                </a:solidFill>
                <a:latin typeface="Consolas"/>
                <a:ea typeface="Consolas"/>
                <a:cs typeface="Consolas"/>
                <a:sym typeface="Consolas"/>
              </a:rPr>
              <a:t>0</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 Midtown</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chemeClr val="dk1"/>
                </a:solidFill>
                <a:latin typeface="Consolas"/>
                <a:ea typeface="Consolas"/>
                <a:cs typeface="Consolas"/>
                <a:sym typeface="Consolas"/>
              </a:rPr>
              <a:t> Hunts Point</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 … </a:t>
            </a:r>
            <a:endParaRPr b="1" sz="2400">
              <a:solidFill>
                <a:schemeClr val="dk1"/>
              </a:solidFill>
              <a:latin typeface="Consolas"/>
              <a:ea typeface="Consolas"/>
              <a:cs typeface="Consolas"/>
              <a:sym typeface="Consolas"/>
            </a:endParaRPr>
          </a:p>
        </p:txBody>
      </p:sp>
      <p:sp>
        <p:nvSpPr>
          <p:cNvPr id="1292" name="Google Shape;1292;p163"/>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all the neighborhoods served by the 6 train?</a:t>
            </a:r>
            <a:endParaRPr/>
          </a:p>
        </p:txBody>
      </p:sp>
      <p:cxnSp>
        <p:nvCxnSpPr>
          <p:cNvPr id="1293" name="Google Shape;1293;p163"/>
          <p:cNvCxnSpPr/>
          <p:nvPr/>
        </p:nvCxnSpPr>
        <p:spPr>
          <a:xfrm>
            <a:off x="416700" y="3430025"/>
            <a:ext cx="8120700" cy="0"/>
          </a:xfrm>
          <a:prstGeom prst="straightConnector1">
            <a:avLst/>
          </a:prstGeom>
          <a:noFill/>
          <a:ln cap="flat" cmpd="sng" w="38100">
            <a:solidFill>
              <a:schemeClr val="dk2"/>
            </a:solidFill>
            <a:prstDash val="solid"/>
            <a:round/>
            <a:headEnd len="med" w="med" type="none"/>
            <a:tailEnd len="med" w="med" type="none"/>
          </a:ln>
        </p:spPr>
      </p:cxnSp>
      <p:sp>
        <p:nvSpPr>
          <p:cNvPr id="1294" name="Google Shape;1294;p16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14 - Spatial Joins Exercises</a:t>
            </a:r>
            <a:endParaRPr b="1" sz="1500">
              <a:solidFill>
                <a:srgbClr val="FFFFFF"/>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64"/>
          <p:cNvSpPr txBox="1"/>
          <p:nvPr/>
        </p:nvSpPr>
        <p:spPr>
          <a:xfrm>
            <a:off x="416700" y="1919700"/>
            <a:ext cx="812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Sum(</a:t>
            </a:r>
            <a:r>
              <a:rPr b="1" lang="en" sz="2400">
                <a:solidFill>
                  <a:schemeClr val="dk1"/>
                </a:solidFill>
                <a:latin typeface="Consolas"/>
                <a:ea typeface="Consolas"/>
                <a:cs typeface="Consolas"/>
                <a:sym typeface="Consolas"/>
              </a:rPr>
              <a:t>popn_total</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nyc_neighborhoods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n</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JOIN</a:t>
            </a:r>
            <a:r>
              <a:rPr b="1" lang="en" sz="2400">
                <a:solidFill>
                  <a:schemeClr val="dk1"/>
                </a:solidFill>
                <a:latin typeface="Consolas"/>
                <a:ea typeface="Consolas"/>
                <a:cs typeface="Consolas"/>
                <a:sym typeface="Consolas"/>
              </a:rPr>
              <a:t> nyc_census_blocks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c</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ON</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ST_Intersects(</a:t>
            </a:r>
            <a:r>
              <a:rPr b="1" lang="en" sz="2400">
                <a:solidFill>
                  <a:schemeClr val="dk1"/>
                </a:solidFill>
                <a:latin typeface="Consolas"/>
                <a:ea typeface="Consolas"/>
                <a:cs typeface="Consolas"/>
                <a:sym typeface="Consolas"/>
              </a:rPr>
              <a:t>n.geom, c.geom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n.name = </a:t>
            </a:r>
            <a:r>
              <a:rPr b="1" lang="en" sz="2400">
                <a:solidFill>
                  <a:srgbClr val="B45F06"/>
                </a:solidFill>
                <a:latin typeface="Consolas"/>
                <a:ea typeface="Consolas"/>
                <a:cs typeface="Consolas"/>
                <a:sym typeface="Consolas"/>
              </a:rPr>
              <a:t>'Battery Park'</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17153</a:t>
            </a:r>
            <a:endParaRPr b="1" sz="2400">
              <a:solidFill>
                <a:schemeClr val="dk1"/>
              </a:solidFill>
              <a:latin typeface="Consolas"/>
              <a:ea typeface="Consolas"/>
              <a:cs typeface="Consolas"/>
              <a:sym typeface="Consolas"/>
            </a:endParaRPr>
          </a:p>
        </p:txBody>
      </p:sp>
      <p:sp>
        <p:nvSpPr>
          <p:cNvPr id="1300" name="Google Shape;1300;p164"/>
          <p:cNvSpPr txBox="1"/>
          <p:nvPr>
            <p:ph type="title"/>
          </p:nvPr>
        </p:nvSpPr>
        <p:spPr>
          <a:xfrm>
            <a:off x="311700" y="673625"/>
            <a:ext cx="85206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9/11, the ‘</a:t>
            </a:r>
            <a:r>
              <a:rPr lang="en">
                <a:solidFill>
                  <a:srgbClr val="B45F06"/>
                </a:solidFill>
              </a:rPr>
              <a:t>Battery Park</a:t>
            </a:r>
            <a:r>
              <a:rPr lang="en"/>
              <a:t>’ neighborhood was off limits for several days. How many people had to be evacuated?</a:t>
            </a:r>
            <a:endParaRPr/>
          </a:p>
        </p:txBody>
      </p:sp>
      <p:cxnSp>
        <p:nvCxnSpPr>
          <p:cNvPr id="1301" name="Google Shape;1301;p164"/>
          <p:cNvCxnSpPr/>
          <p:nvPr/>
        </p:nvCxnSpPr>
        <p:spPr>
          <a:xfrm>
            <a:off x="416700" y="4001525"/>
            <a:ext cx="8120700" cy="0"/>
          </a:xfrm>
          <a:prstGeom prst="straightConnector1">
            <a:avLst/>
          </a:prstGeom>
          <a:noFill/>
          <a:ln cap="flat" cmpd="sng" w="38100">
            <a:solidFill>
              <a:schemeClr val="dk2"/>
            </a:solidFill>
            <a:prstDash val="solid"/>
            <a:round/>
            <a:headEnd len="med" w="med" type="none"/>
            <a:tailEnd len="med" w="med" type="none"/>
          </a:ln>
        </p:spPr>
      </p:cxnSp>
      <p:sp>
        <p:nvSpPr>
          <p:cNvPr id="1302" name="Google Shape;1302;p16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14 - Spatial Joins Exercises</a:t>
            </a:r>
            <a:endParaRPr b="1" sz="1500">
              <a:solidFill>
                <a:srgbClr val="FFFFFF"/>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65"/>
          <p:cNvSpPr txBox="1"/>
          <p:nvPr>
            <p:ph type="title"/>
          </p:nvPr>
        </p:nvSpPr>
        <p:spPr>
          <a:xfrm>
            <a:off x="311700" y="597425"/>
            <a:ext cx="85206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neighborhood has the highest population density (persons/km2)?</a:t>
            </a:r>
            <a:endParaRPr/>
          </a:p>
        </p:txBody>
      </p:sp>
      <p:sp>
        <p:nvSpPr>
          <p:cNvPr id="1308" name="Google Shape;1308;p165"/>
          <p:cNvSpPr txBox="1"/>
          <p:nvPr/>
        </p:nvSpPr>
        <p:spPr>
          <a:xfrm>
            <a:off x="464100" y="1395825"/>
            <a:ext cx="8120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SELECT</a:t>
            </a:r>
            <a:r>
              <a:rPr b="1" lang="en" sz="2200">
                <a:solidFill>
                  <a:schemeClr val="dk1"/>
                </a:solidFill>
                <a:latin typeface="Consolas"/>
                <a:ea typeface="Consolas"/>
                <a:cs typeface="Consolas"/>
                <a:sym typeface="Consolas"/>
              </a:rPr>
              <a:t> n.name, </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chemeClr val="dk1"/>
                </a:solidFill>
                <a:latin typeface="Consolas"/>
                <a:ea typeface="Consolas"/>
                <a:cs typeface="Consolas"/>
                <a:sym typeface="Consolas"/>
              </a:rPr>
              <a:t>  </a:t>
            </a:r>
            <a:r>
              <a:rPr b="1" lang="en" sz="2200">
                <a:solidFill>
                  <a:srgbClr val="B45F06"/>
                </a:solidFill>
                <a:latin typeface="Consolas"/>
                <a:ea typeface="Consolas"/>
                <a:cs typeface="Consolas"/>
                <a:sym typeface="Consolas"/>
              </a:rPr>
              <a:t>1000000</a:t>
            </a:r>
            <a:r>
              <a:rPr b="1" lang="en" sz="2200">
                <a:solidFill>
                  <a:schemeClr val="dk1"/>
                </a:solidFill>
                <a:latin typeface="Consolas"/>
                <a:ea typeface="Consolas"/>
                <a:cs typeface="Consolas"/>
                <a:sym typeface="Consolas"/>
              </a:rPr>
              <a:t> * </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c.popn_total</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 </a:t>
            </a:r>
            <a:br>
              <a:rPr b="1" lang="en" sz="2200">
                <a:solidFill>
                  <a:schemeClr val="dk1"/>
                </a:solidFill>
                <a:latin typeface="Consolas"/>
                <a:ea typeface="Consolas"/>
                <a:cs typeface="Consolas"/>
                <a:sym typeface="Consolas"/>
              </a:rPr>
            </a:br>
            <a:r>
              <a:rPr b="1" lang="en" sz="2200">
                <a:solidFill>
                  <a:schemeClr val="dk1"/>
                </a:solidFill>
                <a:latin typeface="Consolas"/>
                <a:ea typeface="Consolas"/>
                <a:cs typeface="Consolas"/>
                <a:sym typeface="Consolas"/>
              </a:rPr>
              <a:t>            </a:t>
            </a:r>
            <a:r>
              <a:rPr b="1" lang="en" sz="2200">
                <a:solidFill>
                  <a:srgbClr val="006E1D"/>
                </a:solidFill>
                <a:latin typeface="Consolas"/>
                <a:ea typeface="Consolas"/>
                <a:cs typeface="Consolas"/>
                <a:sym typeface="Consolas"/>
              </a:rPr>
              <a:t>ST_Area(</a:t>
            </a:r>
            <a:r>
              <a:rPr b="1" lang="en" sz="2200">
                <a:solidFill>
                  <a:schemeClr val="dk1"/>
                </a:solidFill>
                <a:latin typeface="Consolas"/>
                <a:ea typeface="Consolas"/>
                <a:cs typeface="Consolas"/>
                <a:sym typeface="Consolas"/>
              </a:rPr>
              <a:t>n.geom</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popn_per_sqkm</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FROM</a:t>
            </a:r>
            <a:r>
              <a:rPr b="1" lang="en" sz="2200">
                <a:solidFill>
                  <a:schemeClr val="dk1"/>
                </a:solidFill>
                <a:latin typeface="Consolas"/>
                <a:ea typeface="Consolas"/>
                <a:cs typeface="Consolas"/>
                <a:sym typeface="Consolas"/>
              </a:rPr>
              <a:t> nyc_census_blocks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c</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JOIN</a:t>
            </a:r>
            <a:r>
              <a:rPr b="1" lang="en" sz="2200">
                <a:solidFill>
                  <a:schemeClr val="dk1"/>
                </a:solidFill>
                <a:latin typeface="Consolas"/>
                <a:ea typeface="Consolas"/>
                <a:cs typeface="Consolas"/>
                <a:sym typeface="Consolas"/>
              </a:rPr>
              <a:t> nyc_neighborhoods </a:t>
            </a:r>
            <a:r>
              <a:rPr b="1" lang="en" sz="2200">
                <a:solidFill>
                  <a:srgbClr val="0000FF"/>
                </a:solidFill>
                <a:latin typeface="Consolas"/>
                <a:ea typeface="Consolas"/>
                <a:cs typeface="Consolas"/>
                <a:sym typeface="Consolas"/>
              </a:rPr>
              <a:t>AS</a:t>
            </a:r>
            <a:r>
              <a:rPr b="1" lang="en" sz="2200">
                <a:solidFill>
                  <a:schemeClr val="dk1"/>
                </a:solidFill>
                <a:latin typeface="Consolas"/>
                <a:ea typeface="Consolas"/>
                <a:cs typeface="Consolas"/>
                <a:sym typeface="Consolas"/>
              </a:rPr>
              <a:t> n</a:t>
            </a:r>
            <a:endParaRPr b="1" sz="2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ON</a:t>
            </a:r>
            <a:r>
              <a:rPr b="1" lang="en" sz="2200">
                <a:solidFill>
                  <a:schemeClr val="dk1"/>
                </a:solidFill>
                <a:latin typeface="Consolas"/>
                <a:ea typeface="Consolas"/>
                <a:cs typeface="Consolas"/>
                <a:sym typeface="Consolas"/>
              </a:rPr>
              <a:t> </a:t>
            </a:r>
            <a:r>
              <a:rPr b="1" lang="en" sz="2200">
                <a:solidFill>
                  <a:srgbClr val="006E1D"/>
                </a:solidFill>
                <a:latin typeface="Consolas"/>
                <a:ea typeface="Consolas"/>
                <a:cs typeface="Consolas"/>
                <a:sym typeface="Consolas"/>
              </a:rPr>
              <a:t>ST_Intersects(</a:t>
            </a:r>
            <a:r>
              <a:rPr b="1" lang="en" sz="2200">
                <a:solidFill>
                  <a:schemeClr val="dk1"/>
                </a:solidFill>
                <a:latin typeface="Consolas"/>
                <a:ea typeface="Consolas"/>
                <a:cs typeface="Consolas"/>
                <a:sym typeface="Consolas"/>
              </a:rPr>
              <a:t>c.geom, n.geom</a:t>
            </a:r>
            <a:r>
              <a:rPr b="1" lang="en" sz="2200">
                <a:solidFill>
                  <a:srgbClr val="006E1D"/>
                </a:solidFill>
                <a:latin typeface="Consolas"/>
                <a:ea typeface="Consolas"/>
                <a:cs typeface="Consolas"/>
                <a:sym typeface="Consolas"/>
              </a:rPr>
              <a:t>)</a:t>
            </a:r>
            <a:endParaRPr b="1" sz="22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GROUP</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BY</a:t>
            </a:r>
            <a:r>
              <a:rPr b="1" lang="en" sz="2200">
                <a:solidFill>
                  <a:schemeClr val="dk1"/>
                </a:solidFill>
                <a:latin typeface="Consolas"/>
                <a:ea typeface="Consolas"/>
                <a:cs typeface="Consolas"/>
                <a:sym typeface="Consolas"/>
              </a:rPr>
              <a:t> n.name, n.geom</a:t>
            </a:r>
            <a:endParaRPr b="1" sz="2200">
              <a:solidFill>
                <a:schemeClr val="dk1"/>
              </a:solidFill>
              <a:latin typeface="Consolas"/>
              <a:ea typeface="Consolas"/>
              <a:cs typeface="Consolas"/>
              <a:sym typeface="Consolas"/>
            </a:endParaRPr>
          </a:p>
          <a:p>
            <a:pPr indent="0" lvl="0" marL="0" rtl="0" algn="l">
              <a:spcBef>
                <a:spcPts val="0"/>
              </a:spcBef>
              <a:spcAft>
                <a:spcPts val="0"/>
              </a:spcAft>
              <a:buNone/>
            </a:pPr>
            <a:r>
              <a:rPr b="1" lang="en" sz="2200">
                <a:solidFill>
                  <a:srgbClr val="0000FF"/>
                </a:solidFill>
                <a:latin typeface="Consolas"/>
                <a:ea typeface="Consolas"/>
                <a:cs typeface="Consolas"/>
                <a:sym typeface="Consolas"/>
              </a:rPr>
              <a:t>ORDER</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BY</a:t>
            </a:r>
            <a:r>
              <a:rPr b="1" lang="en" sz="2200">
                <a:solidFill>
                  <a:schemeClr val="dk1"/>
                </a:solidFill>
                <a:latin typeface="Consolas"/>
                <a:ea typeface="Consolas"/>
                <a:cs typeface="Consolas"/>
                <a:sym typeface="Consolas"/>
              </a:rPr>
              <a:t> </a:t>
            </a:r>
            <a:r>
              <a:rPr b="1" lang="en" sz="2200">
                <a:solidFill>
                  <a:schemeClr val="dk1"/>
                </a:solidFill>
                <a:latin typeface="Consolas"/>
                <a:ea typeface="Consolas"/>
                <a:cs typeface="Consolas"/>
                <a:sym typeface="Consolas"/>
              </a:rPr>
              <a:t>popn_per_sqkm</a:t>
            </a:r>
            <a:r>
              <a:rPr b="1" lang="en" sz="2200">
                <a:solidFill>
                  <a:schemeClr val="dk1"/>
                </a:solidFill>
                <a:latin typeface="Consolas"/>
                <a:ea typeface="Consolas"/>
                <a:cs typeface="Consolas"/>
                <a:sym typeface="Consolas"/>
              </a:rPr>
              <a:t> </a:t>
            </a:r>
            <a:r>
              <a:rPr b="1" lang="en" sz="2200">
                <a:solidFill>
                  <a:srgbClr val="0000FF"/>
                </a:solidFill>
                <a:latin typeface="Consolas"/>
                <a:ea typeface="Consolas"/>
                <a:cs typeface="Consolas"/>
                <a:sym typeface="Consolas"/>
              </a:rPr>
              <a:t>DESC</a:t>
            </a:r>
            <a:r>
              <a:rPr b="1" lang="en" sz="2200">
                <a:solidFill>
                  <a:schemeClr val="dk1"/>
                </a:solidFill>
                <a:latin typeface="Consolas"/>
                <a:ea typeface="Consolas"/>
                <a:cs typeface="Consolas"/>
                <a:sym typeface="Consolas"/>
              </a:rPr>
              <a:t>;</a:t>
            </a:r>
            <a:br>
              <a:rPr b="1" lang="en" sz="2200">
                <a:solidFill>
                  <a:schemeClr val="dk1"/>
                </a:solidFill>
                <a:latin typeface="Consolas"/>
                <a:ea typeface="Consolas"/>
                <a:cs typeface="Consolas"/>
                <a:sym typeface="Consolas"/>
              </a:rPr>
            </a:br>
            <a:br>
              <a:rPr b="1" lang="en" sz="2200">
                <a:solidFill>
                  <a:schemeClr val="dk1"/>
                </a:solidFill>
                <a:latin typeface="Consolas"/>
                <a:ea typeface="Consolas"/>
                <a:cs typeface="Consolas"/>
                <a:sym typeface="Consolas"/>
              </a:rPr>
            </a:br>
            <a:r>
              <a:rPr b="1" lang="en" sz="2200">
                <a:solidFill>
                  <a:schemeClr val="dk1"/>
                </a:solidFill>
                <a:latin typeface="Consolas"/>
                <a:ea typeface="Consolas"/>
                <a:cs typeface="Consolas"/>
                <a:sym typeface="Consolas"/>
              </a:rPr>
              <a:t>North Sutton Area    |  68435.13283772678</a:t>
            </a:r>
            <a:endParaRPr b="1" sz="2200">
              <a:solidFill>
                <a:schemeClr val="dk1"/>
              </a:solidFill>
              <a:latin typeface="Consolas"/>
              <a:ea typeface="Consolas"/>
              <a:cs typeface="Consolas"/>
              <a:sym typeface="Consolas"/>
            </a:endParaRPr>
          </a:p>
        </p:txBody>
      </p:sp>
      <p:cxnSp>
        <p:nvCxnSpPr>
          <p:cNvPr id="1309" name="Google Shape;1309;p165"/>
          <p:cNvCxnSpPr/>
          <p:nvPr/>
        </p:nvCxnSpPr>
        <p:spPr>
          <a:xfrm>
            <a:off x="511650" y="4373000"/>
            <a:ext cx="8120700" cy="0"/>
          </a:xfrm>
          <a:prstGeom prst="straightConnector1">
            <a:avLst/>
          </a:prstGeom>
          <a:noFill/>
          <a:ln cap="flat" cmpd="sng" w="38100">
            <a:solidFill>
              <a:schemeClr val="dk2"/>
            </a:solidFill>
            <a:prstDash val="solid"/>
            <a:round/>
            <a:headEnd len="med" w="med" type="none"/>
            <a:tailEnd len="med" w="med" type="none"/>
          </a:ln>
        </p:spPr>
      </p:cxnSp>
      <p:sp>
        <p:nvSpPr>
          <p:cNvPr id="1310" name="Google Shape;1310;p16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chemeClr val="lt1"/>
                </a:solidFill>
                <a:latin typeface="Calibri"/>
                <a:ea typeface="Calibri"/>
                <a:cs typeface="Calibri"/>
                <a:sym typeface="Calibri"/>
              </a:rPr>
              <a:t>14 - Spatial Joins Exercises</a:t>
            </a:r>
            <a:endParaRPr b="1" sz="1500">
              <a:solidFill>
                <a:srgbClr val="FFFFFF"/>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66"/>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15 - Spatial Indexing</a:t>
            </a:r>
            <a:endParaRPr sz="3140"/>
          </a:p>
        </p:txBody>
      </p:sp>
      <p:sp>
        <p:nvSpPr>
          <p:cNvPr id="1316" name="Google Shape;1316;p16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6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spatial database has...</a:t>
            </a:r>
            <a:endParaRPr/>
          </a:p>
        </p:txBody>
      </p:sp>
      <p:sp>
        <p:nvSpPr>
          <p:cNvPr id="1322" name="Google Shape;1322;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b="1" lang="en" sz="2500"/>
              <a:t>Spatial Data Types</a:t>
            </a:r>
            <a:endParaRPr b="1" sz="2500"/>
          </a:p>
          <a:p>
            <a:pPr indent="-361950" lvl="1" marL="914400" rtl="0" algn="l">
              <a:spcBef>
                <a:spcPts val="0"/>
              </a:spcBef>
              <a:spcAft>
                <a:spcPts val="0"/>
              </a:spcAft>
              <a:buSzPts val="2100"/>
              <a:buChar char="○"/>
            </a:pPr>
            <a:r>
              <a:rPr lang="en" sz="2100"/>
              <a:t>geometry, geography </a:t>
            </a:r>
            <a:endParaRPr sz="2100"/>
          </a:p>
          <a:p>
            <a:pPr indent="-387350" lvl="0" marL="457200" rtl="0" algn="l">
              <a:spcBef>
                <a:spcPts val="0"/>
              </a:spcBef>
              <a:spcAft>
                <a:spcPts val="0"/>
              </a:spcAft>
              <a:buSzPts val="2500"/>
              <a:buChar char="●"/>
            </a:pPr>
            <a:r>
              <a:rPr b="1" lang="en" sz="2500"/>
              <a:t>Spatial Indexes</a:t>
            </a:r>
            <a:endParaRPr b="1" sz="2500"/>
          </a:p>
          <a:p>
            <a:pPr indent="-361950" lvl="1" marL="914400" rtl="0" algn="l">
              <a:spcBef>
                <a:spcPts val="0"/>
              </a:spcBef>
              <a:spcAft>
                <a:spcPts val="0"/>
              </a:spcAft>
              <a:buSzPts val="2100"/>
              <a:buChar char="○"/>
            </a:pPr>
            <a:r>
              <a:rPr lang="en" sz="2100"/>
              <a:t>r-tree, quad-tree, kd-tree </a:t>
            </a:r>
            <a:endParaRPr sz="2100"/>
          </a:p>
          <a:p>
            <a:pPr indent="-387350" lvl="0" marL="457200" rtl="0" algn="l">
              <a:spcBef>
                <a:spcPts val="0"/>
              </a:spcBef>
              <a:spcAft>
                <a:spcPts val="0"/>
              </a:spcAft>
              <a:buSzPts val="2500"/>
              <a:buChar char="●"/>
            </a:pPr>
            <a:r>
              <a:rPr b="1" lang="en" sz="2500"/>
              <a:t>Spatial Functions</a:t>
            </a:r>
            <a:endParaRPr b="1" sz="2500"/>
          </a:p>
          <a:p>
            <a:pPr indent="-361950" lvl="1" marL="914400" rtl="0" algn="l">
              <a:spcBef>
                <a:spcPts val="0"/>
              </a:spcBef>
              <a:spcAft>
                <a:spcPts val="0"/>
              </a:spcAft>
              <a:buSzPts val="2100"/>
              <a:buChar char="○"/>
            </a:pPr>
            <a:r>
              <a:rPr lang="en" sz="2100"/>
              <a:t>ST_Length(geometry),  ST_X(geometry)</a:t>
            </a:r>
            <a:endParaRPr sz="2100"/>
          </a:p>
        </p:txBody>
      </p:sp>
      <p:sp>
        <p:nvSpPr>
          <p:cNvPr id="1323" name="Google Shape;1323;p16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6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spatial index speeds spatial query ...</a:t>
            </a:r>
            <a:endParaRPr/>
          </a:p>
        </p:txBody>
      </p:sp>
      <p:sp>
        <p:nvSpPr>
          <p:cNvPr id="1329" name="Google Shape;1329;p168"/>
          <p:cNvSpPr txBox="1"/>
          <p:nvPr>
            <p:ph idx="1" type="body"/>
          </p:nvPr>
        </p:nvSpPr>
        <p:spPr>
          <a:xfrm>
            <a:off x="311700" y="1152475"/>
            <a:ext cx="8520600" cy="7986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b="1" lang="en" sz="2500"/>
              <a:t>Join two tables of 10,000 records each</a:t>
            </a:r>
            <a:endParaRPr sz="2100"/>
          </a:p>
        </p:txBody>
      </p:sp>
      <p:sp>
        <p:nvSpPr>
          <p:cNvPr id="1330" name="Google Shape;1330;p16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graphicFrame>
        <p:nvGraphicFramePr>
          <p:cNvPr id="1331" name="Google Shape;1331;p168"/>
          <p:cNvGraphicFramePr/>
          <p:nvPr/>
        </p:nvGraphicFramePr>
        <p:xfrm>
          <a:off x="876300" y="1962150"/>
          <a:ext cx="3000000" cy="3000000"/>
        </p:xfrm>
        <a:graphic>
          <a:graphicData uri="http://schemas.openxmlformats.org/drawingml/2006/table">
            <a:tbl>
              <a:tblPr>
                <a:noFill/>
                <a:tableStyleId>{317A359F-22BE-4EAF-A268-50F2D1278A95}</a:tableStyleId>
              </a:tblPr>
              <a:tblGrid>
                <a:gridCol w="3619500"/>
                <a:gridCol w="3619500"/>
              </a:tblGrid>
              <a:tr h="381000">
                <a:tc>
                  <a:txBody>
                    <a:bodyPr/>
                    <a:lstStyle/>
                    <a:p>
                      <a:pPr indent="0" lvl="0" marL="0" rtl="0" algn="l">
                        <a:spcBef>
                          <a:spcPts val="0"/>
                        </a:spcBef>
                        <a:spcAft>
                          <a:spcPts val="0"/>
                        </a:spcAft>
                        <a:buNone/>
                      </a:pPr>
                      <a:r>
                        <a:rPr b="1" lang="en" sz="1900"/>
                        <a:t>Without Index</a:t>
                      </a:r>
                      <a:endParaRPr b="1" sz="19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900"/>
                        <a:t>With Index</a:t>
                      </a:r>
                      <a:endParaRPr b="1" sz="19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900"/>
                        <a:t>10,000 * 10,000 = </a:t>
                      </a:r>
                      <a:r>
                        <a:rPr b="1" lang="en" sz="1900"/>
                        <a:t>100,000,000</a:t>
                      </a:r>
                      <a:r>
                        <a:rPr lang="en" sz="1900"/>
                        <a:t> comparisons</a:t>
                      </a:r>
                      <a:endParaRPr sz="1900"/>
                    </a:p>
                  </a:txBody>
                  <a:tcPr marT="91425" marB="91425" marR="91425" marL="91425">
                    <a:lnL cap="flat" cmpd="sng" w="9525">
                      <a:solidFill>
                        <a:srgbClr val="9E9E9E">
                          <a:alpha val="0"/>
                        </a:srgbClr>
                      </a:solidFill>
                      <a:prstDash val="solid"/>
                      <a:round/>
                      <a:headEnd len="sm" w="sm" type="none"/>
                      <a:tailEnd len="sm" w="sm" type="none"/>
                    </a:lnL>
                    <a:lnT cap="flat" cmpd="sng" w="38100">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900"/>
                        <a:t>10,000 + 10,000 = </a:t>
                      </a:r>
                      <a:r>
                        <a:rPr b="1" lang="en" sz="1900"/>
                        <a:t>20,000</a:t>
                      </a:r>
                      <a:r>
                        <a:rPr lang="en" sz="1900"/>
                        <a:t> comparisons</a:t>
                      </a:r>
                      <a:endParaRPr sz="1900"/>
                    </a:p>
                  </a:txBody>
                  <a:tcPr marT="91425" marB="91425" marR="91425" marL="91425">
                    <a:lnR cap="flat" cmpd="sng" w="9525">
                      <a:solidFill>
                        <a:srgbClr val="9E9E9E">
                          <a:alpha val="0"/>
                        </a:srgbClr>
                      </a:solidFill>
                      <a:prstDash val="solid"/>
                      <a:round/>
                      <a:headEnd len="sm" w="sm" type="none"/>
                      <a:tailEnd len="sm" w="sm" type="none"/>
                    </a:lnR>
                    <a:lnT cap="flat" cmpd="sng" w="38100">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69"/>
          <p:cNvSpPr txBox="1"/>
          <p:nvPr/>
        </p:nvSpPr>
        <p:spPr>
          <a:xfrm>
            <a:off x="492900" y="1157700"/>
            <a:ext cx="8120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DROP INDEX </a:t>
            </a:r>
            <a:r>
              <a:rPr b="1" lang="en" sz="2300">
                <a:latin typeface="Consolas"/>
                <a:ea typeface="Consolas"/>
                <a:cs typeface="Consolas"/>
                <a:sym typeface="Consolas"/>
              </a:rPr>
              <a:t>nyc_census_blocks_geom_idx;</a:t>
            </a:r>
            <a:endParaRPr b="1" sz="2300">
              <a:latin typeface="Consolas"/>
              <a:ea typeface="Consolas"/>
              <a:cs typeface="Consolas"/>
              <a:sym typeface="Consolas"/>
            </a:endParaRPr>
          </a:p>
        </p:txBody>
      </p:sp>
      <p:sp>
        <p:nvSpPr>
          <p:cNvPr id="1337" name="Google Shape;1337;p169"/>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prove it…</a:t>
            </a:r>
            <a:r>
              <a:rPr lang="en"/>
              <a:t> remove the index.</a:t>
            </a:r>
            <a:endParaRPr/>
          </a:p>
          <a:p>
            <a:pPr indent="0" lvl="0" marL="0" rtl="0" algn="l">
              <a:spcBef>
                <a:spcPts val="0"/>
              </a:spcBef>
              <a:spcAft>
                <a:spcPts val="0"/>
              </a:spcAft>
              <a:buNone/>
            </a:pPr>
            <a:r>
              <a:t/>
            </a:r>
            <a:endParaRPr/>
          </a:p>
        </p:txBody>
      </p:sp>
      <p:sp>
        <p:nvSpPr>
          <p:cNvPr id="1338" name="Google Shape;1338;p16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
        <p:nvSpPr>
          <p:cNvPr id="1339" name="Google Shape;1339;p169"/>
          <p:cNvSpPr txBox="1"/>
          <p:nvPr>
            <p:ph type="title"/>
          </p:nvPr>
        </p:nvSpPr>
        <p:spPr>
          <a:xfrm>
            <a:off x="311700" y="1892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a spatial join.</a:t>
            </a:r>
            <a:endParaRPr/>
          </a:p>
          <a:p>
            <a:pPr indent="0" lvl="0" marL="0" rtl="0" algn="l">
              <a:spcBef>
                <a:spcPts val="0"/>
              </a:spcBef>
              <a:spcAft>
                <a:spcPts val="0"/>
              </a:spcAft>
              <a:buNone/>
            </a:pPr>
            <a:r>
              <a:t/>
            </a:r>
            <a:endParaRPr/>
          </a:p>
        </p:txBody>
      </p:sp>
      <p:sp>
        <p:nvSpPr>
          <p:cNvPr id="1340" name="Google Shape;1340;p169"/>
          <p:cNvSpPr txBox="1"/>
          <p:nvPr/>
        </p:nvSpPr>
        <p:spPr>
          <a:xfrm>
            <a:off x="492900" y="2376900"/>
            <a:ext cx="8120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FF"/>
                </a:solidFill>
                <a:latin typeface="Consolas"/>
                <a:ea typeface="Consolas"/>
                <a:cs typeface="Consolas"/>
                <a:sym typeface="Consolas"/>
              </a:rPr>
              <a:t>SELECT</a:t>
            </a:r>
            <a:r>
              <a:rPr b="1" lang="en" sz="2100">
                <a:latin typeface="Consolas"/>
                <a:ea typeface="Consolas"/>
                <a:cs typeface="Consolas"/>
                <a:sym typeface="Consolas"/>
              </a:rPr>
              <a:t> b.blkid</a:t>
            </a:r>
            <a:endParaRPr b="1" sz="2100">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FROM</a:t>
            </a:r>
            <a:r>
              <a:rPr b="1" lang="en" sz="2100">
                <a:latin typeface="Consolas"/>
                <a:ea typeface="Consolas"/>
                <a:cs typeface="Consolas"/>
                <a:sym typeface="Consolas"/>
              </a:rPr>
              <a:t> nyc_census_blocks b</a:t>
            </a:r>
            <a:endParaRPr b="1" sz="2100">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JOIN</a:t>
            </a:r>
            <a:r>
              <a:rPr b="1" lang="en" sz="2100">
                <a:latin typeface="Consolas"/>
                <a:ea typeface="Consolas"/>
                <a:cs typeface="Consolas"/>
                <a:sym typeface="Consolas"/>
              </a:rPr>
              <a:t> nyc_subway_stations s</a:t>
            </a:r>
            <a:endParaRPr b="1" sz="2100">
              <a:latin typeface="Consolas"/>
              <a:ea typeface="Consolas"/>
              <a:cs typeface="Consolas"/>
              <a:sym typeface="Consolas"/>
            </a:endParaRPr>
          </a:p>
          <a:p>
            <a:pPr indent="0" lvl="0" marL="0" rtl="0" algn="l">
              <a:spcBef>
                <a:spcPts val="0"/>
              </a:spcBef>
              <a:spcAft>
                <a:spcPts val="0"/>
              </a:spcAft>
              <a:buNone/>
            </a:pPr>
            <a:r>
              <a:rPr b="1" lang="en" sz="2100">
                <a:latin typeface="Consolas"/>
                <a:ea typeface="Consolas"/>
                <a:cs typeface="Consolas"/>
                <a:sym typeface="Consolas"/>
              </a:rPr>
              <a:t>  </a:t>
            </a:r>
            <a:r>
              <a:rPr b="1" lang="en" sz="2100">
                <a:solidFill>
                  <a:srgbClr val="0000FF"/>
                </a:solidFill>
                <a:latin typeface="Consolas"/>
                <a:ea typeface="Consolas"/>
                <a:cs typeface="Consolas"/>
                <a:sym typeface="Consolas"/>
              </a:rPr>
              <a:t>ON</a:t>
            </a:r>
            <a:r>
              <a:rPr b="1" lang="en" sz="2100">
                <a:latin typeface="Consolas"/>
                <a:ea typeface="Consolas"/>
                <a:cs typeface="Consolas"/>
                <a:sym typeface="Consolas"/>
              </a:rPr>
              <a:t> </a:t>
            </a:r>
            <a:r>
              <a:rPr b="1" lang="en" sz="2100">
                <a:solidFill>
                  <a:srgbClr val="006E1D"/>
                </a:solidFill>
                <a:latin typeface="Consolas"/>
                <a:ea typeface="Consolas"/>
                <a:cs typeface="Consolas"/>
                <a:sym typeface="Consolas"/>
              </a:rPr>
              <a:t>ST_Contains(</a:t>
            </a:r>
            <a:r>
              <a:rPr b="1" lang="en" sz="2100">
                <a:latin typeface="Consolas"/>
                <a:ea typeface="Consolas"/>
                <a:cs typeface="Consolas"/>
                <a:sym typeface="Consolas"/>
              </a:rPr>
              <a:t>b.geom, s.geom</a:t>
            </a:r>
            <a:r>
              <a:rPr b="1" lang="en" sz="2100">
                <a:solidFill>
                  <a:srgbClr val="006E1D"/>
                </a:solidFill>
                <a:latin typeface="Consolas"/>
                <a:ea typeface="Consolas"/>
                <a:cs typeface="Consolas"/>
                <a:sym typeface="Consolas"/>
              </a:rPr>
              <a:t>)</a:t>
            </a:r>
            <a:endParaRPr b="1" sz="2100">
              <a:solidFill>
                <a:srgbClr val="006E1D"/>
              </a:solidFill>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WHERE</a:t>
            </a:r>
            <a:r>
              <a:rPr b="1" lang="en" sz="2100">
                <a:latin typeface="Consolas"/>
                <a:ea typeface="Consolas"/>
                <a:cs typeface="Consolas"/>
                <a:sym typeface="Consolas"/>
              </a:rPr>
              <a:t> s.name </a:t>
            </a:r>
            <a:r>
              <a:rPr b="1" lang="en" sz="2100">
                <a:solidFill>
                  <a:srgbClr val="0000FF"/>
                </a:solidFill>
                <a:latin typeface="Consolas"/>
                <a:ea typeface="Consolas"/>
                <a:cs typeface="Consolas"/>
                <a:sym typeface="Consolas"/>
              </a:rPr>
              <a:t>LIKE</a:t>
            </a:r>
            <a:r>
              <a:rPr b="1" lang="en" sz="2100">
                <a:latin typeface="Consolas"/>
                <a:ea typeface="Consolas"/>
                <a:cs typeface="Consolas"/>
                <a:sym typeface="Consolas"/>
              </a:rPr>
              <a:t> </a:t>
            </a:r>
            <a:r>
              <a:rPr b="1" lang="en" sz="2100">
                <a:solidFill>
                  <a:srgbClr val="B45F06"/>
                </a:solidFill>
                <a:latin typeface="Consolas"/>
                <a:ea typeface="Consolas"/>
                <a:cs typeface="Consolas"/>
                <a:sym typeface="Consolas"/>
              </a:rPr>
              <a:t>'B%'</a:t>
            </a:r>
            <a:r>
              <a:rPr b="1" lang="en" sz="2100">
                <a:latin typeface="Consolas"/>
                <a:ea typeface="Consolas"/>
                <a:cs typeface="Consolas"/>
                <a:sym typeface="Consolas"/>
              </a:rPr>
              <a:t>;</a:t>
            </a:r>
            <a:endParaRPr b="1" sz="2100">
              <a:latin typeface="Consolas"/>
              <a:ea typeface="Consolas"/>
              <a:cs typeface="Consolas"/>
              <a:sym typeface="Consolas"/>
            </a:endParaRPr>
          </a:p>
        </p:txBody>
      </p:sp>
      <p:sp>
        <p:nvSpPr>
          <p:cNvPr id="1341" name="Google Shape;1341;p169"/>
          <p:cNvSpPr txBox="1"/>
          <p:nvPr/>
        </p:nvSpPr>
        <p:spPr>
          <a:xfrm>
            <a:off x="5889725" y="3858525"/>
            <a:ext cx="3028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B45F06"/>
                </a:solidFill>
                <a:latin typeface="Calibri"/>
                <a:ea typeface="Calibri"/>
                <a:cs typeface="Calibri"/>
                <a:sym typeface="Calibri"/>
              </a:rPr>
              <a:t>~300 ms</a:t>
            </a:r>
            <a:endParaRPr b="1" sz="5500">
              <a:solidFill>
                <a:srgbClr val="B45F06"/>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PostgreSQL?</a:t>
            </a:r>
            <a:endParaRPr/>
          </a:p>
        </p:txBody>
      </p:sp>
      <p:sp>
        <p:nvSpPr>
          <p:cNvPr id="158" name="Google Shape;158;p2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pic>
        <p:nvPicPr>
          <p:cNvPr id="159" name="Google Shape;159;p26"/>
          <p:cNvPicPr preferRelativeResize="0"/>
          <p:nvPr/>
        </p:nvPicPr>
        <p:blipFill>
          <a:blip r:embed="rId3">
            <a:alphaModFix/>
          </a:blip>
          <a:stretch>
            <a:fillRect/>
          </a:stretch>
        </p:blipFill>
        <p:spPr>
          <a:xfrm>
            <a:off x="5559388" y="1686988"/>
            <a:ext cx="3110973" cy="2073476"/>
          </a:xfrm>
          <a:prstGeom prst="rect">
            <a:avLst/>
          </a:prstGeom>
          <a:noFill/>
          <a:ln>
            <a:noFill/>
          </a:ln>
        </p:spPr>
      </p:pic>
      <p:sp>
        <p:nvSpPr>
          <p:cNvPr id="160" name="Google Shape;160;p26"/>
          <p:cNvSpPr txBox="1"/>
          <p:nvPr>
            <p:ph idx="1" type="body"/>
          </p:nvPr>
        </p:nvSpPr>
        <p:spPr>
          <a:xfrm>
            <a:off x="311700" y="1152475"/>
            <a:ext cx="5247600" cy="34164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rgbClr val="000000"/>
              </a:buClr>
              <a:buSzPts val="2100"/>
              <a:buChar char="●"/>
            </a:pPr>
            <a:r>
              <a:rPr lang="en" sz="2100">
                <a:solidFill>
                  <a:srgbClr val="000000"/>
                </a:solidFill>
              </a:rPr>
              <a:t>Enterprise RDBMS</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Functionally equivalent to Oracle / MSSQL</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Multi-vendor open source community</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Multi-platform support, and available on all clouds</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Highly extensible by design</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Types, functions, indexes, replication slots, foreign data, core hooks</a:t>
            </a:r>
            <a:endParaRPr sz="2100">
              <a:solidFill>
                <a:srgbClr val="000000"/>
              </a:solidFill>
            </a:endParaRPr>
          </a:p>
          <a:p>
            <a:pPr indent="-361950" lvl="1" marL="914400" rtl="0" algn="l">
              <a:spcBef>
                <a:spcPts val="0"/>
              </a:spcBef>
              <a:spcAft>
                <a:spcPts val="0"/>
              </a:spcAft>
              <a:buClr>
                <a:srgbClr val="000000"/>
              </a:buClr>
              <a:buSzPts val="2100"/>
              <a:buChar char="○"/>
            </a:pPr>
            <a:r>
              <a:rPr lang="en" sz="2100">
                <a:solidFill>
                  <a:srgbClr val="000000"/>
                </a:solidFill>
              </a:rPr>
              <a:t>What makes PostGIS possible</a:t>
            </a:r>
            <a:endParaRPr sz="2100">
              <a:solidFill>
                <a:srgbClr val="0000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70"/>
          <p:cNvSpPr txBox="1"/>
          <p:nvPr/>
        </p:nvSpPr>
        <p:spPr>
          <a:xfrm>
            <a:off x="492900" y="1164600"/>
            <a:ext cx="812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FF"/>
                </a:solidFill>
                <a:latin typeface="Consolas"/>
                <a:ea typeface="Consolas"/>
                <a:cs typeface="Consolas"/>
                <a:sym typeface="Consolas"/>
              </a:rPr>
              <a:t>CREATE INDEX </a:t>
            </a:r>
            <a:r>
              <a:rPr b="1" lang="en" sz="2100">
                <a:latin typeface="Consolas"/>
                <a:ea typeface="Consolas"/>
                <a:cs typeface="Consolas"/>
                <a:sym typeface="Consolas"/>
              </a:rPr>
              <a:t>nyc_census_blocks_geom_idx</a:t>
            </a:r>
            <a:br>
              <a:rPr b="1" lang="en" sz="2100">
                <a:latin typeface="Consolas"/>
                <a:ea typeface="Consolas"/>
                <a:cs typeface="Consolas"/>
                <a:sym typeface="Consolas"/>
              </a:rPr>
            </a:br>
            <a:r>
              <a:rPr b="1" lang="en" sz="2100">
                <a:solidFill>
                  <a:srgbClr val="0000FF"/>
                </a:solidFill>
                <a:latin typeface="Consolas"/>
                <a:ea typeface="Consolas"/>
                <a:cs typeface="Consolas"/>
                <a:sym typeface="Consolas"/>
              </a:rPr>
              <a:t>ON </a:t>
            </a:r>
            <a:r>
              <a:rPr b="1" lang="en" sz="2100">
                <a:solidFill>
                  <a:schemeClr val="dk1"/>
                </a:solidFill>
                <a:latin typeface="Consolas"/>
                <a:ea typeface="Consolas"/>
                <a:cs typeface="Consolas"/>
                <a:sym typeface="Consolas"/>
              </a:rPr>
              <a:t>nyc_census_blocks </a:t>
            </a:r>
            <a:r>
              <a:rPr b="1" lang="en" sz="2100">
                <a:solidFill>
                  <a:srgbClr val="0000FF"/>
                </a:solidFill>
                <a:latin typeface="Consolas"/>
                <a:ea typeface="Consolas"/>
                <a:cs typeface="Consolas"/>
                <a:sym typeface="Consolas"/>
              </a:rPr>
              <a:t>USING GIST</a:t>
            </a:r>
            <a:r>
              <a:rPr b="1" lang="en" sz="2100">
                <a:solidFill>
                  <a:schemeClr val="dk1"/>
                </a:solidFill>
                <a:latin typeface="Consolas"/>
                <a:ea typeface="Consolas"/>
                <a:cs typeface="Consolas"/>
                <a:sym typeface="Consolas"/>
              </a:rPr>
              <a:t> (geom)</a:t>
            </a:r>
            <a:r>
              <a:rPr b="1" lang="en" sz="2100">
                <a:latin typeface="Consolas"/>
                <a:ea typeface="Consolas"/>
                <a:cs typeface="Consolas"/>
                <a:sym typeface="Consolas"/>
              </a:rPr>
              <a:t>;</a:t>
            </a:r>
            <a:endParaRPr b="1" sz="2100">
              <a:latin typeface="Consolas"/>
              <a:ea typeface="Consolas"/>
              <a:cs typeface="Consolas"/>
              <a:sym typeface="Consolas"/>
            </a:endParaRPr>
          </a:p>
        </p:txBody>
      </p:sp>
      <p:sp>
        <p:nvSpPr>
          <p:cNvPr id="1347" name="Google Shape;1347;p17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
        <p:nvSpPr>
          <p:cNvPr id="1348" name="Google Shape;1348;p170"/>
          <p:cNvSpPr txBox="1"/>
          <p:nvPr>
            <p:ph type="title"/>
          </p:nvPr>
        </p:nvSpPr>
        <p:spPr>
          <a:xfrm>
            <a:off x="311700" y="201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the join again.</a:t>
            </a:r>
            <a:endParaRPr/>
          </a:p>
          <a:p>
            <a:pPr indent="0" lvl="0" marL="0" rtl="0" algn="l">
              <a:spcBef>
                <a:spcPts val="0"/>
              </a:spcBef>
              <a:spcAft>
                <a:spcPts val="0"/>
              </a:spcAft>
              <a:buNone/>
            </a:pPr>
            <a:r>
              <a:t/>
            </a:r>
            <a:endParaRPr/>
          </a:p>
        </p:txBody>
      </p:sp>
      <p:sp>
        <p:nvSpPr>
          <p:cNvPr id="1349" name="Google Shape;1349;p170"/>
          <p:cNvSpPr txBox="1"/>
          <p:nvPr/>
        </p:nvSpPr>
        <p:spPr>
          <a:xfrm>
            <a:off x="492900" y="2499200"/>
            <a:ext cx="8120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FF"/>
                </a:solidFill>
                <a:latin typeface="Consolas"/>
                <a:ea typeface="Consolas"/>
                <a:cs typeface="Consolas"/>
                <a:sym typeface="Consolas"/>
              </a:rPr>
              <a:t>SELECT</a:t>
            </a:r>
            <a:r>
              <a:rPr b="1" lang="en" sz="2100">
                <a:latin typeface="Consolas"/>
                <a:ea typeface="Consolas"/>
                <a:cs typeface="Consolas"/>
                <a:sym typeface="Consolas"/>
              </a:rPr>
              <a:t> blocks.blkid</a:t>
            </a:r>
            <a:endParaRPr b="1" sz="2100">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FROM</a:t>
            </a:r>
            <a:r>
              <a:rPr b="1" lang="en" sz="2100">
                <a:latin typeface="Consolas"/>
                <a:ea typeface="Consolas"/>
                <a:cs typeface="Consolas"/>
                <a:sym typeface="Consolas"/>
              </a:rPr>
              <a:t> nyc_census_blocks b</a:t>
            </a:r>
            <a:endParaRPr b="1" sz="2100">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JOIN</a:t>
            </a:r>
            <a:r>
              <a:rPr b="1" lang="en" sz="2100">
                <a:latin typeface="Consolas"/>
                <a:ea typeface="Consolas"/>
                <a:cs typeface="Consolas"/>
                <a:sym typeface="Consolas"/>
              </a:rPr>
              <a:t> nyc_subway_stations s</a:t>
            </a:r>
            <a:endParaRPr b="1" sz="2100">
              <a:latin typeface="Consolas"/>
              <a:ea typeface="Consolas"/>
              <a:cs typeface="Consolas"/>
              <a:sym typeface="Consolas"/>
            </a:endParaRPr>
          </a:p>
          <a:p>
            <a:pPr indent="0" lvl="0" marL="0" rtl="0" algn="l">
              <a:spcBef>
                <a:spcPts val="0"/>
              </a:spcBef>
              <a:spcAft>
                <a:spcPts val="0"/>
              </a:spcAft>
              <a:buNone/>
            </a:pPr>
            <a:r>
              <a:rPr b="1" lang="en" sz="2100">
                <a:latin typeface="Consolas"/>
                <a:ea typeface="Consolas"/>
                <a:cs typeface="Consolas"/>
                <a:sym typeface="Consolas"/>
              </a:rPr>
              <a:t>  </a:t>
            </a:r>
            <a:r>
              <a:rPr b="1" lang="en" sz="2100">
                <a:solidFill>
                  <a:srgbClr val="0000FF"/>
                </a:solidFill>
                <a:latin typeface="Consolas"/>
                <a:ea typeface="Consolas"/>
                <a:cs typeface="Consolas"/>
                <a:sym typeface="Consolas"/>
              </a:rPr>
              <a:t>ON</a:t>
            </a:r>
            <a:r>
              <a:rPr b="1" lang="en" sz="2100">
                <a:latin typeface="Consolas"/>
                <a:ea typeface="Consolas"/>
                <a:cs typeface="Consolas"/>
                <a:sym typeface="Consolas"/>
              </a:rPr>
              <a:t> </a:t>
            </a:r>
            <a:r>
              <a:rPr b="1" lang="en" sz="2100">
                <a:solidFill>
                  <a:srgbClr val="006E1D"/>
                </a:solidFill>
                <a:latin typeface="Consolas"/>
                <a:ea typeface="Consolas"/>
                <a:cs typeface="Consolas"/>
                <a:sym typeface="Consolas"/>
              </a:rPr>
              <a:t>ST_Contains(</a:t>
            </a:r>
            <a:r>
              <a:rPr b="1" lang="en" sz="2100">
                <a:latin typeface="Consolas"/>
                <a:ea typeface="Consolas"/>
                <a:cs typeface="Consolas"/>
                <a:sym typeface="Consolas"/>
              </a:rPr>
              <a:t>b.geom, s.geom</a:t>
            </a:r>
            <a:r>
              <a:rPr b="1" lang="en" sz="2100">
                <a:solidFill>
                  <a:srgbClr val="006E1D"/>
                </a:solidFill>
                <a:latin typeface="Consolas"/>
                <a:ea typeface="Consolas"/>
                <a:cs typeface="Consolas"/>
                <a:sym typeface="Consolas"/>
              </a:rPr>
              <a:t>)</a:t>
            </a:r>
            <a:endParaRPr b="1" sz="2100">
              <a:solidFill>
                <a:srgbClr val="006E1D"/>
              </a:solidFill>
              <a:latin typeface="Consolas"/>
              <a:ea typeface="Consolas"/>
              <a:cs typeface="Consolas"/>
              <a:sym typeface="Consolas"/>
            </a:endParaRPr>
          </a:p>
          <a:p>
            <a:pPr indent="0" lvl="0" marL="0" rtl="0" algn="l">
              <a:spcBef>
                <a:spcPts val="0"/>
              </a:spcBef>
              <a:spcAft>
                <a:spcPts val="0"/>
              </a:spcAft>
              <a:buNone/>
            </a:pPr>
            <a:r>
              <a:rPr b="1" lang="en" sz="2100">
                <a:solidFill>
                  <a:srgbClr val="0000FF"/>
                </a:solidFill>
                <a:latin typeface="Consolas"/>
                <a:ea typeface="Consolas"/>
                <a:cs typeface="Consolas"/>
                <a:sym typeface="Consolas"/>
              </a:rPr>
              <a:t>WHERE</a:t>
            </a:r>
            <a:r>
              <a:rPr b="1" lang="en" sz="2100">
                <a:latin typeface="Consolas"/>
                <a:ea typeface="Consolas"/>
                <a:cs typeface="Consolas"/>
                <a:sym typeface="Consolas"/>
              </a:rPr>
              <a:t> s.name </a:t>
            </a:r>
            <a:r>
              <a:rPr b="1" lang="en" sz="2100">
                <a:solidFill>
                  <a:srgbClr val="0000FF"/>
                </a:solidFill>
                <a:latin typeface="Consolas"/>
                <a:ea typeface="Consolas"/>
                <a:cs typeface="Consolas"/>
                <a:sym typeface="Consolas"/>
              </a:rPr>
              <a:t>LIKE</a:t>
            </a:r>
            <a:r>
              <a:rPr b="1" lang="en" sz="2100">
                <a:latin typeface="Consolas"/>
                <a:ea typeface="Consolas"/>
                <a:cs typeface="Consolas"/>
                <a:sym typeface="Consolas"/>
              </a:rPr>
              <a:t> </a:t>
            </a:r>
            <a:r>
              <a:rPr b="1" lang="en" sz="2100">
                <a:solidFill>
                  <a:srgbClr val="B45F06"/>
                </a:solidFill>
                <a:latin typeface="Consolas"/>
                <a:ea typeface="Consolas"/>
                <a:cs typeface="Consolas"/>
                <a:sym typeface="Consolas"/>
              </a:rPr>
              <a:t>'B%'</a:t>
            </a:r>
            <a:r>
              <a:rPr b="1" lang="en" sz="2100">
                <a:latin typeface="Consolas"/>
                <a:ea typeface="Consolas"/>
                <a:cs typeface="Consolas"/>
                <a:sym typeface="Consolas"/>
              </a:rPr>
              <a:t>;</a:t>
            </a:r>
            <a:endParaRPr b="1" sz="2100">
              <a:latin typeface="Consolas"/>
              <a:ea typeface="Consolas"/>
              <a:cs typeface="Consolas"/>
              <a:sym typeface="Consolas"/>
            </a:endParaRPr>
          </a:p>
        </p:txBody>
      </p:sp>
      <p:sp>
        <p:nvSpPr>
          <p:cNvPr id="1350" name="Google Shape;1350;p170"/>
          <p:cNvSpPr txBox="1"/>
          <p:nvPr>
            <p:ph type="title"/>
          </p:nvPr>
        </p:nvSpPr>
        <p:spPr>
          <a:xfrm>
            <a:off x="311700" y="667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the index again.</a:t>
            </a:r>
            <a:endParaRPr/>
          </a:p>
          <a:p>
            <a:pPr indent="0" lvl="0" marL="0" rtl="0" algn="l">
              <a:spcBef>
                <a:spcPts val="0"/>
              </a:spcBef>
              <a:spcAft>
                <a:spcPts val="0"/>
              </a:spcAft>
              <a:buNone/>
            </a:pPr>
            <a:r>
              <a:t/>
            </a:r>
            <a:endParaRPr/>
          </a:p>
        </p:txBody>
      </p:sp>
      <p:sp>
        <p:nvSpPr>
          <p:cNvPr id="1351" name="Google Shape;1351;p170"/>
          <p:cNvSpPr txBox="1"/>
          <p:nvPr/>
        </p:nvSpPr>
        <p:spPr>
          <a:xfrm>
            <a:off x="5889725" y="3858525"/>
            <a:ext cx="3028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B45F06"/>
                </a:solidFill>
                <a:latin typeface="Calibri"/>
                <a:ea typeface="Calibri"/>
                <a:cs typeface="Calibri"/>
                <a:sym typeface="Calibri"/>
              </a:rPr>
              <a:t>~90 ms</a:t>
            </a:r>
            <a:endParaRPr b="1" sz="5500">
              <a:solidFill>
                <a:srgbClr val="B45F06"/>
              </a:solidFill>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7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Index Cliff Notes</a:t>
            </a:r>
            <a:endParaRPr/>
          </a:p>
        </p:txBody>
      </p:sp>
      <p:sp>
        <p:nvSpPr>
          <p:cNvPr id="1357" name="Google Shape;1357;p171"/>
          <p:cNvSpPr txBox="1"/>
          <p:nvPr>
            <p:ph idx="1" type="body"/>
          </p:nvPr>
        </p:nvSpPr>
        <p:spPr>
          <a:xfrm>
            <a:off x="311700" y="1152475"/>
            <a:ext cx="8520600" cy="30375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b="1" lang="en" sz="2500">
                <a:solidFill>
                  <a:srgbClr val="0000FF"/>
                </a:solidFill>
              </a:rPr>
              <a:t>CREATE INDEX</a:t>
            </a:r>
            <a:r>
              <a:rPr b="1" lang="en" sz="2500"/>
              <a:t> index_name </a:t>
            </a:r>
            <a:r>
              <a:rPr b="1" lang="en" sz="2500">
                <a:solidFill>
                  <a:srgbClr val="0000FF"/>
                </a:solidFill>
              </a:rPr>
              <a:t>ON</a:t>
            </a:r>
            <a:r>
              <a:rPr b="1" lang="en" sz="2500"/>
              <a:t> table_name </a:t>
            </a:r>
            <a:r>
              <a:rPr b="1" lang="en" sz="2500">
                <a:solidFill>
                  <a:srgbClr val="0000FF"/>
                </a:solidFill>
              </a:rPr>
              <a:t>USING GIST</a:t>
            </a:r>
            <a:r>
              <a:rPr b="1" lang="en" sz="2500"/>
              <a:t> (geom)</a:t>
            </a:r>
            <a:endParaRPr b="1" sz="2500"/>
          </a:p>
          <a:p>
            <a:pPr indent="-387350" lvl="0" marL="457200" rtl="0" algn="l">
              <a:spcBef>
                <a:spcPts val="0"/>
              </a:spcBef>
              <a:spcAft>
                <a:spcPts val="0"/>
              </a:spcAft>
              <a:buSzPts val="2500"/>
              <a:buChar char="●"/>
            </a:pPr>
            <a:r>
              <a:rPr b="1" lang="en" sz="2500"/>
              <a:t>Use a “spatially indexed function” in </a:t>
            </a:r>
            <a:r>
              <a:rPr b="1" lang="en" sz="2500">
                <a:solidFill>
                  <a:srgbClr val="0000FF"/>
                </a:solidFill>
              </a:rPr>
              <a:t>JOIN</a:t>
            </a:r>
            <a:r>
              <a:rPr b="1" lang="en" sz="2500"/>
              <a:t> or </a:t>
            </a:r>
            <a:r>
              <a:rPr b="1" lang="en" sz="2500">
                <a:solidFill>
                  <a:srgbClr val="0000FF"/>
                </a:solidFill>
              </a:rPr>
              <a:t>WHERE</a:t>
            </a:r>
            <a:r>
              <a:rPr b="1" lang="en" sz="2500"/>
              <a:t> clause</a:t>
            </a:r>
            <a:endParaRPr b="1" sz="2500"/>
          </a:p>
          <a:p>
            <a:pPr indent="-387350" lvl="1" marL="914400" rtl="0" algn="l">
              <a:spcBef>
                <a:spcPts val="0"/>
              </a:spcBef>
              <a:spcAft>
                <a:spcPts val="0"/>
              </a:spcAft>
              <a:buSzPts val="2500"/>
              <a:buChar char="○"/>
            </a:pPr>
            <a:r>
              <a:rPr b="1" lang="en" sz="2500"/>
              <a:t>ST_Intersects(A, B), ST_Contains(A, B), ST_Within(A, B)</a:t>
            </a:r>
            <a:endParaRPr b="1" sz="2500"/>
          </a:p>
          <a:p>
            <a:pPr indent="-387350" lvl="1" marL="914400" rtl="0" algn="l">
              <a:spcBef>
                <a:spcPts val="0"/>
              </a:spcBef>
              <a:spcAft>
                <a:spcPts val="0"/>
              </a:spcAft>
              <a:buSzPts val="2500"/>
              <a:buChar char="○"/>
            </a:pPr>
            <a:r>
              <a:rPr b="1" lang="en" sz="2500"/>
              <a:t>ST_DWithin(A, B, R)</a:t>
            </a:r>
            <a:endParaRPr b="1" sz="2500"/>
          </a:p>
        </p:txBody>
      </p:sp>
      <p:sp>
        <p:nvSpPr>
          <p:cNvPr id="1358" name="Google Shape;1358;p17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pic>
        <p:nvPicPr>
          <p:cNvPr id="1359" name="Google Shape;1359;p171"/>
          <p:cNvPicPr preferRelativeResize="0"/>
          <p:nvPr/>
        </p:nvPicPr>
        <p:blipFill rotWithShape="1">
          <a:blip r:embed="rId3">
            <a:alphaModFix/>
          </a:blip>
          <a:srcRect b="0" l="0" r="0" t="0"/>
          <a:stretch/>
        </p:blipFill>
        <p:spPr>
          <a:xfrm>
            <a:off x="0" y="4237100"/>
            <a:ext cx="2584500" cy="906400"/>
          </a:xfrm>
          <a:prstGeom prst="rect">
            <a:avLst/>
          </a:prstGeom>
          <a:noFill/>
          <a:ln>
            <a:noFill/>
          </a:ln>
        </p:spPr>
      </p:pic>
      <p:pic>
        <p:nvPicPr>
          <p:cNvPr id="1360" name="Google Shape;1360;p171"/>
          <p:cNvPicPr preferRelativeResize="0"/>
          <p:nvPr/>
        </p:nvPicPr>
        <p:blipFill>
          <a:blip r:embed="rId3">
            <a:alphaModFix/>
          </a:blip>
          <a:stretch>
            <a:fillRect/>
          </a:stretch>
        </p:blipFill>
        <p:spPr>
          <a:xfrm>
            <a:off x="1798217" y="4237105"/>
            <a:ext cx="2584500" cy="906400"/>
          </a:xfrm>
          <a:prstGeom prst="rect">
            <a:avLst/>
          </a:prstGeom>
          <a:noFill/>
          <a:ln>
            <a:noFill/>
          </a:ln>
        </p:spPr>
      </p:pic>
      <p:pic>
        <p:nvPicPr>
          <p:cNvPr id="1361" name="Google Shape;1361;p171"/>
          <p:cNvPicPr preferRelativeResize="0"/>
          <p:nvPr/>
        </p:nvPicPr>
        <p:blipFill rotWithShape="1">
          <a:blip r:embed="rId3">
            <a:alphaModFix/>
          </a:blip>
          <a:srcRect b="0" l="0" r="0" t="0"/>
          <a:stretch/>
        </p:blipFill>
        <p:spPr>
          <a:xfrm>
            <a:off x="3598397" y="4237100"/>
            <a:ext cx="2584500" cy="906400"/>
          </a:xfrm>
          <a:prstGeom prst="rect">
            <a:avLst/>
          </a:prstGeom>
          <a:noFill/>
          <a:ln>
            <a:noFill/>
          </a:ln>
        </p:spPr>
      </p:pic>
      <p:pic>
        <p:nvPicPr>
          <p:cNvPr id="1362" name="Google Shape;1362;p171"/>
          <p:cNvPicPr preferRelativeResize="0"/>
          <p:nvPr/>
        </p:nvPicPr>
        <p:blipFill>
          <a:blip r:embed="rId3">
            <a:alphaModFix/>
          </a:blip>
          <a:stretch>
            <a:fillRect/>
          </a:stretch>
        </p:blipFill>
        <p:spPr>
          <a:xfrm>
            <a:off x="5396614" y="4237105"/>
            <a:ext cx="2584500" cy="906400"/>
          </a:xfrm>
          <a:prstGeom prst="rect">
            <a:avLst/>
          </a:prstGeom>
          <a:noFill/>
          <a:ln>
            <a:noFill/>
          </a:ln>
        </p:spPr>
      </p:pic>
      <p:pic>
        <p:nvPicPr>
          <p:cNvPr id="1363" name="Google Shape;1363;p171"/>
          <p:cNvPicPr preferRelativeResize="0"/>
          <p:nvPr/>
        </p:nvPicPr>
        <p:blipFill rotWithShape="1">
          <a:blip r:embed="rId3">
            <a:alphaModFix/>
          </a:blip>
          <a:srcRect b="0" l="0" r="24414" t="0"/>
          <a:stretch/>
        </p:blipFill>
        <p:spPr>
          <a:xfrm>
            <a:off x="7190427" y="4237100"/>
            <a:ext cx="1953575" cy="906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72"/>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Index Internals</a:t>
            </a:r>
            <a:endParaRPr/>
          </a:p>
        </p:txBody>
      </p:sp>
      <p:sp>
        <p:nvSpPr>
          <p:cNvPr id="1369" name="Google Shape;1369;p17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
        <p:nvSpPr>
          <p:cNvPr id="1370" name="Google Shape;1370;p172"/>
          <p:cNvSpPr txBox="1"/>
          <p:nvPr/>
        </p:nvSpPr>
        <p:spPr>
          <a:xfrm>
            <a:off x="413250" y="1265200"/>
            <a:ext cx="41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371" name="Google Shape;1371;p172"/>
          <p:cNvPicPr preferRelativeResize="0"/>
          <p:nvPr/>
        </p:nvPicPr>
        <p:blipFill>
          <a:blip r:embed="rId3">
            <a:alphaModFix/>
          </a:blip>
          <a:stretch>
            <a:fillRect/>
          </a:stretch>
        </p:blipFill>
        <p:spPr>
          <a:xfrm>
            <a:off x="1770675" y="3203750"/>
            <a:ext cx="5524975" cy="1381250"/>
          </a:xfrm>
          <a:prstGeom prst="rect">
            <a:avLst/>
          </a:prstGeom>
          <a:noFill/>
          <a:ln>
            <a:noFill/>
          </a:ln>
        </p:spPr>
      </p:pic>
      <p:sp>
        <p:nvSpPr>
          <p:cNvPr id="1372" name="Google Shape;1372;p172"/>
          <p:cNvSpPr txBox="1"/>
          <p:nvPr/>
        </p:nvSpPr>
        <p:spPr>
          <a:xfrm>
            <a:off x="635800" y="1282588"/>
            <a:ext cx="2339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Some spatial objects (like the star) are quite large and complex. Comparing complex objects is expensive!</a:t>
            </a:r>
            <a:endParaRPr>
              <a:latin typeface="Calibri"/>
              <a:ea typeface="Calibri"/>
              <a:cs typeface="Calibri"/>
              <a:sym typeface="Calibri"/>
            </a:endParaRPr>
          </a:p>
        </p:txBody>
      </p:sp>
      <p:sp>
        <p:nvSpPr>
          <p:cNvPr id="1373" name="Google Shape;1373;p172"/>
          <p:cNvSpPr txBox="1"/>
          <p:nvPr/>
        </p:nvSpPr>
        <p:spPr>
          <a:xfrm>
            <a:off x="3363313" y="1282588"/>
            <a:ext cx="2339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Instead of indexing objects directly, spatial indexes work on the bounding boxes of the objects.</a:t>
            </a:r>
            <a:endParaRPr>
              <a:latin typeface="Calibri"/>
              <a:ea typeface="Calibri"/>
              <a:cs typeface="Calibri"/>
              <a:sym typeface="Calibri"/>
            </a:endParaRPr>
          </a:p>
        </p:txBody>
      </p:sp>
      <p:sp>
        <p:nvSpPr>
          <p:cNvPr id="1374" name="Google Shape;1374;p172"/>
          <p:cNvSpPr txBox="1"/>
          <p:nvPr/>
        </p:nvSpPr>
        <p:spPr>
          <a:xfrm>
            <a:off x="6306813" y="1282588"/>
            <a:ext cx="2339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The boxes are of uniform size, and can be compared to determine spatial relationships very quickly.</a:t>
            </a:r>
            <a:endParaRPr>
              <a:latin typeface="Calibri"/>
              <a:ea typeface="Calibri"/>
              <a:cs typeface="Calibri"/>
              <a:sym typeface="Calibri"/>
            </a:endParaRPr>
          </a:p>
        </p:txBody>
      </p:sp>
      <p:cxnSp>
        <p:nvCxnSpPr>
          <p:cNvPr id="1375" name="Google Shape;1375;p172"/>
          <p:cNvCxnSpPr>
            <a:stCxn id="1372" idx="2"/>
          </p:cNvCxnSpPr>
          <p:nvPr/>
        </p:nvCxnSpPr>
        <p:spPr>
          <a:xfrm>
            <a:off x="1805650" y="2329288"/>
            <a:ext cx="845700" cy="779700"/>
          </a:xfrm>
          <a:prstGeom prst="straightConnector1">
            <a:avLst/>
          </a:prstGeom>
          <a:noFill/>
          <a:ln cap="flat" cmpd="sng" w="76200">
            <a:solidFill>
              <a:srgbClr val="CCCCCC"/>
            </a:solidFill>
            <a:prstDash val="solid"/>
            <a:round/>
            <a:headEnd len="med" w="med" type="none"/>
            <a:tailEnd len="med" w="med" type="triangle"/>
          </a:ln>
        </p:spPr>
      </p:cxnSp>
      <p:cxnSp>
        <p:nvCxnSpPr>
          <p:cNvPr id="1376" name="Google Shape;1376;p172"/>
          <p:cNvCxnSpPr>
            <a:stCxn id="1373" idx="2"/>
          </p:cNvCxnSpPr>
          <p:nvPr/>
        </p:nvCxnSpPr>
        <p:spPr>
          <a:xfrm>
            <a:off x="4533163" y="2329288"/>
            <a:ext cx="19200" cy="760500"/>
          </a:xfrm>
          <a:prstGeom prst="straightConnector1">
            <a:avLst/>
          </a:prstGeom>
          <a:noFill/>
          <a:ln cap="flat" cmpd="sng" w="76200">
            <a:solidFill>
              <a:srgbClr val="CCCCCC"/>
            </a:solidFill>
            <a:prstDash val="solid"/>
            <a:round/>
            <a:headEnd len="med" w="med" type="none"/>
            <a:tailEnd len="med" w="med" type="triangle"/>
          </a:ln>
        </p:spPr>
      </p:cxnSp>
      <p:cxnSp>
        <p:nvCxnSpPr>
          <p:cNvPr id="1377" name="Google Shape;1377;p172"/>
          <p:cNvCxnSpPr>
            <a:stCxn id="1374" idx="2"/>
          </p:cNvCxnSpPr>
          <p:nvPr/>
        </p:nvCxnSpPr>
        <p:spPr>
          <a:xfrm flipH="1">
            <a:off x="6389763" y="2329288"/>
            <a:ext cx="1086900" cy="811500"/>
          </a:xfrm>
          <a:prstGeom prst="straightConnector1">
            <a:avLst/>
          </a:prstGeom>
          <a:noFill/>
          <a:ln cap="flat" cmpd="sng" w="76200">
            <a:solidFill>
              <a:srgbClr val="CCCCCC"/>
            </a:solidFill>
            <a:prstDash val="solid"/>
            <a:round/>
            <a:headEnd len="med" w="med" type="none"/>
            <a:tailEnd len="med" w="med" type="triangl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pic>
        <p:nvPicPr>
          <p:cNvPr id="1382" name="Google Shape;1382;p173"/>
          <p:cNvPicPr preferRelativeResize="0"/>
          <p:nvPr/>
        </p:nvPicPr>
        <p:blipFill>
          <a:blip r:embed="rId3">
            <a:alphaModFix/>
          </a:blip>
          <a:stretch>
            <a:fillRect/>
          </a:stretch>
        </p:blipFill>
        <p:spPr>
          <a:xfrm>
            <a:off x="838200" y="553125"/>
            <a:ext cx="3586225" cy="4437974"/>
          </a:xfrm>
          <a:prstGeom prst="rect">
            <a:avLst/>
          </a:prstGeom>
          <a:noFill/>
          <a:ln>
            <a:noFill/>
          </a:ln>
        </p:spPr>
      </p:pic>
      <p:sp>
        <p:nvSpPr>
          <p:cNvPr id="1383" name="Google Shape;1383;p173"/>
          <p:cNvSpPr txBox="1"/>
          <p:nvPr/>
        </p:nvSpPr>
        <p:spPr>
          <a:xfrm>
            <a:off x="4856425" y="1017413"/>
            <a:ext cx="2416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boxes can be arranged in a hierarchy, so that a query can quickly discard portions of the search space that will not </a:t>
            </a:r>
            <a:r>
              <a:rPr lang="en" sz="1800">
                <a:latin typeface="Calibri"/>
                <a:ea typeface="Calibri"/>
                <a:cs typeface="Calibri"/>
                <a:sym typeface="Calibri"/>
              </a:rPr>
              <a:t>interact with a query box. Depending on the algorithm, different hierarchies can be build. PostGIS uses an “R*tree” algorithm.</a:t>
            </a:r>
            <a:endParaRPr sz="1800">
              <a:latin typeface="Calibri"/>
              <a:ea typeface="Calibri"/>
              <a:cs typeface="Calibri"/>
              <a:sym typeface="Calibri"/>
            </a:endParaRPr>
          </a:p>
        </p:txBody>
      </p:sp>
      <p:sp>
        <p:nvSpPr>
          <p:cNvPr id="1384" name="Google Shape;1384;p17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pic>
        <p:nvPicPr>
          <p:cNvPr id="1389" name="Google Shape;1389;p174"/>
          <p:cNvPicPr preferRelativeResize="0"/>
          <p:nvPr/>
        </p:nvPicPr>
        <p:blipFill>
          <a:blip r:embed="rId3">
            <a:alphaModFix/>
          </a:blip>
          <a:stretch>
            <a:fillRect/>
          </a:stretch>
        </p:blipFill>
        <p:spPr>
          <a:xfrm>
            <a:off x="1932625" y="1303175"/>
            <a:ext cx="4610100" cy="3467100"/>
          </a:xfrm>
          <a:prstGeom prst="rect">
            <a:avLst/>
          </a:prstGeom>
          <a:noFill/>
          <a:ln>
            <a:noFill/>
          </a:ln>
        </p:spPr>
      </p:pic>
      <p:sp>
        <p:nvSpPr>
          <p:cNvPr id="1390" name="Google Shape;1390;p174"/>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What green objects intersect the yellow query shape?</a:t>
            </a:r>
            <a:endParaRPr>
              <a:latin typeface="Calibri"/>
              <a:ea typeface="Calibri"/>
              <a:cs typeface="Calibri"/>
              <a:sym typeface="Calibri"/>
            </a:endParaRPr>
          </a:p>
        </p:txBody>
      </p:sp>
      <p:sp>
        <p:nvSpPr>
          <p:cNvPr id="1391" name="Google Shape;1391;p17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75"/>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Use </a:t>
            </a:r>
            <a:r>
              <a:rPr b="1" lang="en">
                <a:latin typeface="Calibri"/>
                <a:ea typeface="Calibri"/>
                <a:cs typeface="Calibri"/>
                <a:sym typeface="Calibri"/>
              </a:rPr>
              <a:t>i</a:t>
            </a:r>
            <a:r>
              <a:rPr b="1" lang="en">
                <a:latin typeface="Calibri"/>
                <a:ea typeface="Calibri"/>
                <a:cs typeface="Calibri"/>
                <a:sym typeface="Calibri"/>
              </a:rPr>
              <a:t>ndex</a:t>
            </a:r>
            <a:r>
              <a:rPr lang="en">
                <a:latin typeface="Calibri"/>
                <a:ea typeface="Calibri"/>
                <a:cs typeface="Calibri"/>
                <a:sym typeface="Calibri"/>
              </a:rPr>
              <a:t> to quickly finds the objects with </a:t>
            </a:r>
            <a:r>
              <a:rPr b="1" lang="en">
                <a:latin typeface="Calibri"/>
                <a:ea typeface="Calibri"/>
                <a:cs typeface="Calibri"/>
                <a:sym typeface="Calibri"/>
              </a:rPr>
              <a:t>bounding box intersection</a:t>
            </a:r>
            <a:r>
              <a:rPr lang="en">
                <a:latin typeface="Calibri"/>
                <a:ea typeface="Calibri"/>
                <a:cs typeface="Calibri"/>
                <a:sym typeface="Calibri"/>
              </a:rPr>
              <a:t>.</a:t>
            </a:r>
            <a:endParaRPr>
              <a:latin typeface="Calibri"/>
              <a:ea typeface="Calibri"/>
              <a:cs typeface="Calibri"/>
              <a:sym typeface="Calibri"/>
            </a:endParaRPr>
          </a:p>
        </p:txBody>
      </p:sp>
      <p:pic>
        <p:nvPicPr>
          <p:cNvPr id="1397" name="Google Shape;1397;p175"/>
          <p:cNvPicPr preferRelativeResize="0"/>
          <p:nvPr/>
        </p:nvPicPr>
        <p:blipFill>
          <a:blip r:embed="rId3">
            <a:alphaModFix/>
          </a:blip>
          <a:stretch>
            <a:fillRect/>
          </a:stretch>
        </p:blipFill>
        <p:spPr>
          <a:xfrm>
            <a:off x="1966619" y="1322249"/>
            <a:ext cx="4562475" cy="3409950"/>
          </a:xfrm>
          <a:prstGeom prst="rect">
            <a:avLst/>
          </a:prstGeom>
          <a:noFill/>
          <a:ln>
            <a:noFill/>
          </a:ln>
        </p:spPr>
      </p:pic>
      <p:sp>
        <p:nvSpPr>
          <p:cNvPr id="1398" name="Google Shape;1398;p17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76"/>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Exactly compute </a:t>
            </a:r>
            <a:r>
              <a:rPr lang="en">
                <a:latin typeface="Calibri"/>
                <a:ea typeface="Calibri"/>
                <a:cs typeface="Calibri"/>
                <a:sym typeface="Calibri"/>
              </a:rPr>
              <a:t>relationships</a:t>
            </a:r>
            <a:r>
              <a:rPr lang="en">
                <a:latin typeface="Calibri"/>
                <a:ea typeface="Calibri"/>
                <a:cs typeface="Calibri"/>
                <a:sym typeface="Calibri"/>
              </a:rPr>
              <a:t> in index result to find true intersection.</a:t>
            </a:r>
            <a:endParaRPr>
              <a:latin typeface="Calibri"/>
              <a:ea typeface="Calibri"/>
              <a:cs typeface="Calibri"/>
              <a:sym typeface="Calibri"/>
            </a:endParaRPr>
          </a:p>
        </p:txBody>
      </p:sp>
      <p:pic>
        <p:nvPicPr>
          <p:cNvPr id="1404" name="Google Shape;1404;p176"/>
          <p:cNvPicPr preferRelativeResize="0"/>
          <p:nvPr/>
        </p:nvPicPr>
        <p:blipFill>
          <a:blip r:embed="rId3">
            <a:alphaModFix/>
          </a:blip>
          <a:stretch>
            <a:fillRect/>
          </a:stretch>
        </p:blipFill>
        <p:spPr>
          <a:xfrm>
            <a:off x="1968375" y="1322250"/>
            <a:ext cx="4562475" cy="3409957"/>
          </a:xfrm>
          <a:prstGeom prst="rect">
            <a:avLst/>
          </a:prstGeom>
          <a:noFill/>
          <a:ln>
            <a:noFill/>
          </a:ln>
        </p:spPr>
      </p:pic>
      <p:sp>
        <p:nvSpPr>
          <p:cNvPr id="1405" name="Google Shape;1405;p17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77"/>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alibri"/>
                <a:ea typeface="Calibri"/>
                <a:cs typeface="Calibri"/>
                <a:sym typeface="Calibri"/>
              </a:rPr>
              <a:t>Index-only queries</a:t>
            </a:r>
            <a:endParaRPr>
              <a:latin typeface="Calibri"/>
              <a:ea typeface="Calibri"/>
              <a:cs typeface="Calibri"/>
              <a:sym typeface="Calibri"/>
            </a:endParaRPr>
          </a:p>
        </p:txBody>
      </p:sp>
      <p:pic>
        <p:nvPicPr>
          <p:cNvPr id="1411" name="Google Shape;1411;p177"/>
          <p:cNvPicPr preferRelativeResize="0"/>
          <p:nvPr/>
        </p:nvPicPr>
        <p:blipFill>
          <a:blip r:embed="rId3">
            <a:alphaModFix/>
          </a:blip>
          <a:stretch>
            <a:fillRect/>
          </a:stretch>
        </p:blipFill>
        <p:spPr>
          <a:xfrm>
            <a:off x="1968375" y="1322250"/>
            <a:ext cx="4562475" cy="3409957"/>
          </a:xfrm>
          <a:prstGeom prst="rect">
            <a:avLst/>
          </a:prstGeom>
          <a:noFill/>
          <a:ln>
            <a:noFill/>
          </a:ln>
        </p:spPr>
      </p:pic>
      <p:sp>
        <p:nvSpPr>
          <p:cNvPr id="1412" name="Google Shape;1412;p17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Index-enabled Spatial Functions</a:t>
            </a:r>
            <a:endParaRPr/>
          </a:p>
        </p:txBody>
      </p:sp>
      <p:sp>
        <p:nvSpPr>
          <p:cNvPr id="1418" name="Google Shape;1418;p17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
        <p:nvSpPr>
          <p:cNvPr id="1419" name="Google Shape;1419;p178"/>
          <p:cNvSpPr txBox="1"/>
          <p:nvPr>
            <p:ph idx="1" type="body"/>
          </p:nvPr>
        </p:nvSpPr>
        <p:spPr>
          <a:xfrm>
            <a:off x="464100" y="1228675"/>
            <a:ext cx="3547500" cy="34164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Clr>
                <a:srgbClr val="990000"/>
              </a:buClr>
              <a:buSzPts val="2500"/>
              <a:buChar char="●"/>
            </a:pPr>
            <a:r>
              <a:rPr b="1" lang="en" sz="2500">
                <a:solidFill>
                  <a:srgbClr val="990000"/>
                </a:solidFill>
              </a:rPr>
              <a:t>ST_Intersects()</a:t>
            </a:r>
            <a:endParaRPr b="1" sz="2500">
              <a:solidFill>
                <a:srgbClr val="990000"/>
              </a:solidFill>
            </a:endParaRPr>
          </a:p>
          <a:p>
            <a:pPr indent="-387350" lvl="0" marL="457200" rtl="0" algn="l">
              <a:spcBef>
                <a:spcPts val="0"/>
              </a:spcBef>
              <a:spcAft>
                <a:spcPts val="0"/>
              </a:spcAft>
              <a:buClr>
                <a:srgbClr val="990000"/>
              </a:buClr>
              <a:buSzPts val="2500"/>
              <a:buChar char="●"/>
            </a:pPr>
            <a:r>
              <a:rPr b="1" lang="en" sz="2500">
                <a:solidFill>
                  <a:srgbClr val="990000"/>
                </a:solidFill>
              </a:rPr>
              <a:t>ST_Contains()</a:t>
            </a:r>
            <a:endParaRPr b="1" sz="2500">
              <a:solidFill>
                <a:srgbClr val="990000"/>
              </a:solidFill>
            </a:endParaRPr>
          </a:p>
          <a:p>
            <a:pPr indent="-387350" lvl="0" marL="457200" rtl="0" algn="l">
              <a:spcBef>
                <a:spcPts val="0"/>
              </a:spcBef>
              <a:spcAft>
                <a:spcPts val="0"/>
              </a:spcAft>
              <a:buClr>
                <a:srgbClr val="990000"/>
              </a:buClr>
              <a:buSzPts val="2500"/>
              <a:buChar char="●"/>
            </a:pPr>
            <a:r>
              <a:rPr b="1" lang="en" sz="2500">
                <a:solidFill>
                  <a:srgbClr val="990000"/>
                </a:solidFill>
              </a:rPr>
              <a:t>ST_Within()</a:t>
            </a:r>
            <a:endParaRPr b="1" sz="2500">
              <a:solidFill>
                <a:srgbClr val="990000"/>
              </a:solidFill>
            </a:endParaRPr>
          </a:p>
          <a:p>
            <a:pPr indent="-387350" lvl="0" marL="457200" rtl="0" algn="l">
              <a:spcBef>
                <a:spcPts val="0"/>
              </a:spcBef>
              <a:spcAft>
                <a:spcPts val="0"/>
              </a:spcAft>
              <a:buClr>
                <a:srgbClr val="990000"/>
              </a:buClr>
              <a:buSzPts val="2500"/>
              <a:buChar char="●"/>
            </a:pPr>
            <a:r>
              <a:rPr b="1" lang="en" sz="2500">
                <a:solidFill>
                  <a:srgbClr val="990000"/>
                </a:solidFill>
              </a:rPr>
              <a:t>ST_DWithin()</a:t>
            </a:r>
            <a:endParaRPr b="1" sz="2500">
              <a:solidFill>
                <a:srgbClr val="990000"/>
              </a:solidFill>
            </a:endParaRPr>
          </a:p>
          <a:p>
            <a:pPr indent="-387350" lvl="0" marL="457200" rtl="0" algn="l">
              <a:spcBef>
                <a:spcPts val="0"/>
              </a:spcBef>
              <a:spcAft>
                <a:spcPts val="0"/>
              </a:spcAft>
              <a:buClr>
                <a:srgbClr val="666666"/>
              </a:buClr>
              <a:buSzPts val="2500"/>
              <a:buChar char="●"/>
            </a:pPr>
            <a:r>
              <a:rPr lang="en" sz="2500">
                <a:solidFill>
                  <a:srgbClr val="666666"/>
                </a:solidFill>
              </a:rPr>
              <a:t>ST_ContainsProperly()</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ST_CoveredBy()</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ST_Covers()</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ST_Overlaps()</a:t>
            </a:r>
            <a:endParaRPr sz="2500">
              <a:solidFill>
                <a:srgbClr val="666666"/>
              </a:solidFill>
            </a:endParaRPr>
          </a:p>
        </p:txBody>
      </p:sp>
      <p:sp>
        <p:nvSpPr>
          <p:cNvPr id="1420" name="Google Shape;1420;p178"/>
          <p:cNvSpPr txBox="1"/>
          <p:nvPr>
            <p:ph idx="1" type="body"/>
          </p:nvPr>
        </p:nvSpPr>
        <p:spPr>
          <a:xfrm>
            <a:off x="4297500" y="1228675"/>
            <a:ext cx="3992700" cy="3416400"/>
          </a:xfrm>
          <a:prstGeom prst="rect">
            <a:avLst/>
          </a:prstGeom>
        </p:spPr>
        <p:txBody>
          <a:bodyPr anchorCtr="0" anchor="t" bIns="91425" lIns="91425" spcFirstLastPara="1" rIns="91425" wrap="square" tIns="91425">
            <a:normAutofit fontScale="92500"/>
          </a:bodyPr>
          <a:lstStyle/>
          <a:p>
            <a:pPr indent="-375443" lvl="0" marL="457200" rtl="0" algn="l">
              <a:spcBef>
                <a:spcPts val="0"/>
              </a:spcBef>
              <a:spcAft>
                <a:spcPts val="0"/>
              </a:spcAft>
              <a:buClr>
                <a:srgbClr val="666666"/>
              </a:buClr>
              <a:buSzPct val="100000"/>
              <a:buChar char="●"/>
            </a:pPr>
            <a:r>
              <a:rPr lang="en" sz="2500">
                <a:solidFill>
                  <a:srgbClr val="666666"/>
                </a:solidFill>
              </a:rPr>
              <a:t>ST_Crosses()</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ST_DFullyWithin()</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ST_3DIntersects()</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ST_3DDWithin()</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ST_3DDFullyWithin()</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ST_LineCrossingDirection()</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ST_OrderingEquals()</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ST_Equals()</a:t>
            </a:r>
            <a:endParaRPr sz="2500">
              <a:solidFill>
                <a:srgbClr val="666666"/>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7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Index-only queries</a:t>
            </a:r>
            <a:endParaRPr/>
          </a:p>
        </p:txBody>
      </p:sp>
      <p:sp>
        <p:nvSpPr>
          <p:cNvPr id="1426" name="Google Shape;1426;p179"/>
          <p:cNvSpPr txBox="1"/>
          <p:nvPr/>
        </p:nvSpPr>
        <p:spPr>
          <a:xfrm>
            <a:off x="874950" y="1296450"/>
            <a:ext cx="7394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600">
                <a:solidFill>
                  <a:srgbClr val="356B99"/>
                </a:solidFill>
                <a:latin typeface="Calibri"/>
                <a:ea typeface="Calibri"/>
                <a:cs typeface="Calibri"/>
                <a:sym typeface="Calibri"/>
              </a:rPr>
              <a:t> </a:t>
            </a:r>
            <a:r>
              <a:rPr b="1" lang="en" sz="5600">
                <a:solidFill>
                  <a:srgbClr val="434343"/>
                </a:solidFill>
                <a:latin typeface="Calibri"/>
                <a:ea typeface="Calibri"/>
                <a:cs typeface="Calibri"/>
                <a:sym typeface="Calibri"/>
              </a:rPr>
              <a:t>geom_a</a:t>
            </a:r>
            <a:r>
              <a:rPr b="1" lang="en" sz="5600">
                <a:solidFill>
                  <a:srgbClr val="356B99"/>
                </a:solidFill>
                <a:latin typeface="Calibri"/>
                <a:ea typeface="Calibri"/>
                <a:cs typeface="Calibri"/>
                <a:sym typeface="Calibri"/>
              </a:rPr>
              <a:t> &amp;&amp; </a:t>
            </a:r>
            <a:r>
              <a:rPr b="1" lang="en" sz="5600">
                <a:solidFill>
                  <a:srgbClr val="434343"/>
                </a:solidFill>
                <a:latin typeface="Calibri"/>
                <a:ea typeface="Calibri"/>
                <a:cs typeface="Calibri"/>
                <a:sym typeface="Calibri"/>
              </a:rPr>
              <a:t>geom_b</a:t>
            </a:r>
            <a:endParaRPr b="1" sz="5600">
              <a:solidFill>
                <a:srgbClr val="434343"/>
              </a:solidFill>
              <a:latin typeface="Calibri"/>
              <a:ea typeface="Calibri"/>
              <a:cs typeface="Calibri"/>
              <a:sym typeface="Calibri"/>
            </a:endParaRPr>
          </a:p>
        </p:txBody>
      </p:sp>
      <p:sp>
        <p:nvSpPr>
          <p:cNvPr id="1427" name="Google Shape;1427;p179"/>
          <p:cNvSpPr txBox="1"/>
          <p:nvPr/>
        </p:nvSpPr>
        <p:spPr>
          <a:xfrm>
            <a:off x="1734724" y="2571748"/>
            <a:ext cx="5964600" cy="210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“&amp;&amp;” operator is the “bounding boxes overlap” operator. </a:t>
            </a:r>
            <a:endParaRPr sz="1800">
              <a:latin typeface="Calibri"/>
              <a:ea typeface="Calibri"/>
              <a:cs typeface="Calibri"/>
              <a:sym typeface="Calibri"/>
            </a:endParaRPr>
          </a:p>
          <a:p>
            <a:pPr indent="0" lvl="0" marL="0" rtl="0" algn="l">
              <a:spcBef>
                <a:spcPts val="1000"/>
              </a:spcBef>
              <a:spcAft>
                <a:spcPts val="0"/>
              </a:spcAft>
              <a:buNone/>
            </a:pPr>
            <a:r>
              <a:rPr lang="en" sz="1800">
                <a:latin typeface="Calibri"/>
                <a:ea typeface="Calibri"/>
                <a:cs typeface="Calibri"/>
                <a:sym typeface="Calibri"/>
              </a:rPr>
              <a:t>It returns “true” when the bounds of the left and right arguments overlap.</a:t>
            </a:r>
            <a:endParaRPr sz="1800">
              <a:latin typeface="Calibri"/>
              <a:ea typeface="Calibri"/>
              <a:cs typeface="Calibri"/>
              <a:sym typeface="Calibri"/>
            </a:endParaRPr>
          </a:p>
          <a:p>
            <a:pPr indent="0" lvl="0" marL="0" rtl="0" algn="l">
              <a:spcBef>
                <a:spcPts val="1000"/>
              </a:spcBef>
              <a:spcAft>
                <a:spcPts val="1000"/>
              </a:spcAft>
              <a:buNone/>
            </a:pPr>
            <a:r>
              <a:rPr lang="en" sz="1800">
                <a:latin typeface="Calibri"/>
                <a:ea typeface="Calibri"/>
                <a:cs typeface="Calibri"/>
                <a:sym typeface="Calibri"/>
              </a:rPr>
              <a:t>Operators like “=” or “&gt;” are symbols that express relationships between the left- and right-hand side arguments. “&amp;&amp;” is just another operator like any other.</a:t>
            </a:r>
            <a:endParaRPr sz="1800">
              <a:latin typeface="Calibri"/>
              <a:ea typeface="Calibri"/>
              <a:cs typeface="Calibri"/>
              <a:sym typeface="Calibri"/>
            </a:endParaRPr>
          </a:p>
        </p:txBody>
      </p:sp>
      <p:sp>
        <p:nvSpPr>
          <p:cNvPr id="1428" name="Google Shape;1428;p17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not files</a:t>
            </a:r>
            <a:r>
              <a:rPr lang="en"/>
              <a:t>?</a:t>
            </a:r>
            <a:endParaRPr/>
          </a:p>
        </p:txBody>
      </p:sp>
      <p:sp>
        <p:nvSpPr>
          <p:cNvPr id="166" name="Google Shape;166;p2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
        <p:nvSpPr>
          <p:cNvPr id="167" name="Google Shape;167;p27"/>
          <p:cNvSpPr txBox="1"/>
          <p:nvPr>
            <p:ph idx="1" type="body"/>
          </p:nvPr>
        </p:nvSpPr>
        <p:spPr>
          <a:xfrm>
            <a:off x="311700" y="1152475"/>
            <a:ext cx="5469900" cy="37431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0"/>
              </a:spcBef>
              <a:spcAft>
                <a:spcPts val="0"/>
              </a:spcAft>
              <a:buClr>
                <a:srgbClr val="000000"/>
              </a:buClr>
              <a:buSzPct val="100000"/>
              <a:buChar char="●"/>
            </a:pPr>
            <a:r>
              <a:rPr lang="en" sz="2100">
                <a:solidFill>
                  <a:srgbClr val="000000"/>
                </a:solidFill>
              </a:rPr>
              <a:t>Shape, FGDB, GeoPackage?</a:t>
            </a:r>
            <a:endParaRPr sz="2100">
              <a:solidFill>
                <a:srgbClr val="000000"/>
              </a:solidFill>
            </a:endParaRPr>
          </a:p>
          <a:p>
            <a:pPr indent="-351948" lvl="0" marL="457200" rtl="0" algn="l">
              <a:spcBef>
                <a:spcPts val="0"/>
              </a:spcBef>
              <a:spcAft>
                <a:spcPts val="0"/>
              </a:spcAft>
              <a:buClr>
                <a:srgbClr val="000000"/>
              </a:buClr>
              <a:buSzPct val="100000"/>
              <a:buChar char="●"/>
            </a:pPr>
            <a:r>
              <a:rPr lang="en" sz="2100">
                <a:solidFill>
                  <a:srgbClr val="000000"/>
                </a:solidFill>
              </a:rPr>
              <a:t>No lingua franca for file access, every format has its own library</a:t>
            </a:r>
            <a:endParaRPr sz="2100">
              <a:solidFill>
                <a:srgbClr val="000000"/>
              </a:solidFill>
            </a:endParaRPr>
          </a:p>
          <a:p>
            <a:pPr indent="-351948" lvl="1" marL="914400" rtl="0" algn="l">
              <a:spcBef>
                <a:spcPts val="0"/>
              </a:spcBef>
              <a:spcAft>
                <a:spcPts val="0"/>
              </a:spcAft>
              <a:buClr>
                <a:srgbClr val="000000"/>
              </a:buClr>
              <a:buSzPct val="100000"/>
              <a:buChar char="○"/>
            </a:pPr>
            <a:r>
              <a:rPr lang="en" sz="2100">
                <a:solidFill>
                  <a:srgbClr val="000000"/>
                </a:solidFill>
              </a:rPr>
              <a:t>Database has SQL</a:t>
            </a:r>
            <a:endParaRPr sz="2100">
              <a:solidFill>
                <a:srgbClr val="000000"/>
              </a:solidFill>
            </a:endParaRPr>
          </a:p>
          <a:p>
            <a:pPr indent="-351948" lvl="1" marL="914400" rtl="0" algn="l">
              <a:spcBef>
                <a:spcPts val="0"/>
              </a:spcBef>
              <a:spcAft>
                <a:spcPts val="0"/>
              </a:spcAft>
              <a:buClr>
                <a:srgbClr val="000000"/>
              </a:buClr>
              <a:buSzPct val="100000"/>
              <a:buChar char="○"/>
            </a:pPr>
            <a:r>
              <a:rPr lang="en" sz="2100">
                <a:solidFill>
                  <a:srgbClr val="000000"/>
                </a:solidFill>
              </a:rPr>
              <a:t>Databases have JDBC, ODBC, others</a:t>
            </a:r>
            <a:endParaRPr sz="2100">
              <a:solidFill>
                <a:srgbClr val="000000"/>
              </a:solidFill>
            </a:endParaRPr>
          </a:p>
          <a:p>
            <a:pPr indent="-351948" lvl="0" marL="457200" rtl="0" algn="l">
              <a:spcBef>
                <a:spcPts val="0"/>
              </a:spcBef>
              <a:spcAft>
                <a:spcPts val="0"/>
              </a:spcAft>
              <a:buClr>
                <a:schemeClr val="dk1"/>
              </a:buClr>
              <a:buSzPct val="100000"/>
              <a:buChar char="●"/>
            </a:pPr>
            <a:r>
              <a:rPr lang="en" sz="2100">
                <a:solidFill>
                  <a:schemeClr val="dk1"/>
                </a:solidFill>
              </a:rPr>
              <a:t>Multi-user access to files results in either</a:t>
            </a:r>
            <a:endParaRPr sz="2100">
              <a:solidFill>
                <a:schemeClr val="dk1"/>
              </a:solidFill>
            </a:endParaRPr>
          </a:p>
          <a:p>
            <a:pPr indent="-351948" lvl="1" marL="914400" rtl="0" algn="l">
              <a:spcBef>
                <a:spcPts val="0"/>
              </a:spcBef>
              <a:spcAft>
                <a:spcPts val="0"/>
              </a:spcAft>
              <a:buClr>
                <a:schemeClr val="dk1"/>
              </a:buClr>
              <a:buSzPct val="100000"/>
              <a:buChar char="○"/>
            </a:pPr>
            <a:r>
              <a:rPr lang="en" sz="2100">
                <a:solidFill>
                  <a:schemeClr val="dk1"/>
                </a:solidFill>
              </a:rPr>
              <a:t>Global file locking and performance issues (best case)</a:t>
            </a:r>
            <a:endParaRPr sz="2100">
              <a:solidFill>
                <a:schemeClr val="dk1"/>
              </a:solidFill>
            </a:endParaRPr>
          </a:p>
          <a:p>
            <a:pPr indent="-351948" lvl="1" marL="914400" rtl="0" algn="l">
              <a:spcBef>
                <a:spcPts val="0"/>
              </a:spcBef>
              <a:spcAft>
                <a:spcPts val="0"/>
              </a:spcAft>
              <a:buClr>
                <a:schemeClr val="dk1"/>
              </a:buClr>
              <a:buSzPct val="100000"/>
              <a:buChar char="○"/>
            </a:pPr>
            <a:r>
              <a:rPr lang="en" sz="2100">
                <a:solidFill>
                  <a:schemeClr val="dk1"/>
                </a:solidFill>
              </a:rPr>
              <a:t>File corruption and data loss (worst case)</a:t>
            </a:r>
            <a:endParaRPr sz="2100">
              <a:solidFill>
                <a:srgbClr val="000000"/>
              </a:solidFill>
            </a:endParaRPr>
          </a:p>
          <a:p>
            <a:pPr indent="-351948" lvl="0" marL="457200" rtl="0" algn="l">
              <a:spcBef>
                <a:spcPts val="0"/>
              </a:spcBef>
              <a:spcAft>
                <a:spcPts val="0"/>
              </a:spcAft>
              <a:buClr>
                <a:srgbClr val="000000"/>
              </a:buClr>
              <a:buSzPct val="100000"/>
              <a:buChar char="●"/>
            </a:pPr>
            <a:r>
              <a:rPr lang="en" sz="2100">
                <a:solidFill>
                  <a:srgbClr val="000000"/>
                </a:solidFill>
              </a:rPr>
              <a:t>All database-style queries have to be </a:t>
            </a:r>
            <a:r>
              <a:rPr lang="en" sz="2100">
                <a:solidFill>
                  <a:srgbClr val="000000"/>
                </a:solidFill>
              </a:rPr>
              <a:t>implemented</a:t>
            </a:r>
            <a:r>
              <a:rPr lang="en" sz="2100">
                <a:solidFill>
                  <a:srgbClr val="000000"/>
                </a:solidFill>
              </a:rPr>
              <a:t> on client</a:t>
            </a:r>
            <a:endParaRPr sz="2100">
              <a:solidFill>
                <a:srgbClr val="000000"/>
              </a:solidFill>
            </a:endParaRPr>
          </a:p>
          <a:p>
            <a:pPr indent="-351948" lvl="1" marL="914400" rtl="0" algn="l">
              <a:spcBef>
                <a:spcPts val="0"/>
              </a:spcBef>
              <a:spcAft>
                <a:spcPts val="0"/>
              </a:spcAft>
              <a:buClr>
                <a:srgbClr val="000000"/>
              </a:buClr>
              <a:buSzPct val="100000"/>
              <a:buChar char="○"/>
            </a:pPr>
            <a:r>
              <a:rPr lang="en" sz="2100">
                <a:solidFill>
                  <a:srgbClr val="000000"/>
                </a:solidFill>
              </a:rPr>
              <a:t>Joins, aggregations, set-based logic</a:t>
            </a:r>
            <a:endParaRPr sz="2100">
              <a:solidFill>
                <a:srgbClr val="000000"/>
              </a:solidFill>
            </a:endParaRPr>
          </a:p>
        </p:txBody>
      </p:sp>
      <p:pic>
        <p:nvPicPr>
          <p:cNvPr id="168" name="Google Shape;168;p27"/>
          <p:cNvPicPr preferRelativeResize="0"/>
          <p:nvPr/>
        </p:nvPicPr>
        <p:blipFill>
          <a:blip r:embed="rId3">
            <a:alphaModFix/>
          </a:blip>
          <a:stretch>
            <a:fillRect/>
          </a:stretch>
        </p:blipFill>
        <p:spPr>
          <a:xfrm>
            <a:off x="6142175" y="1689475"/>
            <a:ext cx="2259149" cy="2259149"/>
          </a:xfrm>
          <a:prstGeom prst="rect">
            <a:avLst/>
          </a:prstGeom>
          <a:noFill/>
          <a:ln>
            <a:noFill/>
          </a:ln>
        </p:spPr>
      </p:pic>
      <p:sp>
        <p:nvSpPr>
          <p:cNvPr id="169" name="Google Shape;169;p27"/>
          <p:cNvSpPr/>
          <p:nvPr/>
        </p:nvSpPr>
        <p:spPr>
          <a:xfrm>
            <a:off x="5699151" y="1258660"/>
            <a:ext cx="3155700" cy="3164100"/>
          </a:xfrm>
          <a:prstGeom prst="noSmoking">
            <a:avLst>
              <a:gd fmla="val 6054" name="adj"/>
            </a:avLst>
          </a:prstGeom>
          <a:solidFill>
            <a:srgbClr val="FF0000">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p:nvPr/>
        </p:nvSpPr>
        <p:spPr>
          <a:xfrm>
            <a:off x="2644850" y="2403250"/>
            <a:ext cx="572100" cy="5727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80"/>
          <p:cNvSpPr txBox="1"/>
          <p:nvPr/>
        </p:nvSpPr>
        <p:spPr>
          <a:xfrm>
            <a:off x="492900" y="1310100"/>
            <a:ext cx="8120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latin typeface="Consolas"/>
                <a:ea typeface="Consolas"/>
                <a:cs typeface="Consolas"/>
                <a:sym typeface="Consolas"/>
              </a:rPr>
              <a:t> </a:t>
            </a:r>
            <a:r>
              <a:rPr b="1" lang="en" sz="2400">
                <a:solidFill>
                  <a:srgbClr val="38761D"/>
                </a:solidFill>
                <a:latin typeface="Consolas"/>
                <a:ea typeface="Consolas"/>
                <a:cs typeface="Consolas"/>
                <a:sym typeface="Consolas"/>
              </a:rPr>
              <a:t>Sum(</a:t>
            </a:r>
            <a:r>
              <a:rPr b="1" lang="en" sz="2400">
                <a:latin typeface="Consolas"/>
                <a:ea typeface="Consolas"/>
                <a:cs typeface="Consolas"/>
                <a:sym typeface="Consolas"/>
              </a:rPr>
              <a:t>blk.opn_total</a:t>
            </a:r>
            <a:r>
              <a:rPr b="1" lang="en" sz="2400">
                <a:solidFill>
                  <a:srgbClr val="38761D"/>
                </a:solidFill>
                <a:latin typeface="Consolas"/>
                <a:ea typeface="Consolas"/>
                <a:cs typeface="Consolas"/>
                <a:sym typeface="Consolas"/>
              </a:rPr>
              <a:t>)</a:t>
            </a:r>
            <a:endParaRPr b="1" sz="24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FROM</a:t>
            </a:r>
            <a:r>
              <a:rPr b="1" lang="en" sz="2400">
                <a:latin typeface="Consolas"/>
                <a:ea typeface="Consolas"/>
                <a:cs typeface="Consolas"/>
                <a:sym typeface="Consolas"/>
              </a:rPr>
              <a:t> nyc_neighborhoods nh </a:t>
            </a:r>
            <a:endParaRPr b="1"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latin typeface="Consolas"/>
                <a:ea typeface="Consolas"/>
                <a:cs typeface="Consolas"/>
                <a:sym typeface="Consolas"/>
              </a:rPr>
              <a:t>  </a:t>
            </a:r>
            <a:r>
              <a:rPr b="1" lang="en" sz="2400">
                <a:solidFill>
                  <a:srgbClr val="0000FF"/>
                </a:solidFill>
                <a:latin typeface="Consolas"/>
                <a:ea typeface="Consolas"/>
                <a:cs typeface="Consolas"/>
                <a:sym typeface="Consolas"/>
              </a:rPr>
              <a:t>JOIN</a:t>
            </a:r>
            <a:r>
              <a:rPr b="1" lang="en" sz="2400">
                <a:latin typeface="Consolas"/>
                <a:ea typeface="Consolas"/>
                <a:cs typeface="Consolas"/>
                <a:sym typeface="Consolas"/>
              </a:rPr>
              <a:t> nyc_census_blocks blk </a:t>
            </a:r>
            <a:endParaRPr b="1"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latin typeface="Consolas"/>
                <a:ea typeface="Consolas"/>
                <a:cs typeface="Consolas"/>
                <a:sym typeface="Consolas"/>
              </a:rPr>
              <a:t>  </a:t>
            </a:r>
            <a:r>
              <a:rPr b="1" lang="en" sz="2400">
                <a:solidFill>
                  <a:srgbClr val="0000FF"/>
                </a:solidFill>
                <a:latin typeface="Consolas"/>
                <a:ea typeface="Consolas"/>
                <a:cs typeface="Consolas"/>
                <a:sym typeface="Consolas"/>
              </a:rPr>
              <a:t>ON</a:t>
            </a:r>
            <a:r>
              <a:rPr b="1" lang="en" sz="2400">
                <a:latin typeface="Consolas"/>
                <a:ea typeface="Consolas"/>
                <a:cs typeface="Consolas"/>
                <a:sym typeface="Consolas"/>
              </a:rPr>
              <a:t> nh.geom </a:t>
            </a:r>
            <a:r>
              <a:rPr b="1" lang="en" sz="2400">
                <a:solidFill>
                  <a:srgbClr val="38761D"/>
                </a:solidFill>
                <a:latin typeface="Consolas"/>
                <a:ea typeface="Consolas"/>
                <a:cs typeface="Consolas"/>
                <a:sym typeface="Consolas"/>
              </a:rPr>
              <a:t>&amp;&amp;</a:t>
            </a:r>
            <a:r>
              <a:rPr b="1" lang="en" sz="2400">
                <a:latin typeface="Consolas"/>
                <a:ea typeface="Consolas"/>
                <a:cs typeface="Consolas"/>
                <a:sym typeface="Consolas"/>
              </a:rPr>
              <a:t> </a:t>
            </a:r>
            <a:r>
              <a:rPr b="1" lang="en" sz="2400">
                <a:solidFill>
                  <a:schemeClr val="dk1"/>
                </a:solidFill>
                <a:latin typeface="Consolas"/>
                <a:ea typeface="Consolas"/>
                <a:cs typeface="Consolas"/>
                <a:sym typeface="Consolas"/>
              </a:rPr>
              <a:t>blk</a:t>
            </a:r>
            <a:r>
              <a:rPr b="1" lang="en" sz="2400">
                <a:latin typeface="Consolas"/>
                <a:ea typeface="Consolas"/>
                <a:cs typeface="Consolas"/>
                <a:sym typeface="Consolas"/>
              </a:rPr>
              <a:t>.geom</a:t>
            </a:r>
            <a:endParaRPr b="1"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WHERE</a:t>
            </a:r>
            <a:r>
              <a:rPr b="1" lang="en" sz="2400">
                <a:latin typeface="Consolas"/>
                <a:ea typeface="Consolas"/>
                <a:cs typeface="Consolas"/>
                <a:sym typeface="Consolas"/>
              </a:rPr>
              <a:t> nh.name = </a:t>
            </a:r>
            <a:r>
              <a:rPr b="1" lang="en" sz="2400">
                <a:solidFill>
                  <a:srgbClr val="B45F06"/>
                </a:solidFill>
                <a:latin typeface="Consolas"/>
                <a:ea typeface="Consolas"/>
                <a:cs typeface="Consolas"/>
                <a:sym typeface="Consolas"/>
              </a:rPr>
              <a:t>'West Village'</a:t>
            </a:r>
            <a:r>
              <a:rPr b="1" lang="en" sz="2400">
                <a:latin typeface="Consolas"/>
                <a:ea typeface="Consolas"/>
                <a:cs typeface="Consolas"/>
                <a:sym typeface="Consolas"/>
              </a:rPr>
              <a:t>;</a:t>
            </a:r>
            <a:endParaRPr b="1"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4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400">
              <a:latin typeface="Consolas"/>
              <a:ea typeface="Consolas"/>
              <a:cs typeface="Consolas"/>
              <a:sym typeface="Consolas"/>
            </a:endParaRPr>
          </a:p>
          <a:p>
            <a:pPr indent="0" lvl="0" marL="0" rtl="0" algn="l">
              <a:spcBef>
                <a:spcPts val="0"/>
              </a:spcBef>
              <a:spcAft>
                <a:spcPts val="0"/>
              </a:spcAft>
              <a:buNone/>
            </a:pPr>
            <a:r>
              <a:rPr b="1" lang="en" sz="2400">
                <a:latin typeface="Consolas"/>
                <a:ea typeface="Consolas"/>
                <a:cs typeface="Consolas"/>
                <a:sym typeface="Consolas"/>
              </a:rPr>
              <a:t>49821</a:t>
            </a:r>
            <a:endParaRPr b="1" sz="2400">
              <a:latin typeface="Consolas"/>
              <a:ea typeface="Consolas"/>
              <a:cs typeface="Consolas"/>
              <a:sym typeface="Consolas"/>
            </a:endParaRPr>
          </a:p>
        </p:txBody>
      </p:sp>
      <p:sp>
        <p:nvSpPr>
          <p:cNvPr id="1435" name="Google Shape;1435;p180"/>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population of the </a:t>
            </a:r>
            <a:r>
              <a:rPr lang="en">
                <a:solidFill>
                  <a:srgbClr val="B45F06"/>
                </a:solidFill>
              </a:rPr>
              <a:t>West Village</a:t>
            </a:r>
            <a:r>
              <a:rPr lang="en"/>
              <a:t>?</a:t>
            </a:r>
            <a:endParaRPr/>
          </a:p>
        </p:txBody>
      </p:sp>
      <p:sp>
        <p:nvSpPr>
          <p:cNvPr id="1436" name="Google Shape;1436;p18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cxnSp>
        <p:nvCxnSpPr>
          <p:cNvPr id="1437" name="Google Shape;1437;p180"/>
          <p:cNvCxnSpPr/>
          <p:nvPr/>
        </p:nvCxnSpPr>
        <p:spPr>
          <a:xfrm>
            <a:off x="416700" y="36014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81"/>
          <p:cNvSpPr/>
          <p:nvPr/>
        </p:nvSpPr>
        <p:spPr>
          <a:xfrm>
            <a:off x="1303350" y="2403250"/>
            <a:ext cx="2339700" cy="572700"/>
          </a:xfrm>
          <a:prstGeom prst="flowChartConnector">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81"/>
          <p:cNvSpPr txBox="1"/>
          <p:nvPr/>
        </p:nvSpPr>
        <p:spPr>
          <a:xfrm>
            <a:off x="492900" y="1310100"/>
            <a:ext cx="8120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latin typeface="Consolas"/>
                <a:ea typeface="Consolas"/>
                <a:cs typeface="Consolas"/>
                <a:sym typeface="Consolas"/>
              </a:rPr>
              <a:t> </a:t>
            </a:r>
            <a:r>
              <a:rPr b="1" lang="en" sz="2400">
                <a:solidFill>
                  <a:srgbClr val="38761D"/>
                </a:solidFill>
                <a:latin typeface="Consolas"/>
                <a:ea typeface="Consolas"/>
                <a:cs typeface="Consolas"/>
                <a:sym typeface="Consolas"/>
              </a:rPr>
              <a:t>Sum(</a:t>
            </a:r>
            <a:r>
              <a:rPr b="1" lang="en" sz="2400">
                <a:latin typeface="Consolas"/>
                <a:ea typeface="Consolas"/>
                <a:cs typeface="Consolas"/>
                <a:sym typeface="Consolas"/>
              </a:rPr>
              <a:t>blk.opn_total</a:t>
            </a:r>
            <a:r>
              <a:rPr b="1" lang="en" sz="2400">
                <a:solidFill>
                  <a:srgbClr val="38761D"/>
                </a:solidFill>
                <a:latin typeface="Consolas"/>
                <a:ea typeface="Consolas"/>
                <a:cs typeface="Consolas"/>
                <a:sym typeface="Consolas"/>
              </a:rPr>
              <a:t>)</a:t>
            </a:r>
            <a:endParaRPr b="1" sz="2400">
              <a:solidFill>
                <a:srgbClr val="3876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latin typeface="Consolas"/>
                <a:ea typeface="Consolas"/>
                <a:cs typeface="Consolas"/>
                <a:sym typeface="Consolas"/>
              </a:rPr>
              <a:t> nyc_neighborhoods nh </a:t>
            </a:r>
            <a:endParaRPr b="1" sz="2400">
              <a:latin typeface="Consolas"/>
              <a:ea typeface="Consolas"/>
              <a:cs typeface="Consolas"/>
              <a:sym typeface="Consolas"/>
            </a:endParaRPr>
          </a:p>
          <a:p>
            <a:pPr indent="0" lvl="0" marL="0" rtl="0" algn="l">
              <a:spcBef>
                <a:spcPts val="0"/>
              </a:spcBef>
              <a:spcAft>
                <a:spcPts val="0"/>
              </a:spcAft>
              <a:buNone/>
            </a:pPr>
            <a:r>
              <a:rPr b="1" lang="en" sz="2400">
                <a:latin typeface="Consolas"/>
                <a:ea typeface="Consolas"/>
                <a:cs typeface="Consolas"/>
                <a:sym typeface="Consolas"/>
              </a:rPr>
              <a:t>  </a:t>
            </a:r>
            <a:r>
              <a:rPr b="1" lang="en" sz="2400">
                <a:solidFill>
                  <a:srgbClr val="0000FF"/>
                </a:solidFill>
                <a:latin typeface="Consolas"/>
                <a:ea typeface="Consolas"/>
                <a:cs typeface="Consolas"/>
                <a:sym typeface="Consolas"/>
              </a:rPr>
              <a:t>JOIN</a:t>
            </a:r>
            <a:r>
              <a:rPr b="1" lang="en" sz="2400">
                <a:latin typeface="Consolas"/>
                <a:ea typeface="Consolas"/>
                <a:cs typeface="Consolas"/>
                <a:sym typeface="Consolas"/>
              </a:rPr>
              <a:t> nyc_census_blocks blk </a:t>
            </a:r>
            <a:endParaRPr b="1" sz="2400">
              <a:latin typeface="Consolas"/>
              <a:ea typeface="Consolas"/>
              <a:cs typeface="Consolas"/>
              <a:sym typeface="Consolas"/>
            </a:endParaRPr>
          </a:p>
          <a:p>
            <a:pPr indent="0" lvl="0" marL="0" rtl="0" algn="l">
              <a:spcBef>
                <a:spcPts val="0"/>
              </a:spcBef>
              <a:spcAft>
                <a:spcPts val="0"/>
              </a:spcAft>
              <a:buNone/>
            </a:pPr>
            <a:r>
              <a:rPr b="1" lang="en" sz="2400">
                <a:latin typeface="Consolas"/>
                <a:ea typeface="Consolas"/>
                <a:cs typeface="Consolas"/>
                <a:sym typeface="Consolas"/>
              </a:rPr>
              <a:t>  </a:t>
            </a:r>
            <a:r>
              <a:rPr b="1" lang="en" sz="2400">
                <a:solidFill>
                  <a:srgbClr val="0000FF"/>
                </a:solidFill>
                <a:latin typeface="Consolas"/>
                <a:ea typeface="Consolas"/>
                <a:cs typeface="Consolas"/>
                <a:sym typeface="Consolas"/>
              </a:rPr>
              <a:t>ON</a:t>
            </a:r>
            <a:r>
              <a:rPr b="1" lang="en" sz="2400">
                <a:latin typeface="Consolas"/>
                <a:ea typeface="Consolas"/>
                <a:cs typeface="Consolas"/>
                <a:sym typeface="Consolas"/>
              </a:rPr>
              <a:t> </a:t>
            </a:r>
            <a:r>
              <a:rPr b="1" lang="en" sz="2400">
                <a:solidFill>
                  <a:srgbClr val="006E1D"/>
                </a:solidFill>
                <a:latin typeface="Consolas"/>
                <a:ea typeface="Consolas"/>
                <a:cs typeface="Consolas"/>
                <a:sym typeface="Consolas"/>
              </a:rPr>
              <a:t>ST_Intersects(</a:t>
            </a:r>
            <a:r>
              <a:rPr b="1" lang="en" sz="2400">
                <a:latin typeface="Consolas"/>
                <a:ea typeface="Consolas"/>
                <a:cs typeface="Consolas"/>
                <a:sym typeface="Consolas"/>
              </a:rPr>
              <a:t>nh.geom, </a:t>
            </a:r>
            <a:r>
              <a:rPr b="1" lang="en" sz="2400">
                <a:solidFill>
                  <a:schemeClr val="dk1"/>
                </a:solidFill>
                <a:latin typeface="Consolas"/>
                <a:ea typeface="Consolas"/>
                <a:cs typeface="Consolas"/>
                <a:sym typeface="Consolas"/>
              </a:rPr>
              <a:t>blk</a:t>
            </a:r>
            <a:r>
              <a:rPr b="1" lang="en" sz="2400">
                <a:latin typeface="Consolas"/>
                <a:ea typeface="Consolas"/>
                <a:cs typeface="Consolas"/>
                <a:sym typeface="Consolas"/>
              </a:rPr>
              <a:t>.geom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WHERE</a:t>
            </a:r>
            <a:r>
              <a:rPr b="1" lang="en" sz="2400">
                <a:latin typeface="Consolas"/>
                <a:ea typeface="Consolas"/>
                <a:cs typeface="Consolas"/>
                <a:sym typeface="Consolas"/>
              </a:rPr>
              <a:t> nh.name = </a:t>
            </a:r>
            <a:r>
              <a:rPr b="1" lang="en" sz="2400">
                <a:solidFill>
                  <a:srgbClr val="B45F06"/>
                </a:solidFill>
                <a:latin typeface="Consolas"/>
                <a:ea typeface="Consolas"/>
                <a:cs typeface="Consolas"/>
                <a:sym typeface="Consolas"/>
              </a:rPr>
              <a:t>'West Village'</a:t>
            </a:r>
            <a:r>
              <a:rPr b="1" lang="en" sz="2400">
                <a:latin typeface="Consolas"/>
                <a:ea typeface="Consolas"/>
                <a:cs typeface="Consolas"/>
                <a:sym typeface="Consolas"/>
              </a:rPr>
              <a:t>;</a:t>
            </a:r>
            <a:endParaRPr b="1" sz="2400">
              <a:latin typeface="Consolas"/>
              <a:ea typeface="Consolas"/>
              <a:cs typeface="Consolas"/>
              <a:sym typeface="Consolas"/>
            </a:endParaRPr>
          </a:p>
          <a:p>
            <a:pPr indent="0" lvl="0" marL="0" rtl="0" algn="l">
              <a:spcBef>
                <a:spcPts val="0"/>
              </a:spcBef>
              <a:spcAft>
                <a:spcPts val="0"/>
              </a:spcAft>
              <a:buNone/>
            </a:pPr>
            <a:r>
              <a:t/>
            </a:r>
            <a:endParaRPr b="1" sz="2400">
              <a:latin typeface="Consolas"/>
              <a:ea typeface="Consolas"/>
              <a:cs typeface="Consolas"/>
              <a:sym typeface="Consolas"/>
            </a:endParaRPr>
          </a:p>
          <a:p>
            <a:pPr indent="0" lvl="0" marL="0" rtl="0" algn="l">
              <a:spcBef>
                <a:spcPts val="0"/>
              </a:spcBef>
              <a:spcAft>
                <a:spcPts val="0"/>
              </a:spcAft>
              <a:buNone/>
            </a:pPr>
            <a:r>
              <a:t/>
            </a:r>
            <a:endParaRPr b="1" sz="2400">
              <a:latin typeface="Consolas"/>
              <a:ea typeface="Consolas"/>
              <a:cs typeface="Consolas"/>
              <a:sym typeface="Consolas"/>
            </a:endParaRPr>
          </a:p>
          <a:p>
            <a:pPr indent="0" lvl="0" marL="0" rtl="0" algn="l">
              <a:spcBef>
                <a:spcPts val="0"/>
              </a:spcBef>
              <a:spcAft>
                <a:spcPts val="0"/>
              </a:spcAft>
              <a:buNone/>
            </a:pPr>
            <a:r>
              <a:rPr b="1" lang="en" sz="2400">
                <a:latin typeface="Consolas"/>
                <a:ea typeface="Consolas"/>
                <a:cs typeface="Consolas"/>
                <a:sym typeface="Consolas"/>
              </a:rPr>
              <a:t>26718</a:t>
            </a:r>
            <a:endParaRPr b="1" sz="2400">
              <a:latin typeface="Consolas"/>
              <a:ea typeface="Consolas"/>
              <a:cs typeface="Consolas"/>
              <a:sym typeface="Consolas"/>
            </a:endParaRPr>
          </a:p>
        </p:txBody>
      </p:sp>
      <p:sp>
        <p:nvSpPr>
          <p:cNvPr id="1444" name="Google Shape;1444;p181"/>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population of the </a:t>
            </a:r>
            <a:r>
              <a:rPr lang="en">
                <a:solidFill>
                  <a:srgbClr val="B45F06"/>
                </a:solidFill>
              </a:rPr>
              <a:t>West Village</a:t>
            </a:r>
            <a:r>
              <a:rPr lang="en"/>
              <a:t>?</a:t>
            </a:r>
            <a:endParaRPr/>
          </a:p>
        </p:txBody>
      </p:sp>
      <p:sp>
        <p:nvSpPr>
          <p:cNvPr id="1445" name="Google Shape;1445;p18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cxnSp>
        <p:nvCxnSpPr>
          <p:cNvPr id="1446" name="Google Shape;1446;p181"/>
          <p:cNvCxnSpPr/>
          <p:nvPr/>
        </p:nvCxnSpPr>
        <p:spPr>
          <a:xfrm>
            <a:off x="416700" y="36014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8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Indexes</a:t>
            </a:r>
            <a:endParaRPr/>
          </a:p>
        </p:txBody>
      </p:sp>
      <p:sp>
        <p:nvSpPr>
          <p:cNvPr id="1452" name="Google Shape;1452;p182"/>
          <p:cNvSpPr txBox="1"/>
          <p:nvPr/>
        </p:nvSpPr>
        <p:spPr>
          <a:xfrm>
            <a:off x="874950" y="1601250"/>
            <a:ext cx="739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0000FF"/>
                </a:solidFill>
                <a:latin typeface="Consolas"/>
                <a:ea typeface="Consolas"/>
                <a:cs typeface="Consolas"/>
                <a:sym typeface="Consolas"/>
              </a:rPr>
              <a:t>VACUUM ANALYZE</a:t>
            </a:r>
            <a:r>
              <a:rPr b="1" lang="en" sz="3000">
                <a:solidFill>
                  <a:srgbClr val="356B99"/>
                </a:solidFill>
                <a:latin typeface="Consolas"/>
                <a:ea typeface="Consolas"/>
                <a:cs typeface="Consolas"/>
                <a:sym typeface="Consolas"/>
              </a:rPr>
              <a:t> </a:t>
            </a:r>
            <a:r>
              <a:rPr b="1" lang="en" sz="3000">
                <a:solidFill>
                  <a:schemeClr val="dk1"/>
                </a:solidFill>
                <a:latin typeface="Consolas"/>
                <a:ea typeface="Consolas"/>
                <a:cs typeface="Consolas"/>
                <a:sym typeface="Consolas"/>
              </a:rPr>
              <a:t>nyc_census_blocks;</a:t>
            </a:r>
            <a:endParaRPr b="1" sz="3000">
              <a:solidFill>
                <a:schemeClr val="dk1"/>
              </a:solidFill>
              <a:latin typeface="Consolas"/>
              <a:ea typeface="Consolas"/>
              <a:cs typeface="Consolas"/>
              <a:sym typeface="Consolas"/>
            </a:endParaRPr>
          </a:p>
        </p:txBody>
      </p:sp>
      <p:sp>
        <p:nvSpPr>
          <p:cNvPr id="1453" name="Google Shape;1453;p182"/>
          <p:cNvSpPr txBox="1"/>
          <p:nvPr/>
        </p:nvSpPr>
        <p:spPr>
          <a:xfrm>
            <a:off x="1734724" y="2571748"/>
            <a:ext cx="5964600" cy="169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database planner can only know when to use indexes if the tables have been “analyzed”.</a:t>
            </a:r>
            <a:endParaRPr sz="1800">
              <a:latin typeface="Calibri"/>
              <a:ea typeface="Calibri"/>
              <a:cs typeface="Calibri"/>
              <a:sym typeface="Calibri"/>
            </a:endParaRPr>
          </a:p>
          <a:p>
            <a:pPr indent="0" lvl="0" marL="0" rtl="0" algn="l">
              <a:spcBef>
                <a:spcPts val="1000"/>
              </a:spcBef>
              <a:spcAft>
                <a:spcPts val="1000"/>
              </a:spcAft>
              <a:buNone/>
            </a:pPr>
            <a:r>
              <a:rPr lang="en" sz="1800">
                <a:latin typeface="Calibri"/>
                <a:ea typeface="Calibri"/>
                <a:cs typeface="Calibri"/>
                <a:sym typeface="Calibri"/>
              </a:rPr>
              <a:t>The database executor will run more efficiently if dead tuple bloat has been removed with “vacuum”. Most important on tables with bulk data changes (insert/update/delete).</a:t>
            </a:r>
            <a:endParaRPr sz="1800">
              <a:latin typeface="Calibri"/>
              <a:ea typeface="Calibri"/>
              <a:cs typeface="Calibri"/>
              <a:sym typeface="Calibri"/>
            </a:endParaRPr>
          </a:p>
        </p:txBody>
      </p:sp>
      <p:sp>
        <p:nvSpPr>
          <p:cNvPr id="1454" name="Google Shape;1454;p18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15 - Spatial Indexing</a:t>
            </a:r>
            <a:endParaRPr b="1" sz="1500">
              <a:solidFill>
                <a:srgbClr val="FFFFFF"/>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83"/>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16 - Projecting Data</a:t>
            </a:r>
            <a:endParaRPr sz="3140"/>
          </a:p>
        </p:txBody>
      </p:sp>
      <p:sp>
        <p:nvSpPr>
          <p:cNvPr id="1460" name="Google Shape;1460;p18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8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
        <p:nvSpPr>
          <p:cNvPr id="1466" name="Google Shape;1466;p184"/>
          <p:cNvSpPr txBox="1"/>
          <p:nvPr/>
        </p:nvSpPr>
        <p:spPr>
          <a:xfrm>
            <a:off x="6914575" y="709275"/>
            <a:ext cx="1830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800">
                <a:latin typeface="Calibri"/>
                <a:ea typeface="Calibri"/>
                <a:cs typeface="Calibri"/>
                <a:sym typeface="Calibri"/>
              </a:rPr>
              <a:t>The earth is not flat, and there is no simple way of putting it down on a flat paper map (or computer screen), so people have come up with all sorts of ingenious solutions, each with pros and cons. </a:t>
            </a:r>
            <a:endParaRPr sz="1800">
              <a:latin typeface="Calibri"/>
              <a:ea typeface="Calibri"/>
              <a:cs typeface="Calibri"/>
              <a:sym typeface="Calibri"/>
            </a:endParaRPr>
          </a:p>
        </p:txBody>
      </p:sp>
      <p:pic>
        <p:nvPicPr>
          <p:cNvPr id="1467" name="Google Shape;1467;p184"/>
          <p:cNvPicPr preferRelativeResize="0"/>
          <p:nvPr/>
        </p:nvPicPr>
        <p:blipFill>
          <a:blip r:embed="rId3">
            <a:alphaModFix/>
          </a:blip>
          <a:stretch>
            <a:fillRect/>
          </a:stretch>
        </p:blipFill>
        <p:spPr>
          <a:xfrm>
            <a:off x="122875" y="494425"/>
            <a:ext cx="6524677" cy="447935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85"/>
          <p:cNvSpPr txBox="1"/>
          <p:nvPr/>
        </p:nvSpPr>
        <p:spPr>
          <a:xfrm>
            <a:off x="428000" y="1070025"/>
            <a:ext cx="38448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latin typeface="Calibri"/>
                <a:ea typeface="Calibri"/>
                <a:cs typeface="Calibri"/>
                <a:sym typeface="Calibri"/>
              </a:rPr>
              <a:t>f(θ,Φ) → (x,y)</a:t>
            </a:r>
            <a:endParaRPr b="1" sz="4300">
              <a:latin typeface="Calibri"/>
              <a:ea typeface="Calibri"/>
              <a:cs typeface="Calibri"/>
              <a:sym typeface="Calibri"/>
            </a:endParaRPr>
          </a:p>
        </p:txBody>
      </p:sp>
      <p:sp>
        <p:nvSpPr>
          <p:cNvPr id="1473" name="Google Shape;1473;p185"/>
          <p:cNvSpPr txBox="1"/>
          <p:nvPr/>
        </p:nvSpPr>
        <p:spPr>
          <a:xfrm>
            <a:off x="4517434" y="1070025"/>
            <a:ext cx="42444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300">
                <a:latin typeface="Calibri"/>
                <a:ea typeface="Calibri"/>
                <a:cs typeface="Calibri"/>
                <a:sym typeface="Calibri"/>
              </a:rPr>
              <a:t>f </a:t>
            </a:r>
            <a:r>
              <a:rPr b="1" baseline="30000" lang="en" sz="4300">
                <a:latin typeface="Calibri"/>
                <a:ea typeface="Calibri"/>
                <a:cs typeface="Calibri"/>
                <a:sym typeface="Calibri"/>
              </a:rPr>
              <a:t>-1</a:t>
            </a:r>
            <a:r>
              <a:rPr b="1" lang="en" sz="4300">
                <a:latin typeface="Calibri"/>
                <a:ea typeface="Calibri"/>
                <a:cs typeface="Calibri"/>
                <a:sym typeface="Calibri"/>
              </a:rPr>
              <a:t>(x,y) → (θ,Φ)</a:t>
            </a:r>
            <a:endParaRPr b="1" sz="4300">
              <a:latin typeface="Calibri"/>
              <a:ea typeface="Calibri"/>
              <a:cs typeface="Calibri"/>
              <a:sym typeface="Calibri"/>
            </a:endParaRPr>
          </a:p>
        </p:txBody>
      </p:sp>
      <p:cxnSp>
        <p:nvCxnSpPr>
          <p:cNvPr id="1474" name="Google Shape;1474;p185"/>
          <p:cNvCxnSpPr/>
          <p:nvPr/>
        </p:nvCxnSpPr>
        <p:spPr>
          <a:xfrm>
            <a:off x="4517425" y="664175"/>
            <a:ext cx="0" cy="4184100"/>
          </a:xfrm>
          <a:prstGeom prst="straightConnector1">
            <a:avLst/>
          </a:prstGeom>
          <a:noFill/>
          <a:ln cap="flat" cmpd="sng" w="38100">
            <a:solidFill>
              <a:schemeClr val="dk2"/>
            </a:solidFill>
            <a:prstDash val="solid"/>
            <a:round/>
            <a:headEnd len="med" w="med" type="none"/>
            <a:tailEnd len="med" w="med" type="none"/>
          </a:ln>
        </p:spPr>
      </p:cxnSp>
      <p:sp>
        <p:nvSpPr>
          <p:cNvPr id="1475" name="Google Shape;1475;p185"/>
          <p:cNvSpPr txBox="1"/>
          <p:nvPr/>
        </p:nvSpPr>
        <p:spPr>
          <a:xfrm>
            <a:off x="675200" y="2184325"/>
            <a:ext cx="335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800">
                <a:latin typeface="Calibri"/>
                <a:ea typeface="Calibri"/>
                <a:cs typeface="Calibri"/>
                <a:sym typeface="Calibri"/>
              </a:rPr>
              <a:t>Forward projection converts spherical coordinates (longitude, latitude) to cartesian coordinates (x and y)</a:t>
            </a:r>
            <a:endParaRPr sz="1800">
              <a:latin typeface="Calibri"/>
              <a:ea typeface="Calibri"/>
              <a:cs typeface="Calibri"/>
              <a:sym typeface="Calibri"/>
            </a:endParaRPr>
          </a:p>
        </p:txBody>
      </p:sp>
      <p:sp>
        <p:nvSpPr>
          <p:cNvPr id="1476" name="Google Shape;1476;p185"/>
          <p:cNvSpPr txBox="1"/>
          <p:nvPr/>
        </p:nvSpPr>
        <p:spPr>
          <a:xfrm>
            <a:off x="5009250" y="2184325"/>
            <a:ext cx="335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800">
                <a:latin typeface="Calibri"/>
                <a:ea typeface="Calibri"/>
                <a:cs typeface="Calibri"/>
                <a:sym typeface="Calibri"/>
              </a:rPr>
              <a:t>Inverse</a:t>
            </a:r>
            <a:r>
              <a:rPr lang="en" sz="1800">
                <a:latin typeface="Calibri"/>
                <a:ea typeface="Calibri"/>
                <a:cs typeface="Calibri"/>
                <a:sym typeface="Calibri"/>
              </a:rPr>
              <a:t> projection converts cartesian coordinates (x, y) to spherical coordinates (longitude, latitude) </a:t>
            </a:r>
            <a:endParaRPr sz="1800">
              <a:latin typeface="Calibri"/>
              <a:ea typeface="Calibri"/>
              <a:cs typeface="Calibri"/>
              <a:sym typeface="Calibri"/>
            </a:endParaRPr>
          </a:p>
        </p:txBody>
      </p:sp>
      <p:sp>
        <p:nvSpPr>
          <p:cNvPr id="1477" name="Google Shape;1477;p18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186"/>
          <p:cNvPicPr preferRelativeResize="0"/>
          <p:nvPr/>
        </p:nvPicPr>
        <p:blipFill>
          <a:blip r:embed="rId3">
            <a:alphaModFix/>
          </a:blip>
          <a:stretch>
            <a:fillRect/>
          </a:stretch>
        </p:blipFill>
        <p:spPr>
          <a:xfrm>
            <a:off x="641150" y="1319701"/>
            <a:ext cx="7758400" cy="3135025"/>
          </a:xfrm>
          <a:prstGeom prst="rect">
            <a:avLst/>
          </a:prstGeom>
          <a:noFill/>
          <a:ln>
            <a:noFill/>
          </a:ln>
        </p:spPr>
      </p:pic>
      <p:pic>
        <p:nvPicPr>
          <p:cNvPr id="1483" name="Google Shape;1483;p186"/>
          <p:cNvPicPr preferRelativeResize="0"/>
          <p:nvPr/>
        </p:nvPicPr>
        <p:blipFill>
          <a:blip r:embed="rId4">
            <a:alphaModFix/>
          </a:blip>
          <a:stretch>
            <a:fillRect/>
          </a:stretch>
        </p:blipFill>
        <p:spPr>
          <a:xfrm>
            <a:off x="5546750" y="1030600"/>
            <a:ext cx="1929900" cy="1065200"/>
          </a:xfrm>
          <a:prstGeom prst="rect">
            <a:avLst/>
          </a:prstGeom>
          <a:noFill/>
          <a:ln>
            <a:noFill/>
          </a:ln>
        </p:spPr>
      </p:pic>
      <p:sp>
        <p:nvSpPr>
          <p:cNvPr id="1484" name="Google Shape;1484;p18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87"/>
          <p:cNvSpPr txBox="1"/>
          <p:nvPr/>
        </p:nvSpPr>
        <p:spPr>
          <a:xfrm>
            <a:off x="492900" y="1310100"/>
            <a:ext cx="8120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ST_SRID(</a:t>
            </a:r>
            <a:r>
              <a:rPr b="1" lang="en" sz="2400">
                <a:solidFill>
                  <a:schemeClr val="dk1"/>
                </a:solidFill>
                <a:latin typeface="Consolas"/>
                <a:ea typeface="Consolas"/>
                <a:cs typeface="Consolas"/>
                <a:sym typeface="Consolas"/>
              </a:rPr>
              <a:t>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nyc_subway_stations </a:t>
            </a:r>
            <a:br>
              <a:rPr b="1" lang="en" sz="2400">
                <a:solidFill>
                  <a:schemeClr val="dk1"/>
                </a:solidFill>
                <a:latin typeface="Consolas"/>
                <a:ea typeface="Consolas"/>
                <a:cs typeface="Consolas"/>
                <a:sym typeface="Consolas"/>
              </a:rPr>
            </a:br>
            <a:r>
              <a:rPr b="1" lang="en" sz="2400">
                <a:solidFill>
                  <a:srgbClr val="0000FF"/>
                </a:solidFill>
                <a:latin typeface="Consolas"/>
                <a:ea typeface="Consolas"/>
                <a:cs typeface="Consolas"/>
                <a:sym typeface="Consolas"/>
              </a:rPr>
              <a:t>LIMIT</a:t>
            </a:r>
            <a:r>
              <a:rPr b="1" lang="en" sz="2400">
                <a:solidFill>
                  <a:schemeClr val="dk1"/>
                </a:solidFill>
                <a:latin typeface="Consolas"/>
                <a:ea typeface="Consolas"/>
                <a:cs typeface="Consolas"/>
                <a:sym typeface="Consolas"/>
              </a:rPr>
              <a:t> 1;</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26918</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p:txBody>
      </p:sp>
      <p:sp>
        <p:nvSpPr>
          <p:cNvPr id="1490" name="Google Shape;1490;p187"/>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SRID of our subways?</a:t>
            </a:r>
            <a:endParaRPr/>
          </a:p>
        </p:txBody>
      </p:sp>
      <p:cxnSp>
        <p:nvCxnSpPr>
          <p:cNvPr id="1491" name="Google Shape;1491;p187"/>
          <p:cNvCxnSpPr/>
          <p:nvPr/>
        </p:nvCxnSpPr>
        <p:spPr>
          <a:xfrm>
            <a:off x="511650" y="2834000"/>
            <a:ext cx="8120700" cy="0"/>
          </a:xfrm>
          <a:prstGeom prst="straightConnector1">
            <a:avLst/>
          </a:prstGeom>
          <a:noFill/>
          <a:ln cap="flat" cmpd="sng" w="38100">
            <a:solidFill>
              <a:schemeClr val="dk2"/>
            </a:solidFill>
            <a:prstDash val="solid"/>
            <a:round/>
            <a:headEnd len="med" w="med" type="none"/>
            <a:tailEnd len="med" w="med" type="none"/>
          </a:ln>
        </p:spPr>
      </p:cxnSp>
      <p:sp>
        <p:nvSpPr>
          <p:cNvPr id="1492" name="Google Shape;1492;p18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pic>
        <p:nvPicPr>
          <p:cNvPr id="1497" name="Google Shape;1497;p188"/>
          <p:cNvPicPr preferRelativeResize="0"/>
          <p:nvPr/>
        </p:nvPicPr>
        <p:blipFill rotWithShape="1">
          <a:blip r:embed="rId3">
            <a:alphaModFix/>
          </a:blip>
          <a:srcRect b="0" l="0" r="0" t="15397"/>
          <a:stretch/>
        </p:blipFill>
        <p:spPr>
          <a:xfrm>
            <a:off x="1753750" y="1579225"/>
            <a:ext cx="4814826" cy="3055100"/>
          </a:xfrm>
          <a:prstGeom prst="rect">
            <a:avLst/>
          </a:prstGeom>
          <a:noFill/>
          <a:ln>
            <a:noFill/>
          </a:ln>
        </p:spPr>
      </p:pic>
      <p:sp>
        <p:nvSpPr>
          <p:cNvPr id="1498" name="Google Shape;1498;p188"/>
          <p:cNvSpPr txBox="1"/>
          <p:nvPr>
            <p:ph type="title"/>
          </p:nvPr>
        </p:nvSpPr>
        <p:spPr>
          <a:xfrm>
            <a:off x="311700" y="673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What does SRID </a:t>
            </a:r>
            <a:r>
              <a:rPr lang="en" sz="2200"/>
              <a:t>26918 </a:t>
            </a:r>
            <a:r>
              <a:rPr lang="en" sz="2200"/>
              <a:t>mean though?</a:t>
            </a:r>
            <a:endParaRPr sz="2200"/>
          </a:p>
        </p:txBody>
      </p:sp>
      <p:sp>
        <p:nvSpPr>
          <p:cNvPr id="1499" name="Google Shape;1499;p188"/>
          <p:cNvSpPr/>
          <p:nvPr/>
        </p:nvSpPr>
        <p:spPr>
          <a:xfrm>
            <a:off x="6073325" y="2855850"/>
            <a:ext cx="177000" cy="1232400"/>
          </a:xfrm>
          <a:prstGeom prst="rightBrace">
            <a:avLst>
              <a:gd fmla="val 50000" name="adj1"/>
              <a:gd fmla="val 50000"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8"/>
          <p:cNvSpPr txBox="1"/>
          <p:nvPr/>
        </p:nvSpPr>
        <p:spPr>
          <a:xfrm>
            <a:off x="6267762" y="3047729"/>
            <a:ext cx="158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Calibri"/>
                <a:ea typeface="Calibri"/>
                <a:cs typeface="Calibri"/>
                <a:sym typeface="Calibri"/>
              </a:rPr>
              <a:t>SRID is a foreign key relating to spatial_ref_sys</a:t>
            </a:r>
            <a:endParaRPr b="1">
              <a:solidFill>
                <a:srgbClr val="FF0000"/>
              </a:solidFill>
              <a:latin typeface="Calibri"/>
              <a:ea typeface="Calibri"/>
              <a:cs typeface="Calibri"/>
              <a:sym typeface="Calibri"/>
            </a:endParaRPr>
          </a:p>
        </p:txBody>
      </p:sp>
      <p:sp>
        <p:nvSpPr>
          <p:cNvPr id="1501" name="Google Shape;1501;p18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89"/>
          <p:cNvSpPr txBox="1"/>
          <p:nvPr/>
        </p:nvSpPr>
        <p:spPr>
          <a:xfrm>
            <a:off x="492900" y="1310100"/>
            <a:ext cx="812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srtext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spatial_ref_sys</a:t>
            </a:r>
            <a:br>
              <a:rPr b="1" lang="en" sz="2400">
                <a:solidFill>
                  <a:schemeClr val="dk1"/>
                </a:solidFill>
                <a:latin typeface="Consolas"/>
                <a:ea typeface="Consolas"/>
                <a:cs typeface="Consolas"/>
                <a:sym typeface="Consolas"/>
              </a:rPr>
            </a:b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srid = </a:t>
            </a:r>
            <a:r>
              <a:rPr b="1" lang="en" sz="2400">
                <a:solidFill>
                  <a:srgbClr val="B45F06"/>
                </a:solidFill>
                <a:latin typeface="Consolas"/>
                <a:ea typeface="Consolas"/>
                <a:cs typeface="Consolas"/>
                <a:sym typeface="Consolas"/>
              </a:rPr>
              <a:t>26918</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p:txBody>
      </p:sp>
      <p:sp>
        <p:nvSpPr>
          <p:cNvPr id="1507" name="Google Shape;1507;p189"/>
          <p:cNvSpPr txBox="1"/>
          <p:nvPr>
            <p:ph type="title"/>
          </p:nvPr>
        </p:nvSpPr>
        <p:spPr>
          <a:xfrm>
            <a:off x="311700" y="67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does SRID 26918 mean though?</a:t>
            </a:r>
            <a:endParaRPr/>
          </a:p>
          <a:p>
            <a:pPr indent="0" lvl="0" marL="0" rtl="0" algn="l">
              <a:spcBef>
                <a:spcPts val="0"/>
              </a:spcBef>
              <a:spcAft>
                <a:spcPts val="0"/>
              </a:spcAft>
              <a:buNone/>
            </a:pPr>
            <a:r>
              <a:t/>
            </a:r>
            <a:endParaRPr/>
          </a:p>
        </p:txBody>
      </p:sp>
      <p:sp>
        <p:nvSpPr>
          <p:cNvPr id="1508" name="Google Shape;1508;p18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
        <p:nvSpPr>
          <p:cNvPr id="1509" name="Google Shape;1509;p189"/>
          <p:cNvSpPr txBox="1"/>
          <p:nvPr>
            <p:ph type="title"/>
          </p:nvPr>
        </p:nvSpPr>
        <p:spPr>
          <a:xfrm>
            <a:off x="458425" y="4191075"/>
            <a:ext cx="828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see: </a:t>
            </a:r>
            <a:r>
              <a:rPr lang="en" u="sng">
                <a:solidFill>
                  <a:srgbClr val="0000FF"/>
                </a:solidFill>
              </a:rPr>
              <a:t>https://epsg.io/26918</a:t>
            </a:r>
            <a:endParaRPr u="sng">
              <a:solidFill>
                <a:srgbClr val="0000FF"/>
              </a:solidFill>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p:nvPr/>
        </p:nvSpPr>
        <p:spPr>
          <a:xfrm>
            <a:off x="1501200" y="1047600"/>
            <a:ext cx="7208400" cy="86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967800" y="2014132"/>
            <a:ext cx="7148400" cy="1289400"/>
          </a:xfrm>
          <a:prstGeom prst="rightArrow">
            <a:avLst>
              <a:gd fmla="val 50000" name="adj1"/>
              <a:gd fmla="val 50000" name="adj2"/>
            </a:avLst>
          </a:prstGeom>
          <a:solidFill>
            <a:srgbClr val="D9EAD3">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28"/>
          <p:cNvPicPr preferRelativeResize="0"/>
          <p:nvPr/>
        </p:nvPicPr>
        <p:blipFill>
          <a:blip r:embed="rId3">
            <a:alphaModFix/>
          </a:blip>
          <a:stretch>
            <a:fillRect/>
          </a:stretch>
        </p:blipFill>
        <p:spPr>
          <a:xfrm>
            <a:off x="2409752" y="1355401"/>
            <a:ext cx="2355247" cy="549900"/>
          </a:xfrm>
          <a:prstGeom prst="rect">
            <a:avLst/>
          </a:prstGeom>
          <a:noFill/>
          <a:ln>
            <a:noFill/>
          </a:ln>
        </p:spPr>
      </p:pic>
      <p:sp>
        <p:nvSpPr>
          <p:cNvPr id="177" name="Google Shape;177;p28"/>
          <p:cNvSpPr/>
          <p:nvPr/>
        </p:nvSpPr>
        <p:spPr>
          <a:xfrm>
            <a:off x="1838815" y="2967769"/>
            <a:ext cx="1471800" cy="1384500"/>
          </a:xfrm>
          <a:prstGeom prst="can">
            <a:avLst>
              <a:gd fmla="val 25000"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3776073" y="2967769"/>
            <a:ext cx="1471800" cy="13845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a:off x="5833470" y="2967769"/>
            <a:ext cx="1471800" cy="13845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8"/>
          <p:cNvPicPr preferRelativeResize="0"/>
          <p:nvPr/>
        </p:nvPicPr>
        <p:blipFill>
          <a:blip r:embed="rId4">
            <a:alphaModFix/>
          </a:blip>
          <a:stretch>
            <a:fillRect/>
          </a:stretch>
        </p:blipFill>
        <p:spPr>
          <a:xfrm>
            <a:off x="4217198" y="3439545"/>
            <a:ext cx="589447" cy="783938"/>
          </a:xfrm>
          <a:prstGeom prst="rect">
            <a:avLst/>
          </a:prstGeom>
          <a:noFill/>
          <a:ln>
            <a:noFill/>
          </a:ln>
        </p:spPr>
      </p:pic>
      <p:pic>
        <p:nvPicPr>
          <p:cNvPr id="181" name="Google Shape;181;p28"/>
          <p:cNvPicPr preferRelativeResize="0"/>
          <p:nvPr/>
        </p:nvPicPr>
        <p:blipFill>
          <a:blip r:embed="rId4">
            <a:alphaModFix/>
          </a:blip>
          <a:stretch>
            <a:fillRect/>
          </a:stretch>
        </p:blipFill>
        <p:spPr>
          <a:xfrm>
            <a:off x="6274606" y="3439545"/>
            <a:ext cx="589447" cy="783938"/>
          </a:xfrm>
          <a:prstGeom prst="rect">
            <a:avLst/>
          </a:prstGeom>
          <a:noFill/>
          <a:ln>
            <a:noFill/>
          </a:ln>
        </p:spPr>
      </p:pic>
      <p:sp>
        <p:nvSpPr>
          <p:cNvPr id="182" name="Google Shape;182;p28"/>
          <p:cNvSpPr txBox="1"/>
          <p:nvPr/>
        </p:nvSpPr>
        <p:spPr>
          <a:xfrm>
            <a:off x="1861410" y="2390798"/>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Proxima Nova"/>
                <a:ea typeface="Proxima Nova"/>
                <a:cs typeface="Proxima Nova"/>
                <a:sym typeface="Proxima Nova"/>
              </a:rPr>
              <a:t>BC Watershed Atlas v1</a:t>
            </a:r>
            <a:endParaRPr b="1">
              <a:solidFill>
                <a:srgbClr val="38761D"/>
              </a:solidFill>
              <a:latin typeface="Proxima Nova"/>
              <a:ea typeface="Proxima Nova"/>
              <a:cs typeface="Proxima Nova"/>
              <a:sym typeface="Proxima Nova"/>
            </a:endParaRPr>
          </a:p>
        </p:txBody>
      </p:sp>
      <p:sp>
        <p:nvSpPr>
          <p:cNvPr id="183" name="Google Shape;183;p28"/>
          <p:cNvSpPr txBox="1"/>
          <p:nvPr/>
        </p:nvSpPr>
        <p:spPr>
          <a:xfrm>
            <a:off x="1661464" y="4399828"/>
            <a:ext cx="16263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“we need a spatial type!”</a:t>
            </a:r>
            <a:endParaRPr>
              <a:latin typeface="Proxima Nova"/>
              <a:ea typeface="Proxima Nova"/>
              <a:cs typeface="Proxima Nova"/>
              <a:sym typeface="Proxima Nova"/>
            </a:endParaRPr>
          </a:p>
        </p:txBody>
      </p:sp>
      <p:sp>
        <p:nvSpPr>
          <p:cNvPr id="184" name="Google Shape;184;p28"/>
          <p:cNvSpPr txBox="1"/>
          <p:nvPr/>
        </p:nvSpPr>
        <p:spPr>
          <a:xfrm>
            <a:off x="5856065" y="2380644"/>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Proxima Nova"/>
                <a:ea typeface="Proxima Nova"/>
                <a:cs typeface="Proxima Nova"/>
                <a:sym typeface="Proxima Nova"/>
              </a:rPr>
              <a:t> BC Corporate Watersheds</a:t>
            </a:r>
            <a:endParaRPr b="1">
              <a:solidFill>
                <a:srgbClr val="38761D"/>
              </a:solidFill>
              <a:latin typeface="Proxima Nova"/>
              <a:ea typeface="Proxima Nova"/>
              <a:cs typeface="Proxima Nova"/>
              <a:sym typeface="Proxima Nova"/>
            </a:endParaRPr>
          </a:p>
        </p:txBody>
      </p:sp>
      <p:sp>
        <p:nvSpPr>
          <p:cNvPr id="185" name="Google Shape;185;p28"/>
          <p:cNvSpPr txBox="1"/>
          <p:nvPr/>
        </p:nvSpPr>
        <p:spPr>
          <a:xfrm>
            <a:off x="5856065" y="4389674"/>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“lightweight” geometry (v1.0)</a:t>
            </a:r>
            <a:endParaRPr>
              <a:latin typeface="Proxima Nova"/>
              <a:ea typeface="Proxima Nova"/>
              <a:cs typeface="Proxima Nova"/>
              <a:sym typeface="Proxima Nova"/>
            </a:endParaRPr>
          </a:p>
        </p:txBody>
      </p:sp>
      <p:pic>
        <p:nvPicPr>
          <p:cNvPr id="186" name="Google Shape;186;p28"/>
          <p:cNvPicPr preferRelativeResize="0"/>
          <p:nvPr/>
        </p:nvPicPr>
        <p:blipFill rotWithShape="1">
          <a:blip r:embed="rId5">
            <a:alphaModFix/>
          </a:blip>
          <a:srcRect b="0" l="0" r="0" t="0"/>
          <a:stretch/>
        </p:blipFill>
        <p:spPr>
          <a:xfrm>
            <a:off x="2097149" y="3489649"/>
            <a:ext cx="955052" cy="683733"/>
          </a:xfrm>
          <a:prstGeom prst="rect">
            <a:avLst/>
          </a:prstGeom>
          <a:noFill/>
          <a:ln>
            <a:noFill/>
          </a:ln>
        </p:spPr>
      </p:pic>
      <p:sp>
        <p:nvSpPr>
          <p:cNvPr id="187" name="Google Shape;187;p28"/>
          <p:cNvSpPr txBox="1"/>
          <p:nvPr/>
        </p:nvSpPr>
        <p:spPr>
          <a:xfrm>
            <a:off x="3847435" y="2380644"/>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Proxima Nova"/>
                <a:ea typeface="Proxima Nova"/>
                <a:cs typeface="Proxima Nova"/>
                <a:sym typeface="Proxima Nova"/>
              </a:rPr>
              <a:t>BC Digital Road Atlas</a:t>
            </a:r>
            <a:endParaRPr b="1">
              <a:solidFill>
                <a:srgbClr val="38761D"/>
              </a:solidFill>
              <a:latin typeface="Proxima Nova"/>
              <a:ea typeface="Proxima Nova"/>
              <a:cs typeface="Proxima Nova"/>
              <a:sym typeface="Proxima Nova"/>
            </a:endParaRPr>
          </a:p>
        </p:txBody>
      </p:sp>
      <p:sp>
        <p:nvSpPr>
          <p:cNvPr id="188" name="Google Shape;188;p28"/>
          <p:cNvSpPr txBox="1"/>
          <p:nvPr/>
        </p:nvSpPr>
        <p:spPr>
          <a:xfrm>
            <a:off x="3847435" y="4389674"/>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distance()</a:t>
            </a:r>
            <a:br>
              <a:rPr lang="en">
                <a:latin typeface="Proxima Nova"/>
                <a:ea typeface="Proxima Nova"/>
                <a:cs typeface="Proxima Nova"/>
                <a:sym typeface="Proxima Nova"/>
              </a:rPr>
            </a:br>
            <a:r>
              <a:rPr lang="en">
                <a:latin typeface="Proxima Nova"/>
                <a:ea typeface="Proxima Nova"/>
                <a:cs typeface="Proxima Nova"/>
                <a:sym typeface="Proxima Nova"/>
              </a:rPr>
              <a:t>indexes (v0.1)</a:t>
            </a:r>
            <a:endParaRPr>
              <a:latin typeface="Proxima Nova"/>
              <a:ea typeface="Proxima Nova"/>
              <a:cs typeface="Proxima Nova"/>
              <a:sym typeface="Proxima Nova"/>
            </a:endParaRPr>
          </a:p>
        </p:txBody>
      </p:sp>
      <p:pic>
        <p:nvPicPr>
          <p:cNvPr id="189" name="Google Shape;189;p28"/>
          <p:cNvPicPr preferRelativeResize="0"/>
          <p:nvPr/>
        </p:nvPicPr>
        <p:blipFill rotWithShape="1">
          <a:blip r:embed="rId6">
            <a:alphaModFix/>
          </a:blip>
          <a:srcRect b="14355" l="17010" r="15726" t="16659"/>
          <a:stretch/>
        </p:blipFill>
        <p:spPr>
          <a:xfrm>
            <a:off x="5495924" y="1171472"/>
            <a:ext cx="893550" cy="783941"/>
          </a:xfrm>
          <a:prstGeom prst="rect">
            <a:avLst/>
          </a:prstGeom>
          <a:noFill/>
          <a:ln>
            <a:noFill/>
          </a:ln>
        </p:spPr>
      </p:pic>
      <p:sp>
        <p:nvSpPr>
          <p:cNvPr id="190" name="Google Shape;190;p28"/>
          <p:cNvSpPr txBox="1"/>
          <p:nvPr/>
        </p:nvSpPr>
        <p:spPr>
          <a:xfrm>
            <a:off x="4869876" y="1171506"/>
            <a:ext cx="6756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7B7B7"/>
                </a:solidFill>
              </a:rPr>
              <a:t>&amp;</a:t>
            </a:r>
            <a:endParaRPr sz="4200">
              <a:solidFill>
                <a:srgbClr val="B7B7B7"/>
              </a:solidFill>
            </a:endParaRPr>
          </a:p>
        </p:txBody>
      </p:sp>
      <p:sp>
        <p:nvSpPr>
          <p:cNvPr id="191" name="Google Shape;191;p28"/>
          <p:cNvSpPr txBox="1"/>
          <p:nvPr/>
        </p:nvSpPr>
        <p:spPr>
          <a:xfrm>
            <a:off x="1701364" y="1916753"/>
            <a:ext cx="16263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2000</a:t>
            </a:r>
            <a:endParaRPr b="1">
              <a:latin typeface="Proxima Nova"/>
              <a:ea typeface="Proxima Nova"/>
              <a:cs typeface="Proxima Nova"/>
              <a:sym typeface="Proxima Nova"/>
            </a:endParaRPr>
          </a:p>
        </p:txBody>
      </p:sp>
      <p:sp>
        <p:nvSpPr>
          <p:cNvPr id="192" name="Google Shape;192;p28"/>
          <p:cNvSpPr txBox="1"/>
          <p:nvPr/>
        </p:nvSpPr>
        <p:spPr>
          <a:xfrm>
            <a:off x="5895965" y="1906599"/>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2004</a:t>
            </a:r>
            <a:endParaRPr b="1">
              <a:latin typeface="Proxima Nova"/>
              <a:ea typeface="Proxima Nova"/>
              <a:cs typeface="Proxima Nova"/>
              <a:sym typeface="Proxima Nova"/>
            </a:endParaRPr>
          </a:p>
        </p:txBody>
      </p:sp>
      <p:sp>
        <p:nvSpPr>
          <p:cNvPr id="193" name="Google Shape;193;p28"/>
          <p:cNvSpPr txBox="1"/>
          <p:nvPr/>
        </p:nvSpPr>
        <p:spPr>
          <a:xfrm>
            <a:off x="3887335" y="1906599"/>
            <a:ext cx="1426500" cy="5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2001</a:t>
            </a:r>
            <a:endParaRPr b="1">
              <a:latin typeface="Proxima Nova"/>
              <a:ea typeface="Proxima Nova"/>
              <a:cs typeface="Proxima Nova"/>
              <a:sym typeface="Proxima Nova"/>
            </a:endParaRPr>
          </a:p>
        </p:txBody>
      </p:sp>
      <p:sp>
        <p:nvSpPr>
          <p:cNvPr id="194" name="Google Shape;194;p28"/>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 history</a:t>
            </a:r>
            <a:endParaRPr/>
          </a:p>
        </p:txBody>
      </p:sp>
      <p:sp>
        <p:nvSpPr>
          <p:cNvPr id="195" name="Google Shape;195;p2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90"/>
          <p:cNvSpPr txBox="1"/>
          <p:nvPr/>
        </p:nvSpPr>
        <p:spPr>
          <a:xfrm>
            <a:off x="416700" y="1157700"/>
            <a:ext cx="81207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Consolas"/>
                <a:ea typeface="Consolas"/>
                <a:cs typeface="Consolas"/>
                <a:sym typeface="Consolas"/>
              </a:rPr>
              <a:t>  PROJCS["</a:t>
            </a:r>
            <a:r>
              <a:rPr b="1" lang="en" sz="1300">
                <a:solidFill>
                  <a:srgbClr val="FF0000"/>
                </a:solidFill>
                <a:latin typeface="Consolas"/>
                <a:ea typeface="Consolas"/>
                <a:cs typeface="Consolas"/>
                <a:sym typeface="Consolas"/>
              </a:rPr>
              <a:t>NAD83 / UTM zone 18N</a:t>
            </a:r>
            <a:r>
              <a:rPr b="1" lang="en" sz="1300">
                <a:solidFill>
                  <a:schemeClr val="dk1"/>
                </a:solidFill>
                <a:latin typeface="Consolas"/>
                <a:ea typeface="Consolas"/>
                <a:cs typeface="Consolas"/>
                <a:sym typeface="Consolas"/>
              </a:rPr>
              <a:t>",</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GEOGCS["</a:t>
            </a:r>
            <a:r>
              <a:rPr b="1" lang="en" sz="1300">
                <a:solidFill>
                  <a:srgbClr val="FF0000"/>
                </a:solidFill>
                <a:latin typeface="Consolas"/>
                <a:ea typeface="Consolas"/>
                <a:cs typeface="Consolas"/>
                <a:sym typeface="Consolas"/>
              </a:rPr>
              <a:t>NAD83</a:t>
            </a:r>
            <a:r>
              <a:rPr b="1" lang="en" sz="1300">
                <a:solidFill>
                  <a:schemeClr val="dk1"/>
                </a:solidFill>
                <a:latin typeface="Consolas"/>
                <a:ea typeface="Consolas"/>
                <a:cs typeface="Consolas"/>
                <a:sym typeface="Consolas"/>
              </a:rPr>
              <a:t>",</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DATUM["North_American_Datum_1983",</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SPHEROID["GRS 1980",6378137,298.257222101],</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TOWGS84[0,0,0,0,0,0,0],</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AUTHORITY["EPSG","6269"]],</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PRIMEM["Greenwich",0],</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UNIT["degree",0.0174532925199433],</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AUTHORITY["EPSG","4269"]],</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PROJECTION["</a:t>
            </a:r>
            <a:r>
              <a:rPr b="1" lang="en" sz="1300">
                <a:solidFill>
                  <a:srgbClr val="FF0000"/>
                </a:solidFill>
                <a:latin typeface="Consolas"/>
                <a:ea typeface="Consolas"/>
                <a:cs typeface="Consolas"/>
                <a:sym typeface="Consolas"/>
              </a:rPr>
              <a:t>Transverse_Mercator</a:t>
            </a:r>
            <a:r>
              <a:rPr b="1" lang="en" sz="1300">
                <a:solidFill>
                  <a:schemeClr val="dk1"/>
                </a:solidFill>
                <a:latin typeface="Consolas"/>
                <a:ea typeface="Consolas"/>
                <a:cs typeface="Consolas"/>
                <a:sym typeface="Consolas"/>
              </a:rPr>
              <a:t>"],</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PARAMETER["latitude_of_origin",0],</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PARAMETER["central_meridian",-75],</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PARAMETER["scale_factor",0.9996],</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PARAMETER["false_easting",500000],</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PARAMETER["false_northing",0],</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UNIT["</a:t>
            </a:r>
            <a:r>
              <a:rPr b="1" lang="en" sz="1300">
                <a:solidFill>
                  <a:srgbClr val="FF0000"/>
                </a:solidFill>
                <a:latin typeface="Consolas"/>
                <a:ea typeface="Consolas"/>
                <a:cs typeface="Consolas"/>
                <a:sym typeface="Consolas"/>
              </a:rPr>
              <a:t>metre</a:t>
            </a:r>
            <a:r>
              <a:rPr b="1" lang="en" sz="1300">
                <a:solidFill>
                  <a:schemeClr val="dk1"/>
                </a:solidFill>
                <a:latin typeface="Consolas"/>
                <a:ea typeface="Consolas"/>
                <a:cs typeface="Consolas"/>
                <a:sym typeface="Consolas"/>
              </a:rPr>
              <a:t>",1],</a:t>
            </a:r>
            <a:endParaRPr b="1" sz="1300">
              <a:solidFill>
                <a:schemeClr val="dk1"/>
              </a:solidFill>
              <a:latin typeface="Consolas"/>
              <a:ea typeface="Consolas"/>
              <a:cs typeface="Consolas"/>
              <a:sym typeface="Consolas"/>
            </a:endParaRPr>
          </a:p>
          <a:p>
            <a:pPr indent="0" lvl="0" marL="0" rtl="0" algn="l">
              <a:spcBef>
                <a:spcPts val="0"/>
              </a:spcBef>
              <a:spcAft>
                <a:spcPts val="0"/>
              </a:spcAft>
              <a:buNone/>
            </a:pPr>
            <a:r>
              <a:rPr b="1" lang="en" sz="1300">
                <a:solidFill>
                  <a:schemeClr val="dk1"/>
                </a:solidFill>
                <a:latin typeface="Consolas"/>
                <a:ea typeface="Consolas"/>
                <a:cs typeface="Consolas"/>
                <a:sym typeface="Consolas"/>
              </a:rPr>
              <a:t>    AXIS["Easting",EAST],</a:t>
            </a:r>
            <a:br>
              <a:rPr b="1" lang="en" sz="1300">
                <a:solidFill>
                  <a:schemeClr val="dk1"/>
                </a:solidFill>
                <a:latin typeface="Consolas"/>
                <a:ea typeface="Consolas"/>
                <a:cs typeface="Consolas"/>
                <a:sym typeface="Consolas"/>
              </a:rPr>
            </a:br>
            <a:r>
              <a:rPr b="1" lang="en" sz="1300">
                <a:solidFill>
                  <a:schemeClr val="dk1"/>
                </a:solidFill>
                <a:latin typeface="Consolas"/>
                <a:ea typeface="Consolas"/>
                <a:cs typeface="Consolas"/>
                <a:sym typeface="Consolas"/>
              </a:rPr>
              <a:t>    AXIS["Northing",NORTH]]</a:t>
            </a:r>
            <a:endParaRPr b="1" sz="1300">
              <a:solidFill>
                <a:schemeClr val="dk1"/>
              </a:solidFill>
              <a:latin typeface="Consolas"/>
              <a:ea typeface="Consolas"/>
              <a:cs typeface="Consolas"/>
              <a:sym typeface="Consolas"/>
            </a:endParaRPr>
          </a:p>
        </p:txBody>
      </p:sp>
      <p:sp>
        <p:nvSpPr>
          <p:cNvPr id="1515" name="Google Shape;1515;p190"/>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SRID 26918 mean though?</a:t>
            </a:r>
            <a:endParaRPr/>
          </a:p>
          <a:p>
            <a:pPr indent="0" lvl="0" marL="0" rtl="0" algn="l">
              <a:spcBef>
                <a:spcPts val="0"/>
              </a:spcBef>
              <a:spcAft>
                <a:spcPts val="0"/>
              </a:spcAft>
              <a:buNone/>
            </a:pPr>
            <a:r>
              <a:t/>
            </a:r>
            <a:endParaRPr/>
          </a:p>
        </p:txBody>
      </p:sp>
      <p:sp>
        <p:nvSpPr>
          <p:cNvPr id="1516" name="Google Shape;1516;p19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91"/>
          <p:cNvSpPr txBox="1"/>
          <p:nvPr/>
        </p:nvSpPr>
        <p:spPr>
          <a:xfrm>
            <a:off x="492900" y="1691100"/>
            <a:ext cx="812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 </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  </a:t>
            </a:r>
            <a:r>
              <a:rPr b="1" lang="en" sz="2400">
                <a:solidFill>
                  <a:srgbClr val="006E1D"/>
                </a:solidFill>
                <a:latin typeface="Consolas"/>
                <a:ea typeface="Consolas"/>
                <a:cs typeface="Consolas"/>
                <a:sym typeface="Consolas"/>
              </a:rPr>
              <a:t>ST_AsText(ST_Transform(</a:t>
            </a:r>
            <a:r>
              <a:rPr b="1" lang="en" sz="2400">
                <a:solidFill>
                  <a:schemeClr val="dk1"/>
                </a:solidFill>
                <a:latin typeface="Consolas"/>
                <a:ea typeface="Consolas"/>
                <a:cs typeface="Consolas"/>
                <a:sym typeface="Consolas"/>
              </a:rPr>
              <a:t>geom,4326</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 </a:t>
            </a:r>
            <a:r>
              <a:rPr b="1" lang="en" sz="2400">
                <a:solidFill>
                  <a:schemeClr val="dk1"/>
                </a:solidFill>
                <a:latin typeface="Consolas"/>
                <a:ea typeface="Consolas"/>
                <a:cs typeface="Consolas"/>
                <a:sym typeface="Consolas"/>
              </a:rPr>
              <a:t>nyc_subway_stations</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WHERE </a:t>
            </a:r>
            <a:r>
              <a:rPr b="1" lang="en" sz="2400">
                <a:solidFill>
                  <a:schemeClr val="dk1"/>
                </a:solidFill>
                <a:latin typeface="Consolas"/>
                <a:ea typeface="Consolas"/>
                <a:cs typeface="Consolas"/>
                <a:sym typeface="Consolas"/>
              </a:rPr>
              <a:t>name =</a:t>
            </a:r>
            <a:r>
              <a:rPr b="1" lang="en" sz="2400">
                <a:solidFill>
                  <a:srgbClr val="0000FF"/>
                </a:solidFill>
                <a:latin typeface="Consolas"/>
                <a:ea typeface="Consolas"/>
                <a:cs typeface="Consolas"/>
                <a:sym typeface="Consolas"/>
              </a:rPr>
              <a:t> </a:t>
            </a:r>
            <a:r>
              <a:rPr b="1" lang="en" sz="2400">
                <a:solidFill>
                  <a:srgbClr val="990000"/>
                </a:solidFill>
                <a:latin typeface="Consolas"/>
                <a:ea typeface="Consolas"/>
                <a:cs typeface="Consolas"/>
                <a:sym typeface="Consolas"/>
              </a:rPr>
              <a:t>'Broad St'</a:t>
            </a:r>
            <a:r>
              <a:rPr b="1" lang="en" sz="2400">
                <a:solidFill>
                  <a:srgbClr val="0000FF"/>
                </a:solidFill>
                <a:latin typeface="Consolas"/>
                <a:ea typeface="Consolas"/>
                <a:cs typeface="Consolas"/>
                <a:sym typeface="Consolas"/>
              </a:rPr>
              <a:t>;</a:t>
            </a: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r>
              <a:rPr b="1" lang="en" sz="2400">
                <a:solidFill>
                  <a:schemeClr val="dk1"/>
                </a:solidFill>
                <a:latin typeface="Consolas"/>
                <a:ea typeface="Consolas"/>
                <a:cs typeface="Consolas"/>
                <a:sym typeface="Consolas"/>
              </a:rPr>
              <a:t>POINT(-74.0106714 40.7071048)</a:t>
            </a:r>
            <a:endParaRPr b="1" sz="2400">
              <a:solidFill>
                <a:schemeClr val="dk1"/>
              </a:solidFill>
              <a:latin typeface="Consolas"/>
              <a:ea typeface="Consolas"/>
              <a:cs typeface="Consolas"/>
              <a:sym typeface="Consolas"/>
            </a:endParaRPr>
          </a:p>
        </p:txBody>
      </p:sp>
      <p:sp>
        <p:nvSpPr>
          <p:cNvPr id="1522" name="Google Shape;1522;p191"/>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coordinates of the </a:t>
            </a:r>
            <a:r>
              <a:rPr lang="en">
                <a:solidFill>
                  <a:srgbClr val="B45F06"/>
                </a:solidFill>
              </a:rPr>
              <a:t>“Broad St”</a:t>
            </a:r>
            <a:r>
              <a:rPr lang="en"/>
              <a:t> subway station in geographic?</a:t>
            </a:r>
            <a:endParaRPr/>
          </a:p>
        </p:txBody>
      </p:sp>
      <p:cxnSp>
        <p:nvCxnSpPr>
          <p:cNvPr id="1523" name="Google Shape;1523;p191"/>
          <p:cNvCxnSpPr/>
          <p:nvPr/>
        </p:nvCxnSpPr>
        <p:spPr>
          <a:xfrm>
            <a:off x="511650" y="3596000"/>
            <a:ext cx="8120700" cy="0"/>
          </a:xfrm>
          <a:prstGeom prst="straightConnector1">
            <a:avLst/>
          </a:prstGeom>
          <a:noFill/>
          <a:ln cap="flat" cmpd="sng" w="38100">
            <a:solidFill>
              <a:schemeClr val="dk2"/>
            </a:solidFill>
            <a:prstDash val="solid"/>
            <a:round/>
            <a:headEnd len="med" w="med" type="none"/>
            <a:tailEnd len="med" w="med" type="none"/>
          </a:ln>
        </p:spPr>
      </p:cxnSp>
      <p:sp>
        <p:nvSpPr>
          <p:cNvPr id="1524" name="Google Shape;1524;p19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16 - Projecting Data</a:t>
            </a:r>
            <a:endParaRPr b="1" sz="1500">
              <a:solidFill>
                <a:srgbClr val="FFFFFF"/>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92"/>
          <p:cNvSpPr txBox="1"/>
          <p:nvPr>
            <p:ph type="title"/>
          </p:nvPr>
        </p:nvSpPr>
        <p:spPr>
          <a:xfrm>
            <a:off x="237575" y="564250"/>
            <a:ext cx="59535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00"/>
              <a:t>Section 17 - Projection  Exercises</a:t>
            </a:r>
            <a:endParaRPr sz="2300"/>
          </a:p>
        </p:txBody>
      </p:sp>
      <p:sp>
        <p:nvSpPr>
          <p:cNvPr id="1530" name="Google Shape;1530;p19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17 - Projection Exercises</a:t>
            </a:r>
            <a:endParaRPr b="1" sz="1500">
              <a:solidFill>
                <a:srgbClr val="FFFFFF"/>
              </a:solidFill>
              <a:latin typeface="Calibri"/>
              <a:ea typeface="Calibri"/>
              <a:cs typeface="Calibri"/>
              <a:sym typeface="Calibri"/>
            </a:endParaRPr>
          </a:p>
        </p:txBody>
      </p:sp>
      <p:pic>
        <p:nvPicPr>
          <p:cNvPr id="1531" name="Google Shape;1531;p192"/>
          <p:cNvPicPr preferRelativeResize="0"/>
          <p:nvPr/>
        </p:nvPicPr>
        <p:blipFill>
          <a:blip r:embed="rId3">
            <a:alphaModFix/>
          </a:blip>
          <a:stretch>
            <a:fillRect/>
          </a:stretch>
        </p:blipFill>
        <p:spPr>
          <a:xfrm>
            <a:off x="1995688" y="1269375"/>
            <a:ext cx="5152626" cy="356932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93"/>
          <p:cNvSpPr txBox="1"/>
          <p:nvPr/>
        </p:nvSpPr>
        <p:spPr>
          <a:xfrm>
            <a:off x="492900" y="1691100"/>
            <a:ext cx="812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 </a:t>
            </a:r>
            <a:br>
              <a:rPr b="1" lang="en" sz="2400">
                <a:solidFill>
                  <a:srgbClr val="0000FF"/>
                </a:solidFill>
                <a:latin typeface="Consolas"/>
                <a:ea typeface="Consolas"/>
                <a:cs typeface="Consolas"/>
                <a:sym typeface="Consolas"/>
              </a:rPr>
            </a:br>
            <a:r>
              <a:rPr b="1" lang="en" sz="2400">
                <a:solidFill>
                  <a:srgbClr val="0000FF"/>
                </a:solidFill>
                <a:latin typeface="Consolas"/>
                <a:ea typeface="Consolas"/>
                <a:cs typeface="Consolas"/>
                <a:sym typeface="Consolas"/>
              </a:rPr>
              <a:t>  </a:t>
            </a:r>
            <a:r>
              <a:rPr b="1" lang="en" sz="2400">
                <a:solidFill>
                  <a:srgbClr val="006E1D"/>
                </a:solidFill>
                <a:latin typeface="Consolas"/>
                <a:ea typeface="Consolas"/>
                <a:cs typeface="Consolas"/>
                <a:sym typeface="Consolas"/>
              </a:rPr>
              <a:t>Sum(ST_Length(</a:t>
            </a:r>
            <a:r>
              <a:rPr b="1" lang="en" sz="2400">
                <a:solidFill>
                  <a:schemeClr val="dk1"/>
                </a:solidFill>
                <a:latin typeface="Consolas"/>
                <a:ea typeface="Consolas"/>
                <a:cs typeface="Consolas"/>
                <a:sym typeface="Consolas"/>
              </a:rPr>
              <a:t>geom</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 </a:t>
            </a:r>
            <a:r>
              <a:rPr b="1" lang="en" sz="2400">
                <a:solidFill>
                  <a:schemeClr val="dk1"/>
                </a:solidFill>
                <a:latin typeface="Consolas"/>
                <a:ea typeface="Consolas"/>
                <a:cs typeface="Consolas"/>
                <a:sym typeface="Consolas"/>
              </a:rPr>
              <a:t>nyc_streets;</a:t>
            </a: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r>
              <a:rPr b="1" lang="en" sz="2400">
                <a:solidFill>
                  <a:schemeClr val="dk1"/>
                </a:solidFill>
                <a:latin typeface="Consolas"/>
                <a:ea typeface="Consolas"/>
                <a:cs typeface="Consolas"/>
                <a:sym typeface="Consolas"/>
              </a:rPr>
              <a:t>10418904.7172</a:t>
            </a:r>
            <a:endParaRPr b="1" sz="2400">
              <a:solidFill>
                <a:schemeClr val="dk1"/>
              </a:solidFill>
              <a:latin typeface="Consolas"/>
              <a:ea typeface="Consolas"/>
              <a:cs typeface="Consolas"/>
              <a:sym typeface="Consolas"/>
            </a:endParaRPr>
          </a:p>
        </p:txBody>
      </p:sp>
      <p:sp>
        <p:nvSpPr>
          <p:cNvPr id="1537" name="Google Shape;1537;p193"/>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length of all streets in New York, as measured in UTM 18?</a:t>
            </a:r>
            <a:endParaRPr/>
          </a:p>
        </p:txBody>
      </p:sp>
      <p:cxnSp>
        <p:nvCxnSpPr>
          <p:cNvPr id="1538" name="Google Shape;1538;p193"/>
          <p:cNvCxnSpPr/>
          <p:nvPr/>
        </p:nvCxnSpPr>
        <p:spPr>
          <a:xfrm>
            <a:off x="511650" y="3443600"/>
            <a:ext cx="8120700" cy="0"/>
          </a:xfrm>
          <a:prstGeom prst="straightConnector1">
            <a:avLst/>
          </a:prstGeom>
          <a:noFill/>
          <a:ln cap="flat" cmpd="sng" w="38100">
            <a:solidFill>
              <a:schemeClr val="dk2"/>
            </a:solidFill>
            <a:prstDash val="solid"/>
            <a:round/>
            <a:headEnd len="med" w="med" type="none"/>
            <a:tailEnd len="med" w="med" type="none"/>
          </a:ln>
        </p:spPr>
      </p:cxnSp>
      <p:sp>
        <p:nvSpPr>
          <p:cNvPr id="1539" name="Google Shape;1539;p19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17 - Projection Exercises</a:t>
            </a:r>
            <a:endParaRPr b="1" sz="1500">
              <a:solidFill>
                <a:srgbClr val="FFFFFF"/>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94"/>
          <p:cNvSpPr txBox="1"/>
          <p:nvPr/>
        </p:nvSpPr>
        <p:spPr>
          <a:xfrm>
            <a:off x="492900" y="1691100"/>
            <a:ext cx="8120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 </a:t>
            </a:r>
            <a:r>
              <a:rPr b="1" lang="en" sz="2400">
                <a:solidFill>
                  <a:schemeClr val="dk1"/>
                </a:solidFill>
                <a:latin typeface="Consolas"/>
                <a:ea typeface="Consolas"/>
                <a:cs typeface="Consolas"/>
                <a:sym typeface="Consolas"/>
              </a:rPr>
              <a:t>srtext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spatial_ref_sys</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SRID = 2831;</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br>
              <a:rPr b="1" lang="en" sz="2400">
                <a:solidFill>
                  <a:srgbClr val="0000FF"/>
                </a:solidFill>
                <a:latin typeface="Consolas"/>
                <a:ea typeface="Consolas"/>
                <a:cs typeface="Consolas"/>
                <a:sym typeface="Consolas"/>
              </a:rPr>
            </a:br>
            <a:r>
              <a:rPr b="1" lang="en" sz="2400">
                <a:solidFill>
                  <a:schemeClr val="dk1"/>
                </a:solidFill>
                <a:latin typeface="Consolas"/>
                <a:ea typeface="Consolas"/>
                <a:cs typeface="Consolas"/>
                <a:sym typeface="Consolas"/>
              </a:rPr>
              <a:t>PROJCS["NAD83(HARN) / New York Long Island",</a:t>
            </a: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p:txBody>
      </p:sp>
      <p:sp>
        <p:nvSpPr>
          <p:cNvPr id="1545" name="Google Shape;1545;p194"/>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WKT definition of SRID 2831?</a:t>
            </a:r>
            <a:endParaRPr/>
          </a:p>
        </p:txBody>
      </p:sp>
      <p:cxnSp>
        <p:nvCxnSpPr>
          <p:cNvPr id="1546" name="Google Shape;1546;p194"/>
          <p:cNvCxnSpPr/>
          <p:nvPr/>
        </p:nvCxnSpPr>
        <p:spPr>
          <a:xfrm>
            <a:off x="511650" y="3443600"/>
            <a:ext cx="8120700" cy="0"/>
          </a:xfrm>
          <a:prstGeom prst="straightConnector1">
            <a:avLst/>
          </a:prstGeom>
          <a:noFill/>
          <a:ln cap="flat" cmpd="sng" w="38100">
            <a:solidFill>
              <a:schemeClr val="dk2"/>
            </a:solidFill>
            <a:prstDash val="solid"/>
            <a:round/>
            <a:headEnd len="med" w="med" type="none"/>
            <a:tailEnd len="med" w="med" type="none"/>
          </a:ln>
        </p:spPr>
      </p:cxnSp>
      <p:sp>
        <p:nvSpPr>
          <p:cNvPr id="1547" name="Google Shape;1547;p19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17 - Projection Exercises</a:t>
            </a:r>
            <a:endParaRPr b="1" sz="1500">
              <a:solidFill>
                <a:srgbClr val="FFFFFF"/>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95"/>
          <p:cNvSpPr txBox="1"/>
          <p:nvPr/>
        </p:nvSpPr>
        <p:spPr>
          <a:xfrm>
            <a:off x="492900" y="1691100"/>
            <a:ext cx="812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 </a:t>
            </a:r>
            <a:r>
              <a:rPr b="1" lang="en" sz="2400">
                <a:solidFill>
                  <a:srgbClr val="006E1D"/>
                </a:solidFill>
                <a:latin typeface="Consolas"/>
                <a:ea typeface="Consolas"/>
                <a:cs typeface="Consolas"/>
                <a:sym typeface="Consolas"/>
              </a:rPr>
              <a:t>Sum(ST_Length(</a:t>
            </a:r>
            <a:br>
              <a:rPr b="1" lang="en" sz="2400">
                <a:solidFill>
                  <a:srgbClr val="006E1D"/>
                </a:solidFill>
                <a:latin typeface="Consolas"/>
                <a:ea typeface="Consolas"/>
                <a:cs typeface="Consolas"/>
                <a:sym typeface="Consolas"/>
              </a:rPr>
            </a:br>
            <a:r>
              <a:rPr b="1" lang="en" sz="2400">
                <a:solidFill>
                  <a:srgbClr val="006E1D"/>
                </a:solidFill>
                <a:latin typeface="Consolas"/>
                <a:ea typeface="Consolas"/>
                <a:cs typeface="Consolas"/>
                <a:sym typeface="Consolas"/>
              </a:rPr>
              <a:t>    ST_Transform(</a:t>
            </a:r>
            <a:r>
              <a:rPr b="1" lang="en" sz="2400">
                <a:solidFill>
                  <a:schemeClr val="dk1"/>
                </a:solidFill>
                <a:latin typeface="Consolas"/>
                <a:ea typeface="Consolas"/>
                <a:cs typeface="Consolas"/>
                <a:sym typeface="Consolas"/>
              </a:rPr>
              <a:t>geom, 2831</a:t>
            </a:r>
            <a:r>
              <a:rPr b="1" lang="en" sz="2400">
                <a:solidFill>
                  <a:srgbClr val="006E1D"/>
                </a:solidFill>
                <a:latin typeface="Consolas"/>
                <a:ea typeface="Consolas"/>
                <a:cs typeface="Consolas"/>
                <a:sym typeface="Consolas"/>
              </a:rPr>
              <a:t>)</a:t>
            </a:r>
            <a:br>
              <a:rPr b="1" lang="en" sz="2400">
                <a:solidFill>
                  <a:srgbClr val="006E1D"/>
                </a:solidFill>
                <a:latin typeface="Consolas"/>
                <a:ea typeface="Consolas"/>
                <a:cs typeface="Consolas"/>
                <a:sym typeface="Consolas"/>
              </a:rPr>
            </a:br>
            <a:r>
              <a:rPr b="1" lang="en" sz="2400">
                <a:solidFill>
                  <a:srgbClr val="006E1D"/>
                </a:solidFill>
                <a:latin typeface="Consolas"/>
                <a:ea typeface="Consolas"/>
                <a:cs typeface="Consolas"/>
                <a:sym typeface="Consolas"/>
              </a:rPr>
              <a:t>  ))</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nyc_streets;</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rgbClr val="0000FF"/>
                </a:solidFill>
                <a:latin typeface="Consolas"/>
                <a:ea typeface="Consolas"/>
                <a:cs typeface="Consolas"/>
                <a:sym typeface="Consolas"/>
              </a:rPr>
            </a:br>
            <a:r>
              <a:rPr b="1" lang="en" sz="2400">
                <a:solidFill>
                  <a:schemeClr val="dk1"/>
                </a:solidFill>
                <a:latin typeface="Consolas"/>
                <a:ea typeface="Consolas"/>
                <a:cs typeface="Consolas"/>
                <a:sym typeface="Consolas"/>
              </a:rPr>
              <a:t>10421993.706374</a:t>
            </a:r>
            <a:endParaRPr b="1" sz="2400">
              <a:solidFill>
                <a:schemeClr val="dk1"/>
              </a:solidFill>
              <a:latin typeface="Consolas"/>
              <a:ea typeface="Consolas"/>
              <a:cs typeface="Consolas"/>
              <a:sym typeface="Consolas"/>
            </a:endParaRPr>
          </a:p>
        </p:txBody>
      </p:sp>
      <p:sp>
        <p:nvSpPr>
          <p:cNvPr id="1553" name="Google Shape;1553;p195"/>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length of all streets in New York, as measured in SRID 2831 (Stateplane Long Island)?</a:t>
            </a:r>
            <a:endParaRPr/>
          </a:p>
        </p:txBody>
      </p:sp>
      <p:cxnSp>
        <p:nvCxnSpPr>
          <p:cNvPr id="1554" name="Google Shape;1554;p195"/>
          <p:cNvCxnSpPr/>
          <p:nvPr/>
        </p:nvCxnSpPr>
        <p:spPr>
          <a:xfrm>
            <a:off x="511650" y="3443600"/>
            <a:ext cx="8120700" cy="0"/>
          </a:xfrm>
          <a:prstGeom prst="straightConnector1">
            <a:avLst/>
          </a:prstGeom>
          <a:noFill/>
          <a:ln cap="flat" cmpd="sng" w="38100">
            <a:solidFill>
              <a:schemeClr val="dk2"/>
            </a:solidFill>
            <a:prstDash val="solid"/>
            <a:round/>
            <a:headEnd len="med" w="med" type="none"/>
            <a:tailEnd len="med" w="med" type="none"/>
          </a:ln>
        </p:spPr>
      </p:cxnSp>
      <p:sp>
        <p:nvSpPr>
          <p:cNvPr id="1555" name="Google Shape;1555;p19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17 - Projection Exercises</a:t>
            </a:r>
            <a:endParaRPr b="1" sz="1500">
              <a:solidFill>
                <a:srgbClr val="FFFFFF"/>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96"/>
          <p:cNvSpPr txBox="1"/>
          <p:nvPr/>
        </p:nvSpPr>
        <p:spPr>
          <a:xfrm>
            <a:off x="492900" y="1310100"/>
            <a:ext cx="8120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Count(</a:t>
            </a:r>
            <a:r>
              <a:rPr b="1" lang="en" sz="2400">
                <a:solidFill>
                  <a:schemeClr val="dk1"/>
                </a:solidFill>
                <a:latin typeface="Consolas"/>
                <a:ea typeface="Consolas"/>
                <a:cs typeface="Consolas"/>
                <a:sym typeface="Consolas"/>
              </a:rPr>
              <a:t>*</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nyc_streets</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rgbClr val="0000FF"/>
                </a:solidFill>
                <a:latin typeface="Consolas"/>
                <a:ea typeface="Consolas"/>
                <a:cs typeface="Consolas"/>
                <a:sym typeface="Consolas"/>
              </a:rPr>
              <a:t>WHERE</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ST_Intersects(</a:t>
            </a:r>
            <a:endParaRPr b="1" sz="24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ST_Transform(</a:t>
            </a:r>
            <a:r>
              <a:rPr b="1" lang="en" sz="2400">
                <a:solidFill>
                  <a:schemeClr val="dk1"/>
                </a:solidFill>
                <a:latin typeface="Consolas"/>
                <a:ea typeface="Consolas"/>
                <a:cs typeface="Consolas"/>
                <a:sym typeface="Consolas"/>
              </a:rPr>
              <a:t>geom, </a:t>
            </a:r>
            <a:r>
              <a:rPr b="1" lang="en" sz="2400">
                <a:solidFill>
                  <a:srgbClr val="B45F06"/>
                </a:solidFill>
                <a:latin typeface="Consolas"/>
                <a:ea typeface="Consolas"/>
                <a:cs typeface="Consolas"/>
                <a:sym typeface="Consolas"/>
              </a:rPr>
              <a:t>4326</a:t>
            </a: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400">
                <a:solidFill>
                  <a:schemeClr val="dk1"/>
                </a:solidFill>
                <a:latin typeface="Consolas"/>
                <a:ea typeface="Consolas"/>
                <a:cs typeface="Consolas"/>
                <a:sym typeface="Consolas"/>
              </a:rPr>
              <a:t>      </a:t>
            </a:r>
            <a:r>
              <a:rPr b="1" lang="en" sz="2400">
                <a:solidFill>
                  <a:srgbClr val="B45F06"/>
                </a:solidFill>
                <a:latin typeface="Consolas"/>
                <a:ea typeface="Consolas"/>
                <a:cs typeface="Consolas"/>
                <a:sym typeface="Consolas"/>
              </a:rPr>
              <a:t>'SRID=4326;LINESTRING(-74 20, -74 60)'</a:t>
            </a:r>
            <a:endParaRPr b="1" sz="2400">
              <a:solidFill>
                <a:srgbClr val="B45F06"/>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223</a:t>
            </a:r>
            <a:endParaRPr b="1" sz="2400">
              <a:solidFill>
                <a:schemeClr val="dk1"/>
              </a:solidFill>
              <a:latin typeface="Consolas"/>
              <a:ea typeface="Consolas"/>
              <a:cs typeface="Consolas"/>
              <a:sym typeface="Consolas"/>
            </a:endParaRPr>
          </a:p>
        </p:txBody>
      </p:sp>
      <p:sp>
        <p:nvSpPr>
          <p:cNvPr id="1561" name="Google Shape;1561;p196"/>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streets cross the 74th meridian?</a:t>
            </a:r>
            <a:endParaRPr/>
          </a:p>
        </p:txBody>
      </p:sp>
      <p:cxnSp>
        <p:nvCxnSpPr>
          <p:cNvPr id="1562" name="Google Shape;1562;p196"/>
          <p:cNvCxnSpPr/>
          <p:nvPr/>
        </p:nvCxnSpPr>
        <p:spPr>
          <a:xfrm>
            <a:off x="511650" y="3977000"/>
            <a:ext cx="8120700" cy="0"/>
          </a:xfrm>
          <a:prstGeom prst="straightConnector1">
            <a:avLst/>
          </a:prstGeom>
          <a:noFill/>
          <a:ln cap="flat" cmpd="sng" w="38100">
            <a:solidFill>
              <a:schemeClr val="dk2"/>
            </a:solidFill>
            <a:prstDash val="solid"/>
            <a:round/>
            <a:headEnd len="med" w="med" type="none"/>
            <a:tailEnd len="med" w="med" type="none"/>
          </a:ln>
        </p:spPr>
      </p:cxnSp>
      <p:sp>
        <p:nvSpPr>
          <p:cNvPr id="1563" name="Google Shape;1563;p19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17 - Projection Exercises</a:t>
            </a:r>
            <a:endParaRPr b="1" sz="1500">
              <a:solidFill>
                <a:srgbClr val="FFFFFF"/>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97"/>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18 - Geography</a:t>
            </a:r>
            <a:endParaRPr sz="3140"/>
          </a:p>
        </p:txBody>
      </p:sp>
      <p:sp>
        <p:nvSpPr>
          <p:cNvPr id="1569" name="Google Shape;1569;p19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9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Geographic</a:t>
            </a:r>
            <a:r>
              <a:rPr lang="en"/>
              <a:t> Coordinate Systems</a:t>
            </a:r>
            <a:endParaRPr/>
          </a:p>
        </p:txBody>
      </p:sp>
      <p:pic>
        <p:nvPicPr>
          <p:cNvPr id="1575" name="Google Shape;1575;p198"/>
          <p:cNvPicPr preferRelativeResize="0"/>
          <p:nvPr/>
        </p:nvPicPr>
        <p:blipFill>
          <a:blip r:embed="rId3">
            <a:alphaModFix/>
          </a:blip>
          <a:stretch>
            <a:fillRect/>
          </a:stretch>
        </p:blipFill>
        <p:spPr>
          <a:xfrm>
            <a:off x="1338250" y="1462725"/>
            <a:ext cx="6467475" cy="3228975"/>
          </a:xfrm>
          <a:prstGeom prst="rect">
            <a:avLst/>
          </a:prstGeom>
          <a:noFill/>
          <a:ln>
            <a:noFill/>
          </a:ln>
        </p:spPr>
      </p:pic>
      <p:sp>
        <p:nvSpPr>
          <p:cNvPr id="1576" name="Google Shape;1576;p19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99"/>
          <p:cNvSpPr txBox="1"/>
          <p:nvPr/>
        </p:nvSpPr>
        <p:spPr>
          <a:xfrm>
            <a:off x="492900" y="1691100"/>
            <a:ext cx="812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a:t>
            </a:r>
            <a:r>
              <a:rPr b="1" lang="en" sz="2000">
                <a:solidFill>
                  <a:schemeClr val="dk1"/>
                </a:solidFill>
                <a:latin typeface="Consolas"/>
                <a:ea typeface="Consolas"/>
                <a:cs typeface="Consolas"/>
                <a:sym typeface="Consolas"/>
              </a:rPr>
              <a:t> </a:t>
            </a:r>
            <a:r>
              <a:rPr b="1" lang="en" sz="2000">
                <a:solidFill>
                  <a:srgbClr val="006E1D"/>
                </a:solidFill>
                <a:latin typeface="Consolas"/>
                <a:ea typeface="Consolas"/>
                <a:cs typeface="Consolas"/>
                <a:sym typeface="Consolas"/>
              </a:rPr>
              <a:t>ST_Distance(</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Los Angeles (LAX)</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'SRID=4326;POINT(-118.4079 33.9434)'</a:t>
            </a:r>
            <a:r>
              <a:rPr b="1" lang="en" sz="2000">
                <a:solidFill>
                  <a:schemeClr val="dk1"/>
                </a:solidFill>
                <a:latin typeface="Consolas"/>
                <a:ea typeface="Consolas"/>
                <a:cs typeface="Consolas"/>
                <a:sym typeface="Consolas"/>
              </a:rPr>
              <a:t>::geometry,</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Paris (CDG)</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'SRID=4326;POINT(2.5559 49.0083)'</a:t>
            </a:r>
            <a:r>
              <a:rPr b="1" lang="en" sz="2000">
                <a:solidFill>
                  <a:schemeClr val="dk1"/>
                </a:solidFill>
                <a:latin typeface="Consolas"/>
                <a:ea typeface="Consolas"/>
                <a:cs typeface="Consolas"/>
                <a:sym typeface="Consolas"/>
              </a:rPr>
              <a:t>::geometry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006E1D"/>
                </a:solidFill>
                <a:latin typeface="Consolas"/>
                <a:ea typeface="Consolas"/>
                <a:cs typeface="Consolas"/>
                <a:sym typeface="Consolas"/>
              </a:rPr>
              <a:t>)</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br>
              <a:rPr b="1" lang="en" sz="2000">
                <a:solidFill>
                  <a:schemeClr val="dk1"/>
                </a:solidFill>
                <a:latin typeface="Consolas"/>
                <a:ea typeface="Consolas"/>
                <a:cs typeface="Consolas"/>
                <a:sym typeface="Consolas"/>
              </a:rPr>
            </a:b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121.898285970107</a:t>
            </a:r>
            <a:endParaRPr b="1" sz="2000">
              <a:solidFill>
                <a:schemeClr val="dk1"/>
              </a:solidFill>
              <a:latin typeface="Consolas"/>
              <a:ea typeface="Consolas"/>
              <a:cs typeface="Consolas"/>
              <a:sym typeface="Consolas"/>
            </a:endParaRPr>
          </a:p>
        </p:txBody>
      </p:sp>
      <p:sp>
        <p:nvSpPr>
          <p:cNvPr id="1582" name="Google Shape;1582;p199"/>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distance between Los Angeles and Paris using </a:t>
            </a:r>
            <a:r>
              <a:rPr lang="en">
                <a:solidFill>
                  <a:srgbClr val="006E1D"/>
                </a:solidFill>
              </a:rPr>
              <a:t>ST_Distance(geometry, geometry)</a:t>
            </a:r>
            <a:r>
              <a:rPr lang="en"/>
              <a:t>?</a:t>
            </a:r>
            <a:endParaRPr/>
          </a:p>
        </p:txBody>
      </p:sp>
      <p:cxnSp>
        <p:nvCxnSpPr>
          <p:cNvPr id="1583" name="Google Shape;1583;p199"/>
          <p:cNvCxnSpPr/>
          <p:nvPr/>
        </p:nvCxnSpPr>
        <p:spPr>
          <a:xfrm>
            <a:off x="393575" y="3913800"/>
            <a:ext cx="8120700" cy="0"/>
          </a:xfrm>
          <a:prstGeom prst="straightConnector1">
            <a:avLst/>
          </a:prstGeom>
          <a:noFill/>
          <a:ln cap="flat" cmpd="sng" w="38100">
            <a:solidFill>
              <a:schemeClr val="dk2"/>
            </a:solidFill>
            <a:prstDash val="solid"/>
            <a:round/>
            <a:headEnd len="med" w="med" type="none"/>
            <a:tailEnd len="med" w="med" type="none"/>
          </a:ln>
        </p:spPr>
      </p:cxnSp>
      <p:sp>
        <p:nvSpPr>
          <p:cNvPr id="1584" name="Google Shape;1584;p19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 reference users - government</a:t>
            </a:r>
            <a:endParaRPr/>
          </a:p>
        </p:txBody>
      </p:sp>
      <p:pic>
        <p:nvPicPr>
          <p:cNvPr id="201" name="Google Shape;201;p29"/>
          <p:cNvPicPr preferRelativeResize="0"/>
          <p:nvPr/>
        </p:nvPicPr>
        <p:blipFill rotWithShape="1">
          <a:blip r:embed="rId3">
            <a:alphaModFix/>
          </a:blip>
          <a:srcRect b="0" l="0" r="0" t="0"/>
          <a:stretch/>
        </p:blipFill>
        <p:spPr>
          <a:xfrm>
            <a:off x="6326577" y="1291500"/>
            <a:ext cx="1691624" cy="1040970"/>
          </a:xfrm>
          <a:prstGeom prst="rect">
            <a:avLst/>
          </a:prstGeom>
          <a:noFill/>
          <a:ln>
            <a:noFill/>
          </a:ln>
        </p:spPr>
      </p:pic>
      <p:pic>
        <p:nvPicPr>
          <p:cNvPr id="202" name="Google Shape;202;p29"/>
          <p:cNvPicPr preferRelativeResize="0"/>
          <p:nvPr/>
        </p:nvPicPr>
        <p:blipFill rotWithShape="1">
          <a:blip r:embed="rId4">
            <a:alphaModFix/>
          </a:blip>
          <a:srcRect b="0" l="0" r="0" t="0"/>
          <a:stretch/>
        </p:blipFill>
        <p:spPr>
          <a:xfrm>
            <a:off x="1058875" y="1299697"/>
            <a:ext cx="1257874" cy="1188509"/>
          </a:xfrm>
          <a:prstGeom prst="rect">
            <a:avLst/>
          </a:prstGeom>
          <a:noFill/>
          <a:ln>
            <a:noFill/>
          </a:ln>
        </p:spPr>
      </p:pic>
      <p:pic>
        <p:nvPicPr>
          <p:cNvPr id="203" name="Google Shape;203;p29"/>
          <p:cNvPicPr preferRelativeResize="0"/>
          <p:nvPr/>
        </p:nvPicPr>
        <p:blipFill rotWithShape="1">
          <a:blip r:embed="rId5">
            <a:alphaModFix/>
          </a:blip>
          <a:srcRect b="0" l="0" r="0" t="0"/>
          <a:stretch/>
        </p:blipFill>
        <p:spPr>
          <a:xfrm>
            <a:off x="1131167" y="2619351"/>
            <a:ext cx="1483424" cy="893431"/>
          </a:xfrm>
          <a:prstGeom prst="rect">
            <a:avLst/>
          </a:prstGeom>
          <a:noFill/>
          <a:ln>
            <a:noFill/>
          </a:ln>
        </p:spPr>
      </p:pic>
      <p:pic>
        <p:nvPicPr>
          <p:cNvPr id="204" name="Google Shape;204;p29"/>
          <p:cNvPicPr preferRelativeResize="0"/>
          <p:nvPr/>
        </p:nvPicPr>
        <p:blipFill rotWithShape="1">
          <a:blip r:embed="rId6">
            <a:alphaModFix/>
          </a:blip>
          <a:srcRect b="0" l="0" r="0" t="0"/>
          <a:stretch/>
        </p:blipFill>
        <p:spPr>
          <a:xfrm>
            <a:off x="2773632" y="1299697"/>
            <a:ext cx="2134048" cy="2122923"/>
          </a:xfrm>
          <a:prstGeom prst="rect">
            <a:avLst/>
          </a:prstGeom>
          <a:noFill/>
          <a:ln>
            <a:noFill/>
          </a:ln>
        </p:spPr>
      </p:pic>
      <p:pic>
        <p:nvPicPr>
          <p:cNvPr id="205" name="Google Shape;205;p29"/>
          <p:cNvPicPr preferRelativeResize="0"/>
          <p:nvPr/>
        </p:nvPicPr>
        <p:blipFill rotWithShape="1">
          <a:blip r:embed="rId7">
            <a:alphaModFix/>
          </a:blip>
          <a:srcRect b="0" l="0" r="0" t="0"/>
          <a:stretch/>
        </p:blipFill>
        <p:spPr>
          <a:xfrm>
            <a:off x="946100" y="3791467"/>
            <a:ext cx="3218422" cy="827858"/>
          </a:xfrm>
          <a:prstGeom prst="rect">
            <a:avLst/>
          </a:prstGeom>
          <a:noFill/>
          <a:ln>
            <a:noFill/>
          </a:ln>
        </p:spPr>
      </p:pic>
      <p:pic>
        <p:nvPicPr>
          <p:cNvPr id="206" name="Google Shape;206;p29"/>
          <p:cNvPicPr preferRelativeResize="0"/>
          <p:nvPr/>
        </p:nvPicPr>
        <p:blipFill rotWithShape="1">
          <a:blip r:embed="rId8">
            <a:alphaModFix/>
          </a:blip>
          <a:srcRect b="0" l="0" r="0" t="0"/>
          <a:stretch/>
        </p:blipFill>
        <p:spPr>
          <a:xfrm>
            <a:off x="6608455" y="3758670"/>
            <a:ext cx="1127854" cy="893431"/>
          </a:xfrm>
          <a:prstGeom prst="rect">
            <a:avLst/>
          </a:prstGeom>
          <a:noFill/>
          <a:ln>
            <a:noFill/>
          </a:ln>
        </p:spPr>
      </p:pic>
      <p:pic>
        <p:nvPicPr>
          <p:cNvPr id="207" name="Google Shape;207;p29"/>
          <p:cNvPicPr preferRelativeResize="0"/>
          <p:nvPr/>
        </p:nvPicPr>
        <p:blipFill rotWithShape="1">
          <a:blip r:embed="rId9">
            <a:alphaModFix/>
          </a:blip>
          <a:srcRect b="0" l="0" r="0" t="0"/>
          <a:stretch/>
        </p:blipFill>
        <p:spPr>
          <a:xfrm>
            <a:off x="6543458" y="2455412"/>
            <a:ext cx="1257875" cy="1188526"/>
          </a:xfrm>
          <a:prstGeom prst="rect">
            <a:avLst/>
          </a:prstGeom>
          <a:noFill/>
          <a:ln>
            <a:noFill/>
          </a:ln>
        </p:spPr>
      </p:pic>
      <p:pic>
        <p:nvPicPr>
          <p:cNvPr id="208" name="Google Shape;208;p29"/>
          <p:cNvPicPr preferRelativeResize="0"/>
          <p:nvPr/>
        </p:nvPicPr>
        <p:blipFill rotWithShape="1">
          <a:blip r:embed="rId10">
            <a:alphaModFix/>
          </a:blip>
          <a:srcRect b="0" l="0" r="0" t="0"/>
          <a:stretch/>
        </p:blipFill>
        <p:spPr>
          <a:xfrm>
            <a:off x="4381486" y="3611141"/>
            <a:ext cx="1257874" cy="1188509"/>
          </a:xfrm>
          <a:prstGeom prst="rect">
            <a:avLst/>
          </a:prstGeom>
          <a:noFill/>
          <a:ln>
            <a:noFill/>
          </a:ln>
        </p:spPr>
      </p:pic>
      <p:sp>
        <p:nvSpPr>
          <p:cNvPr id="209" name="Google Shape;209;p2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200"/>
          <p:cNvPicPr preferRelativeResize="0"/>
          <p:nvPr/>
        </p:nvPicPr>
        <p:blipFill rotWithShape="1">
          <a:blip r:embed="rId3">
            <a:alphaModFix/>
          </a:blip>
          <a:srcRect b="28754" l="713" r="31941" t="1554"/>
          <a:stretch/>
        </p:blipFill>
        <p:spPr>
          <a:xfrm>
            <a:off x="0" y="393800"/>
            <a:ext cx="9144003" cy="4749699"/>
          </a:xfrm>
          <a:prstGeom prst="rect">
            <a:avLst/>
          </a:prstGeom>
          <a:noFill/>
          <a:ln>
            <a:noFill/>
          </a:ln>
        </p:spPr>
      </p:pic>
      <p:sp>
        <p:nvSpPr>
          <p:cNvPr id="1590" name="Google Shape;1590;p20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201"/>
          <p:cNvPicPr preferRelativeResize="0"/>
          <p:nvPr/>
        </p:nvPicPr>
        <p:blipFill>
          <a:blip r:embed="rId3">
            <a:alphaModFix amt="74000"/>
          </a:blip>
          <a:stretch>
            <a:fillRect/>
          </a:stretch>
        </p:blipFill>
        <p:spPr>
          <a:xfrm>
            <a:off x="1762475" y="1562050"/>
            <a:ext cx="5619049" cy="3306024"/>
          </a:xfrm>
          <a:prstGeom prst="rect">
            <a:avLst/>
          </a:prstGeom>
          <a:noFill/>
          <a:ln>
            <a:noFill/>
          </a:ln>
        </p:spPr>
      </p:pic>
      <p:sp>
        <p:nvSpPr>
          <p:cNvPr id="1596" name="Google Shape;1596;p201"/>
          <p:cNvSpPr txBox="1"/>
          <p:nvPr>
            <p:ph idx="4294967295" type="title"/>
          </p:nvPr>
        </p:nvSpPr>
        <p:spPr>
          <a:xfrm>
            <a:off x="311700" y="5974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Degrees are not units of distance</a:t>
            </a:r>
            <a:endParaRPr/>
          </a:p>
          <a:p>
            <a:pPr indent="0" lvl="0" marL="0" rtl="0" algn="l">
              <a:spcBef>
                <a:spcPts val="0"/>
              </a:spcBef>
              <a:spcAft>
                <a:spcPts val="0"/>
              </a:spcAft>
              <a:buNone/>
            </a:pPr>
            <a:r>
              <a:rPr lang="en"/>
              <a:t>Degrees are not units of area</a:t>
            </a:r>
            <a:endParaRPr/>
          </a:p>
        </p:txBody>
      </p:sp>
      <p:sp>
        <p:nvSpPr>
          <p:cNvPr id="1597" name="Google Shape;1597;p20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02"/>
          <p:cNvSpPr txBox="1"/>
          <p:nvPr/>
        </p:nvSpPr>
        <p:spPr>
          <a:xfrm>
            <a:off x="492900" y="1691100"/>
            <a:ext cx="812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a:t>
            </a:r>
            <a:r>
              <a:rPr b="1" lang="en" sz="2000">
                <a:solidFill>
                  <a:schemeClr val="dk1"/>
                </a:solidFill>
                <a:latin typeface="Consolas"/>
                <a:ea typeface="Consolas"/>
                <a:cs typeface="Consolas"/>
                <a:sym typeface="Consolas"/>
              </a:rPr>
              <a:t> </a:t>
            </a:r>
            <a:r>
              <a:rPr b="1" lang="en" sz="2000">
                <a:solidFill>
                  <a:srgbClr val="006E1D"/>
                </a:solidFill>
                <a:latin typeface="Consolas"/>
                <a:ea typeface="Consolas"/>
                <a:cs typeface="Consolas"/>
                <a:sym typeface="Consolas"/>
              </a:rPr>
              <a:t>ST_Distance(</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Los Angeles (LAX)</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'SRID=4326;POINT(-118.4079 33.9434)'</a:t>
            </a:r>
            <a:r>
              <a:rPr b="1" lang="en" sz="2000">
                <a:solidFill>
                  <a:schemeClr val="dk1"/>
                </a:solidFill>
                <a:latin typeface="Consolas"/>
                <a:ea typeface="Consolas"/>
                <a:cs typeface="Consolas"/>
                <a:sym typeface="Consolas"/>
              </a:rPr>
              <a:t>::geography,</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Paris (CDG)</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'SRID=4326;POINT(2.5559 49.0083)'</a:t>
            </a:r>
            <a:r>
              <a:rPr b="1" lang="en" sz="2000">
                <a:solidFill>
                  <a:schemeClr val="dk1"/>
                </a:solidFill>
                <a:latin typeface="Consolas"/>
                <a:ea typeface="Consolas"/>
                <a:cs typeface="Consolas"/>
                <a:sym typeface="Consolas"/>
              </a:rPr>
              <a:t>::geography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006E1D"/>
                </a:solidFill>
                <a:latin typeface="Consolas"/>
                <a:ea typeface="Consolas"/>
                <a:cs typeface="Consolas"/>
                <a:sym typeface="Consolas"/>
              </a:rPr>
              <a:t>)</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br>
              <a:rPr b="1" lang="en" sz="2000">
                <a:solidFill>
                  <a:schemeClr val="dk1"/>
                </a:solidFill>
                <a:latin typeface="Consolas"/>
                <a:ea typeface="Consolas"/>
                <a:cs typeface="Consolas"/>
                <a:sym typeface="Consolas"/>
              </a:rPr>
            </a:b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9124665.27317673</a:t>
            </a:r>
            <a:endParaRPr b="1" sz="2000">
              <a:solidFill>
                <a:schemeClr val="dk1"/>
              </a:solidFill>
              <a:latin typeface="Consolas"/>
              <a:ea typeface="Consolas"/>
              <a:cs typeface="Consolas"/>
              <a:sym typeface="Consolas"/>
            </a:endParaRPr>
          </a:p>
        </p:txBody>
      </p:sp>
      <p:sp>
        <p:nvSpPr>
          <p:cNvPr id="1603" name="Google Shape;1603;p202"/>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distance between Los Angeles and Paris using </a:t>
            </a:r>
            <a:r>
              <a:rPr lang="en">
                <a:solidFill>
                  <a:srgbClr val="006E1D"/>
                </a:solidFill>
              </a:rPr>
              <a:t>ST_Distance(geography, geography)</a:t>
            </a:r>
            <a:r>
              <a:rPr lang="en"/>
              <a:t>?</a:t>
            </a:r>
            <a:endParaRPr/>
          </a:p>
        </p:txBody>
      </p:sp>
      <p:cxnSp>
        <p:nvCxnSpPr>
          <p:cNvPr id="1604" name="Google Shape;1604;p202"/>
          <p:cNvCxnSpPr/>
          <p:nvPr/>
        </p:nvCxnSpPr>
        <p:spPr>
          <a:xfrm>
            <a:off x="393575" y="3913800"/>
            <a:ext cx="8120700" cy="0"/>
          </a:xfrm>
          <a:prstGeom prst="straightConnector1">
            <a:avLst/>
          </a:prstGeom>
          <a:noFill/>
          <a:ln cap="flat" cmpd="sng" w="38100">
            <a:solidFill>
              <a:schemeClr val="dk2"/>
            </a:solidFill>
            <a:prstDash val="solid"/>
            <a:round/>
            <a:headEnd len="med" w="med" type="none"/>
            <a:tailEnd len="med" w="med" type="none"/>
          </a:ln>
        </p:spPr>
      </p:cxnSp>
      <p:sp>
        <p:nvSpPr>
          <p:cNvPr id="1605" name="Google Shape;1605;p20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id="1610" name="Google Shape;1610;p203"/>
          <p:cNvPicPr preferRelativeResize="0"/>
          <p:nvPr/>
        </p:nvPicPr>
        <p:blipFill rotWithShape="1">
          <a:blip r:embed="rId3">
            <a:alphaModFix/>
          </a:blip>
          <a:srcRect b="29623" l="1224" r="33283" t="2972"/>
          <a:stretch/>
        </p:blipFill>
        <p:spPr>
          <a:xfrm>
            <a:off x="0" y="409575"/>
            <a:ext cx="9143997" cy="4724400"/>
          </a:xfrm>
          <a:prstGeom prst="rect">
            <a:avLst/>
          </a:prstGeom>
          <a:noFill/>
          <a:ln>
            <a:noFill/>
          </a:ln>
        </p:spPr>
      </p:pic>
      <p:sp>
        <p:nvSpPr>
          <p:cNvPr id="1611" name="Google Shape;1611;p203"/>
          <p:cNvSpPr txBox="1"/>
          <p:nvPr/>
        </p:nvSpPr>
        <p:spPr>
          <a:xfrm>
            <a:off x="69275" y="-6925"/>
            <a:ext cx="472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04"/>
          <p:cNvSpPr txBox="1"/>
          <p:nvPr/>
        </p:nvSpPr>
        <p:spPr>
          <a:xfrm>
            <a:off x="492900" y="1538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 </a:t>
            </a:r>
            <a:r>
              <a:rPr b="1" lang="en" sz="2000">
                <a:solidFill>
                  <a:srgbClr val="006E1D"/>
                </a:solidFill>
                <a:latin typeface="Consolas"/>
                <a:ea typeface="Consolas"/>
                <a:cs typeface="Consolas"/>
                <a:sym typeface="Consolas"/>
              </a:rPr>
              <a:t>ST_Distance(</a:t>
            </a:r>
            <a:endParaRPr b="1" sz="2000">
              <a:solidFill>
                <a:srgbClr val="006E1D"/>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LAX-CDG</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'SRID=4326;LINESTRING(</a:t>
            </a:r>
            <a:br>
              <a:rPr b="1" lang="en" sz="2000">
                <a:solidFill>
                  <a:srgbClr val="B45F06"/>
                </a:solidFill>
                <a:latin typeface="Consolas"/>
                <a:ea typeface="Consolas"/>
                <a:cs typeface="Consolas"/>
                <a:sym typeface="Consolas"/>
              </a:rPr>
            </a:br>
            <a:r>
              <a:rPr b="1" lang="en" sz="2000">
                <a:solidFill>
                  <a:srgbClr val="B45F06"/>
                </a:solidFill>
                <a:latin typeface="Consolas"/>
                <a:ea typeface="Consolas"/>
                <a:cs typeface="Consolas"/>
                <a:sym typeface="Consolas"/>
              </a:rPr>
              <a:t>    -118.4079 33.9434,</a:t>
            </a:r>
            <a:br>
              <a:rPr b="1" lang="en" sz="2000">
                <a:solidFill>
                  <a:srgbClr val="B45F06"/>
                </a:solidFill>
                <a:latin typeface="Consolas"/>
                <a:ea typeface="Consolas"/>
                <a:cs typeface="Consolas"/>
                <a:sym typeface="Consolas"/>
              </a:rPr>
            </a:br>
            <a:r>
              <a:rPr b="1" lang="en" sz="2000">
                <a:solidFill>
                  <a:srgbClr val="B45F06"/>
                </a:solidFill>
                <a:latin typeface="Consolas"/>
                <a:ea typeface="Consolas"/>
                <a:cs typeface="Consolas"/>
                <a:sym typeface="Consolas"/>
              </a:rPr>
              <a:t>       2.5559 49.0083)'</a:t>
            </a:r>
            <a:r>
              <a:rPr b="1" lang="en" sz="2000">
                <a:solidFill>
                  <a:schemeClr val="dk1"/>
                </a:solidFill>
                <a:latin typeface="Consolas"/>
                <a:ea typeface="Consolas"/>
                <a:cs typeface="Consolas"/>
                <a:sym typeface="Consolas"/>
              </a:rPr>
              <a:t>::geography,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Iceland</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a:t>
            </a:r>
            <a:r>
              <a:rPr b="1" lang="en" sz="2000">
                <a:solidFill>
                  <a:srgbClr val="B45F06"/>
                </a:solidFill>
                <a:latin typeface="Consolas"/>
                <a:ea typeface="Consolas"/>
                <a:cs typeface="Consolas"/>
                <a:sym typeface="Consolas"/>
              </a:rPr>
              <a:t>SRID=4326;</a:t>
            </a:r>
            <a:r>
              <a:rPr b="1" lang="en" sz="2000">
                <a:solidFill>
                  <a:srgbClr val="B45F06"/>
                </a:solidFill>
                <a:latin typeface="Consolas"/>
                <a:ea typeface="Consolas"/>
                <a:cs typeface="Consolas"/>
                <a:sym typeface="Consolas"/>
              </a:rPr>
              <a:t>POINT(-21.8628 64.1286)'</a:t>
            </a:r>
            <a:r>
              <a:rPr b="1" lang="en" sz="2000">
                <a:solidFill>
                  <a:schemeClr val="dk1"/>
                </a:solidFill>
                <a:latin typeface="Consolas"/>
                <a:ea typeface="Consolas"/>
                <a:cs typeface="Consolas"/>
                <a:sym typeface="Consolas"/>
              </a:rPr>
              <a:t>::geography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6E1D"/>
                </a:solidFill>
                <a:latin typeface="Consolas"/>
                <a:ea typeface="Consolas"/>
                <a:cs typeface="Consolas"/>
                <a:sym typeface="Consolas"/>
              </a:rPr>
              <a:t>)</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531773.75711106</a:t>
            </a:r>
            <a:endParaRPr b="1" sz="2000">
              <a:solidFill>
                <a:schemeClr val="dk1"/>
              </a:solidFill>
              <a:latin typeface="Consolas"/>
              <a:ea typeface="Consolas"/>
              <a:cs typeface="Consolas"/>
              <a:sym typeface="Consolas"/>
            </a:endParaRPr>
          </a:p>
        </p:txBody>
      </p:sp>
      <p:sp>
        <p:nvSpPr>
          <p:cNvPr id="1617" name="Google Shape;1617;p204"/>
          <p:cNvSpPr txBox="1"/>
          <p:nvPr>
            <p:ph type="title"/>
          </p:nvPr>
        </p:nvSpPr>
        <p:spPr>
          <a:xfrm>
            <a:off x="311700" y="6736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close will a flight from Los Angeles to Paris come to Iceland?</a:t>
            </a:r>
            <a:endParaRPr/>
          </a:p>
        </p:txBody>
      </p:sp>
      <p:cxnSp>
        <p:nvCxnSpPr>
          <p:cNvPr id="1618" name="Google Shape;1618;p204"/>
          <p:cNvCxnSpPr/>
          <p:nvPr/>
        </p:nvCxnSpPr>
        <p:spPr>
          <a:xfrm>
            <a:off x="371475" y="4275750"/>
            <a:ext cx="8361900" cy="0"/>
          </a:xfrm>
          <a:prstGeom prst="straightConnector1">
            <a:avLst/>
          </a:prstGeom>
          <a:noFill/>
          <a:ln cap="flat" cmpd="sng" w="38100">
            <a:solidFill>
              <a:schemeClr val="dk2"/>
            </a:solidFill>
            <a:prstDash val="solid"/>
            <a:round/>
            <a:headEnd len="med" w="med" type="none"/>
            <a:tailEnd len="med" w="med" type="none"/>
          </a:ln>
        </p:spPr>
      </p:cxnSp>
      <p:sp>
        <p:nvSpPr>
          <p:cNvPr id="1619" name="Google Shape;1619;p20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pic>
        <p:nvPicPr>
          <p:cNvPr id="1624" name="Google Shape;1624;p205"/>
          <p:cNvPicPr preferRelativeResize="0"/>
          <p:nvPr/>
        </p:nvPicPr>
        <p:blipFill rotWithShape="1">
          <a:blip r:embed="rId3">
            <a:alphaModFix/>
          </a:blip>
          <a:srcRect b="30910" l="1075" r="34153" t="2155"/>
          <a:stretch/>
        </p:blipFill>
        <p:spPr>
          <a:xfrm>
            <a:off x="0" y="400050"/>
            <a:ext cx="9144003" cy="4743449"/>
          </a:xfrm>
          <a:prstGeom prst="rect">
            <a:avLst/>
          </a:prstGeom>
          <a:noFill/>
          <a:ln>
            <a:noFill/>
          </a:ln>
        </p:spPr>
      </p:pic>
      <p:sp>
        <p:nvSpPr>
          <p:cNvPr id="1625" name="Google Shape;1625;p20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206"/>
          <p:cNvSpPr txBox="1"/>
          <p:nvPr/>
        </p:nvSpPr>
        <p:spPr>
          <a:xfrm>
            <a:off x="492900" y="1386300"/>
            <a:ext cx="8120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a:t>
            </a:r>
            <a:r>
              <a:rPr b="1" lang="en" sz="2000">
                <a:solidFill>
                  <a:schemeClr val="dk1"/>
                </a:solidFill>
                <a:latin typeface="Consolas"/>
                <a:ea typeface="Consolas"/>
                <a:cs typeface="Consolas"/>
                <a:sym typeface="Consolas"/>
              </a:rPr>
              <a:t> </a:t>
            </a:r>
            <a:r>
              <a:rPr b="1" lang="en" sz="2000">
                <a:solidFill>
                  <a:srgbClr val="006E1D"/>
                </a:solidFill>
                <a:latin typeface="Consolas"/>
                <a:ea typeface="Consolas"/>
                <a:cs typeface="Consolas"/>
                <a:sym typeface="Consolas"/>
              </a:rPr>
              <a:t>ST_Distance(</a:t>
            </a:r>
            <a:endParaRPr b="1" sz="2000">
              <a:solidFill>
                <a:srgbClr val="006E1D"/>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'SRID=4326;POINT(-118.408 33.943)'</a:t>
            </a:r>
            <a:r>
              <a:rPr b="1" lang="en" sz="2000">
                <a:solidFill>
                  <a:schemeClr val="dk1"/>
                </a:solidFill>
                <a:latin typeface="Consolas"/>
                <a:ea typeface="Consolas"/>
                <a:cs typeface="Consolas"/>
                <a:sym typeface="Consolas"/>
              </a:rPr>
              <a:t>::geometry, </a:t>
            </a:r>
            <a:r>
              <a:rPr b="1" lang="en" sz="2000">
                <a:solidFill>
                  <a:srgbClr val="9E9E9E"/>
                </a:solidFill>
                <a:latin typeface="Consolas"/>
                <a:ea typeface="Consolas"/>
                <a:cs typeface="Consolas"/>
                <a:sym typeface="Consolas"/>
              </a:rPr>
              <a:t>-- LAX</a:t>
            </a:r>
            <a:r>
              <a:rPr b="1" lang="en" sz="2000">
                <a:solidFill>
                  <a:schemeClr val="dk1"/>
                </a:solidFill>
                <a:latin typeface="Consolas"/>
                <a:ea typeface="Consolas"/>
                <a:cs typeface="Consolas"/>
                <a:sym typeface="Consolas"/>
              </a:rPr>
              <a:t>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a:t>
            </a:r>
            <a:r>
              <a:rPr b="1" lang="en" sz="2000">
                <a:solidFill>
                  <a:srgbClr val="B45F06"/>
                </a:solidFill>
                <a:latin typeface="Consolas"/>
                <a:ea typeface="Consolas"/>
                <a:cs typeface="Consolas"/>
                <a:sym typeface="Consolas"/>
              </a:rPr>
              <a:t>SRID=4326;POINT</a:t>
            </a:r>
            <a:r>
              <a:rPr b="1" lang="en" sz="2000">
                <a:solidFill>
                  <a:srgbClr val="B45F06"/>
                </a:solidFill>
                <a:latin typeface="Consolas"/>
                <a:ea typeface="Consolas"/>
                <a:cs typeface="Consolas"/>
                <a:sym typeface="Consolas"/>
              </a:rPr>
              <a:t>( 139.733 35.567)'</a:t>
            </a:r>
            <a:r>
              <a:rPr b="1" lang="en" sz="2000">
                <a:solidFill>
                  <a:schemeClr val="dk1"/>
                </a:solidFill>
                <a:latin typeface="Consolas"/>
                <a:ea typeface="Consolas"/>
                <a:cs typeface="Consolas"/>
                <a:sym typeface="Consolas"/>
              </a:rPr>
              <a:t>::geometry</a:t>
            </a:r>
            <a:r>
              <a:rPr b="1" lang="en" sz="2000">
                <a:solidFill>
                  <a:srgbClr val="006E1D"/>
                </a:solidFill>
                <a:latin typeface="Consolas"/>
                <a:ea typeface="Consolas"/>
                <a:cs typeface="Consolas"/>
                <a:sym typeface="Consolas"/>
              </a:rPr>
              <a:t>)</a:t>
            </a: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NRT</a:t>
            </a:r>
            <a:r>
              <a:rPr b="1" lang="en" sz="2000">
                <a:solidFill>
                  <a:schemeClr val="dk1"/>
                </a:solidFill>
                <a:latin typeface="Consolas"/>
                <a:ea typeface="Consolas"/>
                <a:cs typeface="Consolas"/>
                <a:sym typeface="Consolas"/>
              </a:rPr>
              <a:t>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0000FF"/>
                </a:solidFill>
                <a:latin typeface="Consolas"/>
                <a:ea typeface="Consolas"/>
                <a:cs typeface="Consolas"/>
                <a:sym typeface="Consolas"/>
              </a:rPr>
              <a:t>AS</a:t>
            </a:r>
            <a:r>
              <a:rPr b="1" lang="en" sz="2000">
                <a:solidFill>
                  <a:schemeClr val="dk1"/>
                </a:solidFill>
                <a:latin typeface="Consolas"/>
                <a:ea typeface="Consolas"/>
                <a:cs typeface="Consolas"/>
                <a:sym typeface="Consolas"/>
              </a:rPr>
              <a:t> geometry_distance,</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6E1D"/>
                </a:solidFill>
                <a:latin typeface="Consolas"/>
                <a:ea typeface="Consolas"/>
                <a:cs typeface="Consolas"/>
                <a:sym typeface="Consolas"/>
              </a:rPr>
              <a:t>ST_Distance(</a:t>
            </a:r>
            <a:endParaRPr b="1" sz="2000">
              <a:solidFill>
                <a:srgbClr val="006E1D"/>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'POINT</a:t>
            </a:r>
            <a:r>
              <a:rPr b="1" lang="en" sz="2000">
                <a:solidFill>
                  <a:srgbClr val="B45F06"/>
                </a:solidFill>
                <a:latin typeface="Consolas"/>
                <a:ea typeface="Consolas"/>
                <a:cs typeface="Consolas"/>
                <a:sym typeface="Consolas"/>
              </a:rPr>
              <a:t>(-118.408 33.943)'</a:t>
            </a:r>
            <a:r>
              <a:rPr b="1" lang="en" sz="2000">
                <a:solidFill>
                  <a:schemeClr val="dk1"/>
                </a:solidFill>
                <a:latin typeface="Consolas"/>
                <a:ea typeface="Consolas"/>
                <a:cs typeface="Consolas"/>
                <a:sym typeface="Consolas"/>
              </a:rPr>
              <a:t>::geography,  </a:t>
            </a:r>
            <a:r>
              <a:rPr b="1" lang="en" sz="2000">
                <a:solidFill>
                  <a:srgbClr val="9E9E9E"/>
                </a:solidFill>
                <a:latin typeface="Consolas"/>
                <a:ea typeface="Consolas"/>
                <a:cs typeface="Consolas"/>
                <a:sym typeface="Consolas"/>
              </a:rPr>
              <a:t>-- LAX</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'POINT</a:t>
            </a:r>
            <a:r>
              <a:rPr b="1" lang="en" sz="2000">
                <a:solidFill>
                  <a:srgbClr val="B45F06"/>
                </a:solidFill>
                <a:latin typeface="Consolas"/>
                <a:ea typeface="Consolas"/>
                <a:cs typeface="Consolas"/>
                <a:sym typeface="Consolas"/>
              </a:rPr>
              <a:t>( 139.733 35.567)'</a:t>
            </a:r>
            <a:r>
              <a:rPr b="1" lang="en" sz="2000">
                <a:solidFill>
                  <a:schemeClr val="dk1"/>
                </a:solidFill>
                <a:latin typeface="Consolas"/>
                <a:ea typeface="Consolas"/>
                <a:cs typeface="Consolas"/>
                <a:sym typeface="Consolas"/>
              </a:rPr>
              <a:t>::geography</a:t>
            </a:r>
            <a:r>
              <a:rPr b="1" lang="en" sz="2000">
                <a:solidFill>
                  <a:srgbClr val="006E1D"/>
                </a:solidFill>
                <a:latin typeface="Consolas"/>
                <a:ea typeface="Consolas"/>
                <a:cs typeface="Consolas"/>
                <a:sym typeface="Consolas"/>
              </a:rPr>
              <a:t>)</a:t>
            </a:r>
            <a:r>
              <a:rPr b="1" lang="en" sz="2000">
                <a:solidFill>
                  <a:schemeClr val="dk1"/>
                </a:solidFill>
                <a:latin typeface="Consolas"/>
                <a:ea typeface="Consolas"/>
                <a:cs typeface="Consolas"/>
                <a:sym typeface="Consolas"/>
              </a:rPr>
              <a:t>  </a:t>
            </a:r>
            <a:r>
              <a:rPr b="1" lang="en" sz="2000">
                <a:solidFill>
                  <a:srgbClr val="9E9E9E"/>
                </a:solidFill>
                <a:latin typeface="Consolas"/>
                <a:ea typeface="Consolas"/>
                <a:cs typeface="Consolas"/>
                <a:sym typeface="Consolas"/>
              </a:rPr>
              <a:t>-- NRT</a:t>
            </a:r>
            <a:endParaRPr b="1" sz="2000">
              <a:solidFill>
                <a:srgbClr val="9E9E9E"/>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r>
              <a:rPr b="1" lang="en" sz="2000">
                <a:solidFill>
                  <a:srgbClr val="0000FF"/>
                </a:solidFill>
                <a:latin typeface="Consolas"/>
                <a:ea typeface="Consolas"/>
                <a:cs typeface="Consolas"/>
                <a:sym typeface="Consolas"/>
              </a:rPr>
              <a:t>AS</a:t>
            </a:r>
            <a:r>
              <a:rPr b="1" lang="en" sz="2000">
                <a:solidFill>
                  <a:schemeClr val="dk1"/>
                </a:solidFill>
                <a:latin typeface="Consolas"/>
                <a:ea typeface="Consolas"/>
                <a:cs typeface="Consolas"/>
                <a:sym typeface="Consolas"/>
              </a:rPr>
              <a:t> geography_distance;</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geometry_distance:     258.14610835</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geography_distance: 8833973.30246194</a:t>
            </a:r>
            <a:endParaRPr b="1" sz="2000">
              <a:solidFill>
                <a:schemeClr val="dk1"/>
              </a:solidFill>
              <a:latin typeface="Consolas"/>
              <a:ea typeface="Consolas"/>
              <a:cs typeface="Consolas"/>
              <a:sym typeface="Consolas"/>
            </a:endParaRPr>
          </a:p>
        </p:txBody>
      </p:sp>
      <p:sp>
        <p:nvSpPr>
          <p:cNvPr id="1631" name="Google Shape;1631;p206"/>
          <p:cNvSpPr txBox="1"/>
          <p:nvPr>
            <p:ph type="title"/>
          </p:nvPr>
        </p:nvSpPr>
        <p:spPr>
          <a:xfrm>
            <a:off x="311700" y="521225"/>
            <a:ext cx="8520600" cy="8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shortest great-circle route from Los Angeles to Tokyo?</a:t>
            </a:r>
            <a:endParaRPr/>
          </a:p>
        </p:txBody>
      </p:sp>
      <p:cxnSp>
        <p:nvCxnSpPr>
          <p:cNvPr id="1632" name="Google Shape;1632;p206"/>
          <p:cNvCxnSpPr/>
          <p:nvPr/>
        </p:nvCxnSpPr>
        <p:spPr>
          <a:xfrm>
            <a:off x="372300" y="4110363"/>
            <a:ext cx="8361900" cy="0"/>
          </a:xfrm>
          <a:prstGeom prst="straightConnector1">
            <a:avLst/>
          </a:prstGeom>
          <a:noFill/>
          <a:ln cap="flat" cmpd="sng" w="38100">
            <a:solidFill>
              <a:schemeClr val="dk2"/>
            </a:solidFill>
            <a:prstDash val="solid"/>
            <a:round/>
            <a:headEnd len="med" w="med" type="none"/>
            <a:tailEnd len="med" w="med" type="none"/>
          </a:ln>
        </p:spPr>
      </p:cxnSp>
      <p:sp>
        <p:nvSpPr>
          <p:cNvPr id="1633" name="Google Shape;1633;p20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pic>
        <p:nvPicPr>
          <p:cNvPr id="1638" name="Google Shape;1638;p207"/>
          <p:cNvPicPr preferRelativeResize="0"/>
          <p:nvPr/>
        </p:nvPicPr>
        <p:blipFill rotWithShape="1">
          <a:blip r:embed="rId3">
            <a:alphaModFix/>
          </a:blip>
          <a:srcRect b="2162" l="0" r="0" t="0"/>
          <a:stretch/>
        </p:blipFill>
        <p:spPr>
          <a:xfrm>
            <a:off x="0" y="404775"/>
            <a:ext cx="9144000" cy="4386300"/>
          </a:xfrm>
          <a:prstGeom prst="rect">
            <a:avLst/>
          </a:prstGeom>
          <a:noFill/>
          <a:ln>
            <a:noFill/>
          </a:ln>
        </p:spPr>
      </p:pic>
      <p:sp>
        <p:nvSpPr>
          <p:cNvPr id="1639" name="Google Shape;1639;p207"/>
          <p:cNvSpPr txBox="1"/>
          <p:nvPr>
            <p:ph idx="4294967295" type="title"/>
          </p:nvPr>
        </p:nvSpPr>
        <p:spPr>
          <a:xfrm>
            <a:off x="406950" y="4552950"/>
            <a:ext cx="8520600" cy="466800"/>
          </a:xfrm>
          <a:prstGeom prst="rect">
            <a:avLst/>
          </a:prstGeom>
          <a:effectLst>
            <a:outerShdw blurRad="114300" rotWithShape="0" algn="bl" dir="21540000" dist="66675">
              <a:schemeClr val="lt1">
                <a:alpha val="50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Geometry Distance</a:t>
            </a:r>
            <a:endParaRPr/>
          </a:p>
        </p:txBody>
      </p:sp>
      <p:sp>
        <p:nvSpPr>
          <p:cNvPr id="1640" name="Google Shape;1640;p20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pic>
        <p:nvPicPr>
          <p:cNvPr id="1645" name="Google Shape;1645;p208"/>
          <p:cNvPicPr preferRelativeResize="0"/>
          <p:nvPr/>
        </p:nvPicPr>
        <p:blipFill rotWithShape="1">
          <a:blip r:embed="rId3">
            <a:alphaModFix/>
          </a:blip>
          <a:srcRect b="16673" l="5508" r="0" t="0"/>
          <a:stretch/>
        </p:blipFill>
        <p:spPr>
          <a:xfrm>
            <a:off x="0" y="400050"/>
            <a:ext cx="9143999" cy="4743450"/>
          </a:xfrm>
          <a:prstGeom prst="rect">
            <a:avLst/>
          </a:prstGeom>
          <a:noFill/>
          <a:ln>
            <a:noFill/>
          </a:ln>
        </p:spPr>
      </p:pic>
      <p:sp>
        <p:nvSpPr>
          <p:cNvPr id="1646" name="Google Shape;1646;p208"/>
          <p:cNvSpPr txBox="1"/>
          <p:nvPr>
            <p:ph idx="4294967295" type="title"/>
          </p:nvPr>
        </p:nvSpPr>
        <p:spPr>
          <a:xfrm>
            <a:off x="406950" y="4552950"/>
            <a:ext cx="8520600" cy="46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Geographic</a:t>
            </a:r>
            <a:r>
              <a:rPr lang="en">
                <a:solidFill>
                  <a:srgbClr val="FF0000"/>
                </a:solidFill>
              </a:rPr>
              <a:t> Distance</a:t>
            </a:r>
            <a:endParaRPr>
              <a:solidFill>
                <a:srgbClr val="FF0000"/>
              </a:solidFill>
            </a:endParaRPr>
          </a:p>
        </p:txBody>
      </p:sp>
      <p:sp>
        <p:nvSpPr>
          <p:cNvPr id="1647" name="Google Shape;1647;p20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09"/>
          <p:cNvSpPr txBox="1"/>
          <p:nvPr/>
        </p:nvSpPr>
        <p:spPr>
          <a:xfrm>
            <a:off x="492900" y="1386300"/>
            <a:ext cx="8120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CREATE TABLE </a:t>
            </a:r>
            <a:r>
              <a:rPr b="1" lang="en" sz="2400">
                <a:solidFill>
                  <a:schemeClr val="dk1"/>
                </a:solidFill>
                <a:latin typeface="Consolas"/>
                <a:ea typeface="Consolas"/>
                <a:cs typeface="Consolas"/>
                <a:sym typeface="Consolas"/>
              </a:rPr>
              <a:t>nyc_subway_stations_geog </a:t>
            </a:r>
            <a:r>
              <a:rPr b="1" lang="en" sz="2400">
                <a:solidFill>
                  <a:srgbClr val="0000FF"/>
                </a:solidFill>
                <a:latin typeface="Consolas"/>
                <a:ea typeface="Consolas"/>
                <a:cs typeface="Consolas"/>
                <a:sym typeface="Consolas"/>
              </a:rPr>
              <a:t>AS</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ST_Transform(</a:t>
            </a:r>
            <a:r>
              <a:rPr b="1" lang="en" sz="2400">
                <a:solidFill>
                  <a:schemeClr val="dk1"/>
                </a:solidFill>
                <a:latin typeface="Consolas"/>
                <a:ea typeface="Consolas"/>
                <a:cs typeface="Consolas"/>
                <a:sym typeface="Consolas"/>
              </a:rPr>
              <a:t>geom, </a:t>
            </a:r>
            <a:r>
              <a:rPr b="1" lang="en" sz="2400">
                <a:solidFill>
                  <a:srgbClr val="B45F06"/>
                </a:solidFill>
                <a:latin typeface="Consolas"/>
                <a:ea typeface="Consolas"/>
                <a:cs typeface="Consolas"/>
                <a:sym typeface="Consolas"/>
              </a:rPr>
              <a:t>4326</a:t>
            </a: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::geography </a:t>
            </a:r>
            <a:r>
              <a:rPr b="1" lang="en" sz="2400">
                <a:solidFill>
                  <a:srgbClr val="0000FF"/>
                </a:solidFill>
                <a:latin typeface="Consolas"/>
                <a:ea typeface="Consolas"/>
                <a:cs typeface="Consolas"/>
                <a:sym typeface="Consolas"/>
              </a:rPr>
              <a:t>AS</a:t>
            </a:r>
            <a:r>
              <a:rPr b="1" lang="en" sz="2400">
                <a:solidFill>
                  <a:schemeClr val="dk1"/>
                </a:solidFill>
                <a:latin typeface="Consolas"/>
                <a:ea typeface="Consolas"/>
                <a:cs typeface="Consolas"/>
                <a:sym typeface="Consolas"/>
              </a:rPr>
              <a:t> geog,</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  name,</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chemeClr val="dk1"/>
                </a:solidFill>
                <a:latin typeface="Consolas"/>
                <a:ea typeface="Consolas"/>
                <a:cs typeface="Consolas"/>
                <a:sym typeface="Consolas"/>
              </a:rPr>
              <a:t>  routes</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FROM</a:t>
            </a:r>
            <a:r>
              <a:rPr b="1" lang="en" sz="2400">
                <a:solidFill>
                  <a:schemeClr val="dk1"/>
                </a:solidFill>
                <a:latin typeface="Consolas"/>
                <a:ea typeface="Consolas"/>
                <a:cs typeface="Consolas"/>
                <a:sym typeface="Consolas"/>
              </a:rPr>
              <a:t> nyc_subway_stations;</a:t>
            </a:r>
            <a:endParaRPr b="1" sz="2400">
              <a:solidFill>
                <a:srgbClr val="0000FF"/>
              </a:solidFill>
              <a:latin typeface="Consolas"/>
              <a:ea typeface="Consolas"/>
              <a:cs typeface="Consolas"/>
              <a:sym typeface="Consolas"/>
            </a:endParaRPr>
          </a:p>
        </p:txBody>
      </p:sp>
      <p:sp>
        <p:nvSpPr>
          <p:cNvPr id="1653" name="Google Shape;1653;p209"/>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Geography - Casting</a:t>
            </a:r>
            <a:endParaRPr/>
          </a:p>
        </p:txBody>
      </p:sp>
      <p:sp>
        <p:nvSpPr>
          <p:cNvPr id="1654" name="Google Shape;1654;p20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1 - Welcome</a:t>
            </a:r>
            <a:endParaRPr/>
          </a:p>
        </p:txBody>
      </p:sp>
      <p:sp>
        <p:nvSpPr>
          <p:cNvPr id="46" name="Google Shape;46;p1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1 - Welcome</a:t>
            </a:r>
            <a:endParaRPr b="1" sz="1500">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 reference users - private sector</a:t>
            </a:r>
            <a:endParaRPr/>
          </a:p>
        </p:txBody>
      </p:sp>
      <p:pic>
        <p:nvPicPr>
          <p:cNvPr id="215" name="Google Shape;215;p30"/>
          <p:cNvPicPr preferRelativeResize="0"/>
          <p:nvPr/>
        </p:nvPicPr>
        <p:blipFill rotWithShape="1">
          <a:blip r:embed="rId3">
            <a:alphaModFix/>
          </a:blip>
          <a:srcRect b="0" l="0" r="0" t="0"/>
          <a:stretch/>
        </p:blipFill>
        <p:spPr>
          <a:xfrm>
            <a:off x="1268424" y="2266320"/>
            <a:ext cx="2238443" cy="1554048"/>
          </a:xfrm>
          <a:prstGeom prst="rect">
            <a:avLst/>
          </a:prstGeom>
          <a:noFill/>
          <a:ln>
            <a:noFill/>
          </a:ln>
        </p:spPr>
      </p:pic>
      <p:pic>
        <p:nvPicPr>
          <p:cNvPr id="216" name="Google Shape;216;p30"/>
          <p:cNvPicPr preferRelativeResize="0"/>
          <p:nvPr/>
        </p:nvPicPr>
        <p:blipFill rotWithShape="1">
          <a:blip r:embed="rId4">
            <a:alphaModFix/>
          </a:blip>
          <a:srcRect b="0" l="0" r="0" t="0"/>
          <a:stretch/>
        </p:blipFill>
        <p:spPr>
          <a:xfrm>
            <a:off x="1497030" y="1340017"/>
            <a:ext cx="1676736" cy="1003142"/>
          </a:xfrm>
          <a:prstGeom prst="rect">
            <a:avLst/>
          </a:prstGeom>
          <a:noFill/>
          <a:ln>
            <a:noFill/>
          </a:ln>
        </p:spPr>
      </p:pic>
      <p:pic>
        <p:nvPicPr>
          <p:cNvPr id="217" name="Google Shape;217;p30"/>
          <p:cNvPicPr preferRelativeResize="0"/>
          <p:nvPr/>
        </p:nvPicPr>
        <p:blipFill rotWithShape="1">
          <a:blip r:embed="rId5">
            <a:alphaModFix/>
          </a:blip>
          <a:srcRect b="0" l="0" r="0" t="0"/>
          <a:stretch/>
        </p:blipFill>
        <p:spPr>
          <a:xfrm>
            <a:off x="3642316" y="1351575"/>
            <a:ext cx="3009742" cy="904473"/>
          </a:xfrm>
          <a:prstGeom prst="rect">
            <a:avLst/>
          </a:prstGeom>
          <a:noFill/>
          <a:ln>
            <a:noFill/>
          </a:ln>
        </p:spPr>
      </p:pic>
      <p:pic>
        <p:nvPicPr>
          <p:cNvPr id="218" name="Google Shape;218;p30"/>
          <p:cNvPicPr preferRelativeResize="0"/>
          <p:nvPr/>
        </p:nvPicPr>
        <p:blipFill rotWithShape="1">
          <a:blip r:embed="rId6">
            <a:alphaModFix/>
          </a:blip>
          <a:srcRect b="0" l="0" r="0" t="0"/>
          <a:stretch/>
        </p:blipFill>
        <p:spPr>
          <a:xfrm>
            <a:off x="3928933" y="2233430"/>
            <a:ext cx="1877945" cy="1381376"/>
          </a:xfrm>
          <a:prstGeom prst="rect">
            <a:avLst/>
          </a:prstGeom>
          <a:noFill/>
          <a:ln>
            <a:noFill/>
          </a:ln>
        </p:spPr>
      </p:pic>
      <p:pic>
        <p:nvPicPr>
          <p:cNvPr id="219" name="Google Shape;219;p30"/>
          <p:cNvPicPr preferRelativeResize="0"/>
          <p:nvPr/>
        </p:nvPicPr>
        <p:blipFill rotWithShape="1">
          <a:blip r:embed="rId7">
            <a:alphaModFix/>
          </a:blip>
          <a:srcRect b="0" l="0" r="0" t="0"/>
          <a:stretch/>
        </p:blipFill>
        <p:spPr>
          <a:xfrm>
            <a:off x="6413210" y="2410214"/>
            <a:ext cx="1341389" cy="1027810"/>
          </a:xfrm>
          <a:prstGeom prst="rect">
            <a:avLst/>
          </a:prstGeom>
          <a:noFill/>
          <a:ln>
            <a:noFill/>
          </a:ln>
        </p:spPr>
      </p:pic>
      <p:pic>
        <p:nvPicPr>
          <p:cNvPr id="220" name="Google Shape;220;p30"/>
          <p:cNvPicPr preferRelativeResize="0"/>
          <p:nvPr/>
        </p:nvPicPr>
        <p:blipFill rotWithShape="1">
          <a:blip r:embed="rId8">
            <a:alphaModFix/>
          </a:blip>
          <a:srcRect b="0" l="0" r="0" t="0"/>
          <a:stretch/>
        </p:blipFill>
        <p:spPr>
          <a:xfrm>
            <a:off x="1436097" y="3732662"/>
            <a:ext cx="2967824" cy="756468"/>
          </a:xfrm>
          <a:prstGeom prst="rect">
            <a:avLst/>
          </a:prstGeom>
          <a:noFill/>
          <a:ln>
            <a:noFill/>
          </a:ln>
        </p:spPr>
      </p:pic>
      <p:pic>
        <p:nvPicPr>
          <p:cNvPr id="221" name="Google Shape;221;p30"/>
          <p:cNvPicPr preferRelativeResize="0"/>
          <p:nvPr/>
        </p:nvPicPr>
        <p:blipFill rotWithShape="1">
          <a:blip r:embed="rId9">
            <a:alphaModFix/>
          </a:blip>
          <a:srcRect b="0" l="0" r="0" t="0"/>
          <a:stretch/>
        </p:blipFill>
        <p:spPr>
          <a:xfrm>
            <a:off x="4867906" y="3680586"/>
            <a:ext cx="1891072" cy="1081914"/>
          </a:xfrm>
          <a:prstGeom prst="rect">
            <a:avLst/>
          </a:prstGeom>
          <a:noFill/>
          <a:ln>
            <a:noFill/>
          </a:ln>
        </p:spPr>
      </p:pic>
      <p:sp>
        <p:nvSpPr>
          <p:cNvPr id="222" name="Google Shape;222;p3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10"/>
          <p:cNvSpPr txBox="1"/>
          <p:nvPr/>
        </p:nvSpPr>
        <p:spPr>
          <a:xfrm>
            <a:off x="492900" y="1386300"/>
            <a:ext cx="8120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CREATE </a:t>
            </a:r>
            <a:r>
              <a:rPr b="1" lang="en" sz="2400">
                <a:solidFill>
                  <a:srgbClr val="0000FF"/>
                </a:solidFill>
                <a:latin typeface="Consolas"/>
                <a:ea typeface="Consolas"/>
                <a:cs typeface="Consolas"/>
                <a:sym typeface="Consolas"/>
              </a:rPr>
              <a:t>INDEX </a:t>
            </a:r>
            <a:r>
              <a:rPr b="1" lang="en" sz="2400">
                <a:solidFill>
                  <a:schemeClr val="dk1"/>
                </a:solidFill>
                <a:latin typeface="Consolas"/>
                <a:ea typeface="Consolas"/>
                <a:cs typeface="Consolas"/>
                <a:sym typeface="Consolas"/>
              </a:rPr>
              <a:t>nyc_subway_stations_geog_gix</a:t>
            </a:r>
            <a:r>
              <a:rPr b="1" lang="en" sz="2400">
                <a:solidFill>
                  <a:srgbClr val="0000FF"/>
                </a:solidFill>
                <a:latin typeface="Consolas"/>
                <a:ea typeface="Consolas"/>
                <a:cs typeface="Consolas"/>
                <a:sym typeface="Consolas"/>
              </a:rPr>
              <a:t> </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  ON </a:t>
            </a:r>
            <a:r>
              <a:rPr b="1" lang="en" sz="2400">
                <a:solidFill>
                  <a:schemeClr val="dk1"/>
                </a:solidFill>
                <a:latin typeface="Consolas"/>
                <a:ea typeface="Consolas"/>
                <a:cs typeface="Consolas"/>
                <a:sym typeface="Consolas"/>
              </a:rPr>
              <a:t>nyc_subway_stations_geog</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rPr b="1" lang="en" sz="2400">
                <a:solidFill>
                  <a:srgbClr val="0000FF"/>
                </a:solidFill>
                <a:latin typeface="Consolas"/>
                <a:ea typeface="Consolas"/>
                <a:cs typeface="Consolas"/>
                <a:sym typeface="Consolas"/>
              </a:rPr>
              <a:t>  USING GIST </a:t>
            </a:r>
            <a:r>
              <a:rPr b="1" lang="en" sz="2400">
                <a:solidFill>
                  <a:schemeClr val="dk1"/>
                </a:solidFill>
                <a:latin typeface="Consolas"/>
                <a:ea typeface="Consolas"/>
                <a:cs typeface="Consolas"/>
                <a:sym typeface="Consolas"/>
              </a:rPr>
              <a:t>(geog)</a:t>
            </a:r>
            <a:r>
              <a:rPr b="1" lang="en" sz="2400">
                <a:solidFill>
                  <a:srgbClr val="0000FF"/>
                </a:solidFill>
                <a:latin typeface="Consolas"/>
                <a:ea typeface="Consolas"/>
                <a:cs typeface="Consolas"/>
                <a:sym typeface="Consolas"/>
              </a:rPr>
              <a:t>;</a:t>
            </a:r>
            <a:endParaRPr b="1" sz="2400">
              <a:solidFill>
                <a:srgbClr val="0000FF"/>
              </a:solidFill>
              <a:latin typeface="Consolas"/>
              <a:ea typeface="Consolas"/>
              <a:cs typeface="Consolas"/>
              <a:sym typeface="Consolas"/>
            </a:endParaRPr>
          </a:p>
          <a:p>
            <a:pPr indent="0" lvl="0" marL="0" rtl="0" algn="l">
              <a:spcBef>
                <a:spcPts val="0"/>
              </a:spcBef>
              <a:spcAft>
                <a:spcPts val="0"/>
              </a:spcAft>
              <a:buNone/>
            </a:pPr>
            <a:r>
              <a:t/>
            </a:r>
            <a:endParaRPr b="1" sz="2400">
              <a:solidFill>
                <a:srgbClr val="0000FF"/>
              </a:solidFill>
              <a:latin typeface="Consolas"/>
              <a:ea typeface="Consolas"/>
              <a:cs typeface="Consolas"/>
              <a:sym typeface="Consolas"/>
            </a:endParaRPr>
          </a:p>
        </p:txBody>
      </p:sp>
      <p:sp>
        <p:nvSpPr>
          <p:cNvPr id="1660" name="Google Shape;1660;p210"/>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Geography - Indexing</a:t>
            </a:r>
            <a:endParaRPr/>
          </a:p>
        </p:txBody>
      </p:sp>
      <p:sp>
        <p:nvSpPr>
          <p:cNvPr id="1661" name="Google Shape;1661;p21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11"/>
          <p:cNvSpPr txBox="1"/>
          <p:nvPr/>
        </p:nvSpPr>
        <p:spPr>
          <a:xfrm>
            <a:off x="492900" y="1386300"/>
            <a:ext cx="812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WITH </a:t>
            </a:r>
            <a:r>
              <a:rPr b="1" lang="en" sz="2000">
                <a:solidFill>
                  <a:schemeClr val="dk1"/>
                </a:solidFill>
                <a:latin typeface="Consolas"/>
                <a:ea typeface="Consolas"/>
                <a:cs typeface="Consolas"/>
                <a:sym typeface="Consolas"/>
              </a:rPr>
              <a:t>empire_state_building</a:t>
            </a:r>
            <a:r>
              <a:rPr b="1" lang="en" sz="2000">
                <a:solidFill>
                  <a:srgbClr val="0000FF"/>
                </a:solidFill>
                <a:latin typeface="Consolas"/>
                <a:ea typeface="Consolas"/>
                <a:cs typeface="Consolas"/>
                <a:sym typeface="Consolas"/>
              </a:rPr>
              <a:t> AS (</a:t>
            </a:r>
            <a:br>
              <a:rPr b="1" lang="en" sz="2000">
                <a:solidFill>
                  <a:srgbClr val="0000FF"/>
                </a:solidFill>
                <a:latin typeface="Consolas"/>
                <a:ea typeface="Consolas"/>
                <a:cs typeface="Consolas"/>
                <a:sym typeface="Consolas"/>
              </a:rPr>
            </a:br>
            <a:r>
              <a:rPr b="1" lang="en" sz="2000">
                <a:solidFill>
                  <a:srgbClr val="0000FF"/>
                </a:solidFill>
                <a:latin typeface="Consolas"/>
                <a:ea typeface="Consolas"/>
                <a:cs typeface="Consolas"/>
                <a:sym typeface="Consolas"/>
              </a:rPr>
              <a:t>  SELECT </a:t>
            </a:r>
            <a:r>
              <a:rPr b="1" lang="en" sz="2000">
                <a:solidFill>
                  <a:srgbClr val="B45F06"/>
                </a:solidFill>
                <a:latin typeface="Consolas"/>
                <a:ea typeface="Consolas"/>
                <a:cs typeface="Consolas"/>
                <a:sym typeface="Consolas"/>
              </a:rPr>
              <a:t>'POINT(-73.98501 40.74812)'</a:t>
            </a:r>
            <a:r>
              <a:rPr b="1" lang="en" sz="2000">
                <a:solidFill>
                  <a:schemeClr val="dk1"/>
                </a:solidFill>
                <a:latin typeface="Consolas"/>
                <a:ea typeface="Consolas"/>
                <a:cs typeface="Consolas"/>
                <a:sym typeface="Consolas"/>
              </a:rPr>
              <a:t>::geography</a:t>
            </a:r>
            <a:r>
              <a:rPr b="1" lang="en" sz="2000">
                <a:solidFill>
                  <a:srgbClr val="0000FF"/>
                </a:solidFill>
                <a:latin typeface="Consolas"/>
                <a:ea typeface="Consolas"/>
                <a:cs typeface="Consolas"/>
                <a:sym typeface="Consolas"/>
              </a:rPr>
              <a:t> AS </a:t>
            </a:r>
            <a:r>
              <a:rPr b="1" lang="en" sz="2000">
                <a:solidFill>
                  <a:schemeClr val="dk1"/>
                </a:solidFill>
                <a:latin typeface="Consolas"/>
                <a:ea typeface="Consolas"/>
                <a:cs typeface="Consolas"/>
                <a:sym typeface="Consolas"/>
              </a:rPr>
              <a:t>geog</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a:t>
            </a:r>
            <a:br>
              <a:rPr b="1" lang="en" sz="2000">
                <a:solidFill>
                  <a:srgbClr val="0000FF"/>
                </a:solidFill>
                <a:latin typeface="Consolas"/>
                <a:ea typeface="Consolas"/>
                <a:cs typeface="Consolas"/>
                <a:sym typeface="Consolas"/>
              </a:rPr>
            </a:br>
            <a:r>
              <a:rPr b="1" lang="en" sz="2000">
                <a:solidFill>
                  <a:srgbClr val="0000FF"/>
                </a:solidFill>
                <a:latin typeface="Consolas"/>
                <a:ea typeface="Consolas"/>
                <a:cs typeface="Consolas"/>
                <a:sym typeface="Consolas"/>
              </a:rPr>
              <a:t>SELECT </a:t>
            </a:r>
            <a:r>
              <a:rPr b="1" lang="en" sz="2000">
                <a:solidFill>
                  <a:schemeClr val="dk1"/>
                </a:solidFill>
                <a:latin typeface="Consolas"/>
                <a:ea typeface="Consolas"/>
                <a:cs typeface="Consolas"/>
                <a:sym typeface="Consolas"/>
              </a:rPr>
              <a:t>name</a:t>
            </a:r>
            <a:r>
              <a:rPr b="1" lang="en" sz="2000">
                <a:solidFill>
                  <a:srgbClr val="0000FF"/>
                </a:solidFill>
                <a:latin typeface="Consolas"/>
                <a:ea typeface="Consolas"/>
                <a:cs typeface="Consolas"/>
                <a:sym typeface="Consolas"/>
              </a:rPr>
              <a:t>, </a:t>
            </a:r>
            <a:endParaRPr b="1" sz="2000">
              <a:solidFill>
                <a:srgbClr val="0000FF"/>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  </a:t>
            </a:r>
            <a:r>
              <a:rPr b="1" lang="en" sz="2000">
                <a:solidFill>
                  <a:srgbClr val="006E1D"/>
                </a:solidFill>
                <a:latin typeface="Consolas"/>
                <a:ea typeface="Consolas"/>
                <a:cs typeface="Consolas"/>
                <a:sym typeface="Consolas"/>
              </a:rPr>
              <a:t>ST_Distance(</a:t>
            </a:r>
            <a:r>
              <a:rPr b="1" lang="en" sz="2000">
                <a:solidFill>
                  <a:schemeClr val="dk1"/>
                </a:solidFill>
                <a:latin typeface="Consolas"/>
                <a:ea typeface="Consolas"/>
                <a:cs typeface="Consolas"/>
                <a:sym typeface="Consolas"/>
              </a:rPr>
              <a:t>esb.geog, ss.geog</a:t>
            </a:r>
            <a:r>
              <a:rPr b="1" lang="en" sz="2000">
                <a:solidFill>
                  <a:srgbClr val="006E1D"/>
                </a:solidFill>
                <a:latin typeface="Consolas"/>
                <a:ea typeface="Consolas"/>
                <a:cs typeface="Consolas"/>
                <a:sym typeface="Consolas"/>
              </a:rPr>
              <a:t>)</a:t>
            </a:r>
            <a:r>
              <a:rPr b="1" lang="en" sz="2000">
                <a:solidFill>
                  <a:srgbClr val="0000FF"/>
                </a:solidFill>
                <a:latin typeface="Consolas"/>
                <a:ea typeface="Consolas"/>
                <a:cs typeface="Consolas"/>
                <a:sym typeface="Consolas"/>
              </a:rPr>
              <a:t> AS </a:t>
            </a:r>
            <a:r>
              <a:rPr b="1" lang="en" sz="2000">
                <a:solidFill>
                  <a:schemeClr val="dk1"/>
                </a:solidFill>
                <a:latin typeface="Consolas"/>
                <a:ea typeface="Consolas"/>
                <a:cs typeface="Consolas"/>
                <a:sym typeface="Consolas"/>
              </a:rPr>
              <a:t>distance</a:t>
            </a:r>
            <a:r>
              <a:rPr b="1" lang="en" sz="2000">
                <a:solidFill>
                  <a:srgbClr val="0000FF"/>
                </a:solidFill>
                <a:latin typeface="Consolas"/>
                <a:ea typeface="Consolas"/>
                <a:cs typeface="Consolas"/>
                <a:sym typeface="Consolas"/>
              </a:rPr>
              <a:t>,</a:t>
            </a:r>
            <a:endParaRPr b="1" sz="2000">
              <a:solidFill>
                <a:srgbClr val="0000FF"/>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  </a:t>
            </a:r>
            <a:r>
              <a:rPr b="1" lang="en" sz="2000">
                <a:solidFill>
                  <a:srgbClr val="006E1D"/>
                </a:solidFill>
                <a:latin typeface="Consolas"/>
                <a:ea typeface="Consolas"/>
                <a:cs typeface="Consolas"/>
                <a:sym typeface="Consolas"/>
              </a:rPr>
              <a:t>degrees(ST_Azimuth(</a:t>
            </a:r>
            <a:r>
              <a:rPr b="1" lang="en" sz="2000">
                <a:solidFill>
                  <a:schemeClr val="dk1"/>
                </a:solidFill>
                <a:latin typeface="Consolas"/>
                <a:ea typeface="Consolas"/>
                <a:cs typeface="Consolas"/>
                <a:sym typeface="Consolas"/>
              </a:rPr>
              <a:t>esb.geog, ss.geog</a:t>
            </a:r>
            <a:r>
              <a:rPr b="1" lang="en" sz="2000">
                <a:solidFill>
                  <a:srgbClr val="006E1D"/>
                </a:solidFill>
                <a:latin typeface="Consolas"/>
                <a:ea typeface="Consolas"/>
                <a:cs typeface="Consolas"/>
                <a:sym typeface="Consolas"/>
              </a:rPr>
              <a:t>))</a:t>
            </a:r>
            <a:r>
              <a:rPr b="1" lang="en" sz="2000">
                <a:solidFill>
                  <a:srgbClr val="0000FF"/>
                </a:solidFill>
                <a:latin typeface="Consolas"/>
                <a:ea typeface="Consolas"/>
                <a:cs typeface="Consolas"/>
                <a:sym typeface="Consolas"/>
              </a:rPr>
              <a:t> AS </a:t>
            </a:r>
            <a:r>
              <a:rPr b="1" lang="en" sz="2000">
                <a:solidFill>
                  <a:schemeClr val="dk1"/>
                </a:solidFill>
                <a:latin typeface="Consolas"/>
                <a:ea typeface="Consolas"/>
                <a:cs typeface="Consolas"/>
                <a:sym typeface="Consolas"/>
              </a:rPr>
              <a:t>direction</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FROM </a:t>
            </a:r>
            <a:r>
              <a:rPr b="1" lang="en" sz="2000">
                <a:solidFill>
                  <a:schemeClr val="dk1"/>
                </a:solidFill>
                <a:latin typeface="Consolas"/>
                <a:ea typeface="Consolas"/>
                <a:cs typeface="Consolas"/>
                <a:sym typeface="Consolas"/>
              </a:rPr>
              <a:t>nyc_subway_stations_geog</a:t>
            </a:r>
            <a:r>
              <a:rPr b="1" lang="en" sz="2000">
                <a:solidFill>
                  <a:srgbClr val="0000FF"/>
                </a:solidFill>
                <a:latin typeface="Consolas"/>
                <a:ea typeface="Consolas"/>
                <a:cs typeface="Consolas"/>
                <a:sym typeface="Consolas"/>
              </a:rPr>
              <a:t> </a:t>
            </a:r>
            <a:r>
              <a:rPr b="1" lang="en" sz="2000">
                <a:solidFill>
                  <a:schemeClr val="dk1"/>
                </a:solidFill>
                <a:latin typeface="Consolas"/>
                <a:ea typeface="Consolas"/>
                <a:cs typeface="Consolas"/>
                <a:sym typeface="Consolas"/>
              </a:rPr>
              <a:t>ss,</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     </a:t>
            </a:r>
            <a:r>
              <a:rPr b="1" lang="en" sz="2000">
                <a:solidFill>
                  <a:schemeClr val="dk1"/>
                </a:solidFill>
                <a:latin typeface="Consolas"/>
                <a:ea typeface="Consolas"/>
                <a:cs typeface="Consolas"/>
                <a:sym typeface="Consolas"/>
              </a:rPr>
              <a:t>empire_state_building esb</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WHERE </a:t>
            </a:r>
            <a:r>
              <a:rPr b="1" lang="en" sz="2000">
                <a:solidFill>
                  <a:srgbClr val="006E1D"/>
                </a:solidFill>
                <a:latin typeface="Consolas"/>
                <a:ea typeface="Consolas"/>
                <a:cs typeface="Consolas"/>
                <a:sym typeface="Consolas"/>
              </a:rPr>
              <a:t>ST_DWithin(</a:t>
            </a:r>
            <a:r>
              <a:rPr b="1" lang="en" sz="2000">
                <a:solidFill>
                  <a:schemeClr val="dk1"/>
                </a:solidFill>
                <a:latin typeface="Consolas"/>
                <a:ea typeface="Consolas"/>
                <a:cs typeface="Consolas"/>
                <a:sym typeface="Consolas"/>
              </a:rPr>
              <a:t>ss.geog, esb.geog,</a:t>
            </a:r>
            <a:r>
              <a:rPr b="1" lang="en" sz="2000">
                <a:solidFill>
                  <a:srgbClr val="0000FF"/>
                </a:solidFill>
                <a:latin typeface="Consolas"/>
                <a:ea typeface="Consolas"/>
                <a:cs typeface="Consolas"/>
                <a:sym typeface="Consolas"/>
              </a:rPr>
              <a:t> </a:t>
            </a:r>
            <a:r>
              <a:rPr b="1" lang="en" sz="2000">
                <a:solidFill>
                  <a:srgbClr val="B45F06"/>
                </a:solidFill>
                <a:latin typeface="Consolas"/>
                <a:ea typeface="Consolas"/>
                <a:cs typeface="Consolas"/>
                <a:sym typeface="Consolas"/>
              </a:rPr>
              <a:t>500</a:t>
            </a:r>
            <a:r>
              <a:rPr b="1" lang="en" sz="2000">
                <a:solidFill>
                  <a:srgbClr val="006E1D"/>
                </a:solidFill>
                <a:latin typeface="Consolas"/>
                <a:ea typeface="Consolas"/>
                <a:cs typeface="Consolas"/>
                <a:sym typeface="Consolas"/>
              </a:rPr>
              <a:t>)</a:t>
            </a:r>
            <a:r>
              <a:rPr b="1" lang="en" sz="2000">
                <a:solidFill>
                  <a:srgbClr val="0000FF"/>
                </a:solidFill>
                <a:latin typeface="Consolas"/>
                <a:ea typeface="Consolas"/>
                <a:cs typeface="Consolas"/>
                <a:sym typeface="Consolas"/>
              </a:rPr>
              <a:t>;</a:t>
            </a:r>
            <a:endParaRPr b="1" sz="2000">
              <a:solidFill>
                <a:srgbClr val="0000FF"/>
              </a:solidFill>
              <a:latin typeface="Consolas"/>
              <a:ea typeface="Consolas"/>
              <a:cs typeface="Consolas"/>
              <a:sym typeface="Consolas"/>
            </a:endParaRPr>
          </a:p>
        </p:txBody>
      </p:sp>
      <p:sp>
        <p:nvSpPr>
          <p:cNvPr id="1667" name="Google Shape;1667;p211"/>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Geography - Querying</a:t>
            </a:r>
            <a:endParaRPr/>
          </a:p>
        </p:txBody>
      </p:sp>
      <p:sp>
        <p:nvSpPr>
          <p:cNvPr id="1668" name="Google Shape;1668;p21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pic>
        <p:nvPicPr>
          <p:cNvPr id="1673" name="Google Shape;1673;p212"/>
          <p:cNvPicPr preferRelativeResize="0"/>
          <p:nvPr/>
        </p:nvPicPr>
        <p:blipFill rotWithShape="1">
          <a:blip r:embed="rId3">
            <a:alphaModFix/>
          </a:blip>
          <a:srcRect b="0" l="0" r="6138" t="0"/>
          <a:stretch/>
        </p:blipFill>
        <p:spPr>
          <a:xfrm>
            <a:off x="0" y="400050"/>
            <a:ext cx="9143999" cy="4743450"/>
          </a:xfrm>
          <a:prstGeom prst="rect">
            <a:avLst/>
          </a:prstGeom>
          <a:noFill/>
          <a:ln>
            <a:noFill/>
          </a:ln>
        </p:spPr>
      </p:pic>
      <p:cxnSp>
        <p:nvCxnSpPr>
          <p:cNvPr id="1674" name="Google Shape;1674;p212"/>
          <p:cNvCxnSpPr/>
          <p:nvPr/>
        </p:nvCxnSpPr>
        <p:spPr>
          <a:xfrm rot="10800000">
            <a:off x="2343300" y="800175"/>
            <a:ext cx="2457300" cy="1095300"/>
          </a:xfrm>
          <a:prstGeom prst="straightConnector1">
            <a:avLst/>
          </a:prstGeom>
          <a:noFill/>
          <a:ln cap="flat" cmpd="sng" w="38100">
            <a:solidFill>
              <a:srgbClr val="FF0000"/>
            </a:solidFill>
            <a:prstDash val="solid"/>
            <a:round/>
            <a:headEnd len="med" w="med" type="none"/>
            <a:tailEnd len="med" w="med" type="triangle"/>
          </a:ln>
        </p:spPr>
      </p:cxnSp>
      <p:cxnSp>
        <p:nvCxnSpPr>
          <p:cNvPr id="1675" name="Google Shape;1675;p212"/>
          <p:cNvCxnSpPr/>
          <p:nvPr/>
        </p:nvCxnSpPr>
        <p:spPr>
          <a:xfrm flipH="1">
            <a:off x="3438600" y="2286000"/>
            <a:ext cx="1476300" cy="2038200"/>
          </a:xfrm>
          <a:prstGeom prst="straightConnector1">
            <a:avLst/>
          </a:prstGeom>
          <a:noFill/>
          <a:ln cap="flat" cmpd="sng" w="38100">
            <a:solidFill>
              <a:srgbClr val="FF0000"/>
            </a:solidFill>
            <a:prstDash val="solid"/>
            <a:round/>
            <a:headEnd len="med" w="med" type="none"/>
            <a:tailEnd len="med" w="med" type="triangle"/>
          </a:ln>
        </p:spPr>
      </p:cxnSp>
      <p:cxnSp>
        <p:nvCxnSpPr>
          <p:cNvPr id="1676" name="Google Shape;1676;p212"/>
          <p:cNvCxnSpPr/>
          <p:nvPr/>
        </p:nvCxnSpPr>
        <p:spPr>
          <a:xfrm>
            <a:off x="5295900" y="2190750"/>
            <a:ext cx="1733700" cy="1533600"/>
          </a:xfrm>
          <a:prstGeom prst="straightConnector1">
            <a:avLst/>
          </a:prstGeom>
          <a:noFill/>
          <a:ln cap="flat" cmpd="sng" w="38100">
            <a:solidFill>
              <a:srgbClr val="FF0000"/>
            </a:solidFill>
            <a:prstDash val="solid"/>
            <a:round/>
            <a:headEnd len="med" w="med" type="none"/>
            <a:tailEnd len="med" w="med" type="triangle"/>
          </a:ln>
        </p:spPr>
      </p:cxnSp>
      <p:sp>
        <p:nvSpPr>
          <p:cNvPr id="1677" name="Google Shape;1677;p212"/>
          <p:cNvSpPr txBox="1"/>
          <p:nvPr/>
        </p:nvSpPr>
        <p:spPr>
          <a:xfrm rot="-3284084">
            <a:off x="3057536" y="2752618"/>
            <a:ext cx="2009828" cy="49267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443m / 224°</a:t>
            </a:r>
            <a:endParaRPr b="1" sz="2000">
              <a:solidFill>
                <a:srgbClr val="FF0000"/>
              </a:solidFill>
              <a:latin typeface="Calibri"/>
              <a:ea typeface="Calibri"/>
              <a:cs typeface="Calibri"/>
              <a:sym typeface="Calibri"/>
            </a:endParaRPr>
          </a:p>
        </p:txBody>
      </p:sp>
      <p:sp>
        <p:nvSpPr>
          <p:cNvPr id="1678" name="Google Shape;1678;p212"/>
          <p:cNvSpPr txBox="1"/>
          <p:nvPr/>
        </p:nvSpPr>
        <p:spPr>
          <a:xfrm rot="1422640">
            <a:off x="2876588" y="1009550"/>
            <a:ext cx="2009857" cy="49245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287m</a:t>
            </a:r>
            <a:r>
              <a:rPr b="1" lang="en" sz="2000">
                <a:solidFill>
                  <a:srgbClr val="FF0000"/>
                </a:solidFill>
                <a:latin typeface="Calibri"/>
                <a:ea typeface="Calibri"/>
                <a:cs typeface="Calibri"/>
                <a:sym typeface="Calibri"/>
              </a:rPr>
              <a:t> / 299°</a:t>
            </a:r>
            <a:endParaRPr b="1" sz="2000">
              <a:solidFill>
                <a:srgbClr val="FF0000"/>
              </a:solidFill>
              <a:latin typeface="Calibri"/>
              <a:ea typeface="Calibri"/>
              <a:cs typeface="Calibri"/>
              <a:sym typeface="Calibri"/>
            </a:endParaRPr>
          </a:p>
        </p:txBody>
      </p:sp>
      <p:sp>
        <p:nvSpPr>
          <p:cNvPr id="1679" name="Google Shape;1679;p212"/>
          <p:cNvSpPr txBox="1"/>
          <p:nvPr/>
        </p:nvSpPr>
        <p:spPr>
          <a:xfrm rot="2466522">
            <a:off x="5410239" y="2574137"/>
            <a:ext cx="2009918" cy="49244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328</a:t>
            </a:r>
            <a:r>
              <a:rPr b="1" lang="en" sz="2000">
                <a:solidFill>
                  <a:srgbClr val="FF0000"/>
                </a:solidFill>
                <a:latin typeface="Calibri"/>
                <a:ea typeface="Calibri"/>
                <a:cs typeface="Calibri"/>
                <a:sym typeface="Calibri"/>
              </a:rPr>
              <a:t>m / 125°</a:t>
            </a:r>
            <a:endParaRPr b="1" sz="2000">
              <a:solidFill>
                <a:srgbClr val="FF0000"/>
              </a:solidFill>
              <a:latin typeface="Calibri"/>
              <a:ea typeface="Calibri"/>
              <a:cs typeface="Calibri"/>
              <a:sym typeface="Calibri"/>
            </a:endParaRPr>
          </a:p>
        </p:txBody>
      </p:sp>
      <p:sp>
        <p:nvSpPr>
          <p:cNvPr id="1680" name="Google Shape;1680;p21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13"/>
          <p:cNvSpPr txBox="1"/>
          <p:nvPr/>
        </p:nvSpPr>
        <p:spPr>
          <a:xfrm>
            <a:off x="407175" y="1188875"/>
            <a:ext cx="8120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CREATE TABLE </a:t>
            </a:r>
            <a:r>
              <a:rPr b="1" lang="en" sz="2000">
                <a:solidFill>
                  <a:schemeClr val="dk1"/>
                </a:solidFill>
                <a:latin typeface="Consolas"/>
                <a:ea typeface="Consolas"/>
                <a:cs typeface="Consolas"/>
                <a:sym typeface="Consolas"/>
              </a:rPr>
              <a:t>airports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code </a:t>
            </a:r>
            <a:r>
              <a:rPr b="1" lang="en" sz="2000">
                <a:solidFill>
                  <a:srgbClr val="006E1D"/>
                </a:solidFill>
                <a:latin typeface="Consolas"/>
                <a:ea typeface="Consolas"/>
                <a:cs typeface="Consolas"/>
                <a:sym typeface="Consolas"/>
              </a:rPr>
              <a:t>VARCHAR</a:t>
            </a:r>
            <a:r>
              <a:rPr b="1" lang="en" sz="2000">
                <a:solidFill>
                  <a:schemeClr val="dk1"/>
                </a:solidFill>
                <a:latin typeface="Consolas"/>
                <a:ea typeface="Consolas"/>
                <a:cs typeface="Consolas"/>
                <a:sym typeface="Consolas"/>
              </a:rPr>
              <a:t>(3),</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geog </a:t>
            </a:r>
            <a:r>
              <a:rPr b="1" lang="en" sz="2000">
                <a:solidFill>
                  <a:srgbClr val="006E1D"/>
                </a:solidFill>
                <a:latin typeface="Consolas"/>
                <a:ea typeface="Consolas"/>
                <a:cs typeface="Consolas"/>
                <a:sym typeface="Consolas"/>
              </a:rPr>
              <a:t>GEOGRAPHY</a:t>
            </a:r>
            <a:r>
              <a:rPr b="1" lang="en" sz="2000">
                <a:solidFill>
                  <a:schemeClr val="dk1"/>
                </a:solidFill>
                <a:latin typeface="Consolas"/>
                <a:ea typeface="Consolas"/>
                <a:cs typeface="Consolas"/>
                <a:sym typeface="Consolas"/>
              </a:rPr>
              <a:t>(Point)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chemeClr val="dk1"/>
                </a:solidFill>
                <a:latin typeface="Consolas"/>
                <a:ea typeface="Consolas"/>
                <a:cs typeface="Consolas"/>
                <a:sym typeface="Consolas"/>
              </a:rPr>
              <a:t>  );</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  </a:t>
            </a:r>
            <a:endParaRPr b="1" sz="2000">
              <a:solidFill>
                <a:srgbClr val="0000FF"/>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INSERT INTO </a:t>
            </a:r>
            <a:r>
              <a:rPr b="1" lang="en" sz="2000">
                <a:solidFill>
                  <a:schemeClr val="dk1"/>
                </a:solidFill>
                <a:latin typeface="Consolas"/>
                <a:ea typeface="Consolas"/>
                <a:cs typeface="Consolas"/>
                <a:sym typeface="Consolas"/>
              </a:rPr>
              <a:t>airports </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0000FF"/>
                </a:solidFill>
                <a:latin typeface="Consolas"/>
                <a:ea typeface="Consolas"/>
                <a:cs typeface="Consolas"/>
                <a:sym typeface="Consolas"/>
              </a:rPr>
              <a:t>VALUES</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'LAX'</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'POINT(-118.4079 33.9434)'</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INSERT INTO</a:t>
            </a:r>
            <a:r>
              <a:rPr b="1" lang="en" sz="2000">
                <a:solidFill>
                  <a:schemeClr val="dk1"/>
                </a:solidFill>
                <a:latin typeface="Consolas"/>
                <a:ea typeface="Consolas"/>
                <a:cs typeface="Consolas"/>
                <a:sym typeface="Consolas"/>
              </a:rPr>
              <a:t> airports </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0000FF"/>
                </a:solidFill>
                <a:latin typeface="Consolas"/>
                <a:ea typeface="Consolas"/>
                <a:cs typeface="Consolas"/>
                <a:sym typeface="Consolas"/>
              </a:rPr>
              <a:t>VALUES</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'CDG'</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'POINT(2.5559 49.0083)'</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spcBef>
                <a:spcPts val="0"/>
              </a:spcBef>
              <a:spcAft>
                <a:spcPts val="0"/>
              </a:spcAft>
              <a:buNone/>
            </a:pPr>
            <a:r>
              <a:rPr b="1" lang="en" sz="2000">
                <a:solidFill>
                  <a:srgbClr val="0000FF"/>
                </a:solidFill>
                <a:latin typeface="Consolas"/>
                <a:ea typeface="Consolas"/>
                <a:cs typeface="Consolas"/>
                <a:sym typeface="Consolas"/>
              </a:rPr>
              <a:t>INSERT INTO</a:t>
            </a:r>
            <a:r>
              <a:rPr b="1" lang="en" sz="2000">
                <a:solidFill>
                  <a:schemeClr val="dk1"/>
                </a:solidFill>
                <a:latin typeface="Consolas"/>
                <a:ea typeface="Consolas"/>
                <a:cs typeface="Consolas"/>
                <a:sym typeface="Consolas"/>
              </a:rPr>
              <a:t> airports </a:t>
            </a:r>
            <a:br>
              <a:rPr b="1" lang="en" sz="2000">
                <a:solidFill>
                  <a:schemeClr val="dk1"/>
                </a:solidFill>
                <a:latin typeface="Consolas"/>
                <a:ea typeface="Consolas"/>
                <a:cs typeface="Consolas"/>
                <a:sym typeface="Consolas"/>
              </a:rPr>
            </a:br>
            <a:r>
              <a:rPr b="1" lang="en" sz="2000">
                <a:solidFill>
                  <a:schemeClr val="dk1"/>
                </a:solidFill>
                <a:latin typeface="Consolas"/>
                <a:ea typeface="Consolas"/>
                <a:cs typeface="Consolas"/>
                <a:sym typeface="Consolas"/>
              </a:rPr>
              <a:t>  </a:t>
            </a:r>
            <a:r>
              <a:rPr b="1" lang="en" sz="2000">
                <a:solidFill>
                  <a:srgbClr val="0000FF"/>
                </a:solidFill>
                <a:latin typeface="Consolas"/>
                <a:ea typeface="Consolas"/>
                <a:cs typeface="Consolas"/>
                <a:sym typeface="Consolas"/>
              </a:rPr>
              <a:t>VALUES</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'KEF'</a:t>
            </a:r>
            <a:r>
              <a:rPr b="1" lang="en" sz="2000">
                <a:solidFill>
                  <a:schemeClr val="dk1"/>
                </a:solidFill>
                <a:latin typeface="Consolas"/>
                <a:ea typeface="Consolas"/>
                <a:cs typeface="Consolas"/>
                <a:sym typeface="Consolas"/>
              </a:rPr>
              <a:t>, </a:t>
            </a:r>
            <a:r>
              <a:rPr b="1" lang="en" sz="2000">
                <a:solidFill>
                  <a:srgbClr val="B45F06"/>
                </a:solidFill>
                <a:latin typeface="Consolas"/>
                <a:ea typeface="Consolas"/>
                <a:cs typeface="Consolas"/>
                <a:sym typeface="Consolas"/>
              </a:rPr>
              <a:t>'POINT(-22.6056 63.9850)'</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p:txBody>
      </p:sp>
      <p:sp>
        <p:nvSpPr>
          <p:cNvPr id="1686" name="Google Shape;1686;p213"/>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Geography - From Scratch</a:t>
            </a:r>
            <a:endParaRPr/>
          </a:p>
        </p:txBody>
      </p:sp>
      <p:sp>
        <p:nvSpPr>
          <p:cNvPr id="1687" name="Google Shape;1687;p21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14"/>
          <p:cNvSpPr txBox="1"/>
          <p:nvPr/>
        </p:nvSpPr>
        <p:spPr>
          <a:xfrm>
            <a:off x="369075" y="1188875"/>
            <a:ext cx="812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 </a:t>
            </a:r>
            <a:r>
              <a:rPr b="1" lang="en" sz="2000">
                <a:solidFill>
                  <a:schemeClr val="dk1"/>
                </a:solidFill>
                <a:latin typeface="Consolas"/>
                <a:ea typeface="Consolas"/>
                <a:cs typeface="Consolas"/>
                <a:sym typeface="Consolas"/>
              </a:rPr>
              <a:t>*</a:t>
            </a:r>
            <a:r>
              <a:rPr b="1" lang="en" sz="2000">
                <a:solidFill>
                  <a:srgbClr val="0000FF"/>
                </a:solidFill>
                <a:latin typeface="Consolas"/>
                <a:ea typeface="Consolas"/>
                <a:cs typeface="Consolas"/>
                <a:sym typeface="Consolas"/>
              </a:rPr>
              <a:t> FROM </a:t>
            </a:r>
            <a:r>
              <a:rPr b="1" lang="en" sz="2000">
                <a:solidFill>
                  <a:schemeClr val="dk1"/>
                </a:solidFill>
                <a:latin typeface="Consolas"/>
                <a:ea typeface="Consolas"/>
                <a:cs typeface="Consolas"/>
                <a:sym typeface="Consolas"/>
              </a:rPr>
              <a:t>geography_columns;</a:t>
            </a:r>
            <a:r>
              <a:rPr b="1" lang="en" sz="2000">
                <a:solidFill>
                  <a:schemeClr val="dk1"/>
                </a:solidFill>
                <a:latin typeface="Consolas"/>
                <a:ea typeface="Consolas"/>
                <a:cs typeface="Consolas"/>
                <a:sym typeface="Consolas"/>
              </a:rPr>
              <a:t> </a:t>
            </a:r>
            <a:endParaRPr b="1" sz="2000">
              <a:solidFill>
                <a:schemeClr val="dk1"/>
              </a:solidFill>
              <a:latin typeface="Consolas"/>
              <a:ea typeface="Consolas"/>
              <a:cs typeface="Consolas"/>
              <a:sym typeface="Consolas"/>
            </a:endParaRPr>
          </a:p>
        </p:txBody>
      </p:sp>
      <p:sp>
        <p:nvSpPr>
          <p:cNvPr id="1693" name="Google Shape;1693;p214"/>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Geography - From Scratch</a:t>
            </a:r>
            <a:endParaRPr/>
          </a:p>
        </p:txBody>
      </p:sp>
      <p:sp>
        <p:nvSpPr>
          <p:cNvPr id="1694" name="Google Shape;1694;p21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graphicFrame>
        <p:nvGraphicFramePr>
          <p:cNvPr id="1695" name="Google Shape;1695;p214"/>
          <p:cNvGraphicFramePr/>
          <p:nvPr/>
        </p:nvGraphicFramePr>
        <p:xfrm>
          <a:off x="504825" y="1977438"/>
          <a:ext cx="3000000" cy="3000000"/>
        </p:xfrm>
        <a:graphic>
          <a:graphicData uri="http://schemas.openxmlformats.org/drawingml/2006/table">
            <a:tbl>
              <a:tblPr>
                <a:noFill/>
                <a:tableStyleId>{317A359F-22BE-4EAF-A268-50F2D1278A95}</a:tableStyleId>
              </a:tblPr>
              <a:tblGrid>
                <a:gridCol w="3209900"/>
                <a:gridCol w="2334450"/>
                <a:gridCol w="1099025"/>
                <a:gridCol w="1341575"/>
              </a:tblGrid>
              <a:tr h="483500">
                <a:tc>
                  <a:txBody>
                    <a:bodyPr/>
                    <a:lstStyle/>
                    <a:p>
                      <a:pPr indent="0" lvl="0" marL="0" rtl="0" algn="l">
                        <a:spcBef>
                          <a:spcPts val="0"/>
                        </a:spcBef>
                        <a:spcAft>
                          <a:spcPts val="0"/>
                        </a:spcAft>
                        <a:buNone/>
                      </a:pPr>
                      <a:r>
                        <a:rPr b="1" lang="en" sz="1700">
                          <a:latin typeface="Consolas"/>
                          <a:ea typeface="Consolas"/>
                          <a:cs typeface="Consolas"/>
                          <a:sym typeface="Consolas"/>
                        </a:rPr>
                        <a:t>f_table_name</a:t>
                      </a:r>
                      <a:endParaRPr b="1" sz="1700">
                        <a:latin typeface="Consolas"/>
                        <a:ea typeface="Consolas"/>
                        <a:cs typeface="Consolas"/>
                        <a:sym typeface="Consolas"/>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700">
                          <a:latin typeface="Consolas"/>
                          <a:ea typeface="Consolas"/>
                          <a:cs typeface="Consolas"/>
                          <a:sym typeface="Consolas"/>
                        </a:rPr>
                        <a:t>f_geography_column</a:t>
                      </a:r>
                      <a:endParaRPr b="1" sz="1700">
                        <a:latin typeface="Consolas"/>
                        <a:ea typeface="Consolas"/>
                        <a:cs typeface="Consolas"/>
                        <a:sym typeface="Consolas"/>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700">
                          <a:latin typeface="Consolas"/>
                          <a:ea typeface="Consolas"/>
                          <a:cs typeface="Consolas"/>
                          <a:sym typeface="Consolas"/>
                        </a:rPr>
                        <a:t>srid</a:t>
                      </a:r>
                      <a:endParaRPr b="1" sz="1700">
                        <a:latin typeface="Consolas"/>
                        <a:ea typeface="Consolas"/>
                        <a:cs typeface="Consolas"/>
                        <a:sym typeface="Consolas"/>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700">
                          <a:latin typeface="Consolas"/>
                          <a:ea typeface="Consolas"/>
                          <a:cs typeface="Consolas"/>
                          <a:sym typeface="Consolas"/>
                        </a:rPr>
                        <a:t>type</a:t>
                      </a:r>
                      <a:endParaRPr b="1" sz="1700">
                        <a:latin typeface="Consolas"/>
                        <a:ea typeface="Consolas"/>
                        <a:cs typeface="Consolas"/>
                        <a:sym typeface="Consolas"/>
                      </a:endParaRPr>
                    </a:p>
                  </a:txBody>
                  <a:tcPr marT="91425" marB="91425" marR="91425" marL="91425">
                    <a:solidFill>
                      <a:schemeClr val="lt2"/>
                    </a:solidFill>
                  </a:tcPr>
                </a:tc>
              </a:tr>
              <a:tr h="483500">
                <a:tc>
                  <a:txBody>
                    <a:bodyPr/>
                    <a:lstStyle/>
                    <a:p>
                      <a:pPr indent="0" lvl="0" marL="0" rtl="0" algn="l">
                        <a:spcBef>
                          <a:spcPts val="0"/>
                        </a:spcBef>
                        <a:spcAft>
                          <a:spcPts val="0"/>
                        </a:spcAft>
                        <a:buNone/>
                      </a:pPr>
                      <a:r>
                        <a:rPr lang="en" sz="1700">
                          <a:latin typeface="Consolas"/>
                          <a:ea typeface="Consolas"/>
                          <a:cs typeface="Consolas"/>
                          <a:sym typeface="Consolas"/>
                        </a:rPr>
                        <a:t>nyc_subway_stations_geog</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geog</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0</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Geometry</a:t>
                      </a:r>
                      <a:endParaRPr sz="1700">
                        <a:latin typeface="Consolas"/>
                        <a:ea typeface="Consolas"/>
                        <a:cs typeface="Consolas"/>
                        <a:sym typeface="Consolas"/>
                      </a:endParaRPr>
                    </a:p>
                  </a:txBody>
                  <a:tcPr marT="91425" marB="91425" marR="91425" marL="91425"/>
                </a:tc>
              </a:tr>
              <a:tr h="483500">
                <a:tc>
                  <a:txBody>
                    <a:bodyPr/>
                    <a:lstStyle/>
                    <a:p>
                      <a:pPr indent="0" lvl="0" marL="0" rtl="0" algn="l">
                        <a:spcBef>
                          <a:spcPts val="0"/>
                        </a:spcBef>
                        <a:spcAft>
                          <a:spcPts val="0"/>
                        </a:spcAft>
                        <a:buNone/>
                      </a:pPr>
                      <a:r>
                        <a:rPr lang="en" sz="1700">
                          <a:latin typeface="Consolas"/>
                          <a:ea typeface="Consolas"/>
                          <a:cs typeface="Consolas"/>
                          <a:sym typeface="Consolas"/>
                        </a:rPr>
                        <a:t>airports</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geog</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4326</a:t>
                      </a:r>
                      <a:endParaRPr sz="1700">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700">
                          <a:latin typeface="Consolas"/>
                          <a:ea typeface="Consolas"/>
                          <a:cs typeface="Consolas"/>
                          <a:sym typeface="Consolas"/>
                        </a:rPr>
                        <a:t>Point</a:t>
                      </a:r>
                      <a:endParaRPr sz="1700">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15"/>
          <p:cNvSpPr/>
          <p:nvPr/>
        </p:nvSpPr>
        <p:spPr>
          <a:xfrm>
            <a:off x="2590800" y="2200275"/>
            <a:ext cx="1895400" cy="415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15"/>
          <p:cNvSpPr txBox="1"/>
          <p:nvPr/>
        </p:nvSpPr>
        <p:spPr>
          <a:xfrm>
            <a:off x="407175" y="1265075"/>
            <a:ext cx="8120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rgbClr val="0000FF"/>
                </a:solidFill>
                <a:latin typeface="Consolas"/>
                <a:ea typeface="Consolas"/>
                <a:cs typeface="Consolas"/>
                <a:sym typeface="Consolas"/>
              </a:rPr>
              <a:t>SELECT </a:t>
            </a:r>
            <a:endParaRPr b="1" sz="2700">
              <a:solidFill>
                <a:srgbClr val="0000FF"/>
              </a:solidFill>
              <a:latin typeface="Consolas"/>
              <a:ea typeface="Consolas"/>
              <a:cs typeface="Consolas"/>
              <a:sym typeface="Consolas"/>
            </a:endParaRPr>
          </a:p>
          <a:p>
            <a:pPr indent="0" lvl="0" marL="0" rtl="0" algn="l">
              <a:spcBef>
                <a:spcPts val="0"/>
              </a:spcBef>
              <a:spcAft>
                <a:spcPts val="0"/>
              </a:spcAft>
              <a:buNone/>
            </a:pPr>
            <a:r>
              <a:rPr b="1" lang="en" sz="2700">
                <a:solidFill>
                  <a:schemeClr val="dk1"/>
                </a:solidFill>
                <a:latin typeface="Consolas"/>
                <a:ea typeface="Consolas"/>
                <a:cs typeface="Consolas"/>
                <a:sym typeface="Consolas"/>
              </a:rPr>
              <a:t>  code, </a:t>
            </a:r>
            <a:endParaRPr b="1" sz="2700">
              <a:solidFill>
                <a:schemeClr val="dk1"/>
              </a:solidFill>
              <a:latin typeface="Consolas"/>
              <a:ea typeface="Consolas"/>
              <a:cs typeface="Consolas"/>
              <a:sym typeface="Consolas"/>
            </a:endParaRPr>
          </a:p>
          <a:p>
            <a:pPr indent="0" lvl="0" marL="0" rtl="0" algn="l">
              <a:spcBef>
                <a:spcPts val="0"/>
              </a:spcBef>
              <a:spcAft>
                <a:spcPts val="0"/>
              </a:spcAft>
              <a:buNone/>
            </a:pPr>
            <a:r>
              <a:rPr b="1" lang="en" sz="2700">
                <a:solidFill>
                  <a:schemeClr val="dk1"/>
                </a:solidFill>
                <a:latin typeface="Consolas"/>
                <a:ea typeface="Consolas"/>
                <a:cs typeface="Consolas"/>
                <a:sym typeface="Consolas"/>
              </a:rPr>
              <a:t>  </a:t>
            </a:r>
            <a:r>
              <a:rPr b="1" lang="en" sz="2700">
                <a:solidFill>
                  <a:srgbClr val="006E1D"/>
                </a:solidFill>
                <a:latin typeface="Consolas"/>
                <a:ea typeface="Consolas"/>
                <a:cs typeface="Consolas"/>
                <a:sym typeface="Consolas"/>
              </a:rPr>
              <a:t>ST_X(</a:t>
            </a:r>
            <a:r>
              <a:rPr b="1" lang="en" sz="2700">
                <a:solidFill>
                  <a:schemeClr val="dk1"/>
                </a:solidFill>
                <a:latin typeface="Consolas"/>
                <a:ea typeface="Consolas"/>
                <a:cs typeface="Consolas"/>
                <a:sym typeface="Consolas"/>
              </a:rPr>
              <a:t>geog::geometry</a:t>
            </a:r>
            <a:r>
              <a:rPr b="1" lang="en" sz="2700">
                <a:solidFill>
                  <a:srgbClr val="006E1D"/>
                </a:solidFill>
                <a:latin typeface="Consolas"/>
                <a:ea typeface="Consolas"/>
                <a:cs typeface="Consolas"/>
                <a:sym typeface="Consolas"/>
              </a:rPr>
              <a:t>)</a:t>
            </a:r>
            <a:r>
              <a:rPr b="1" lang="en" sz="2700">
                <a:solidFill>
                  <a:schemeClr val="dk1"/>
                </a:solidFill>
                <a:latin typeface="Consolas"/>
                <a:ea typeface="Consolas"/>
                <a:cs typeface="Consolas"/>
                <a:sym typeface="Consolas"/>
              </a:rPr>
              <a:t> AS longitude </a:t>
            </a:r>
            <a:endParaRPr b="1" sz="2700">
              <a:solidFill>
                <a:schemeClr val="dk1"/>
              </a:solidFill>
              <a:latin typeface="Consolas"/>
              <a:ea typeface="Consolas"/>
              <a:cs typeface="Consolas"/>
              <a:sym typeface="Consolas"/>
            </a:endParaRPr>
          </a:p>
          <a:p>
            <a:pPr indent="0" lvl="0" marL="0" rtl="0" algn="l">
              <a:spcBef>
                <a:spcPts val="0"/>
              </a:spcBef>
              <a:spcAft>
                <a:spcPts val="0"/>
              </a:spcAft>
              <a:buNone/>
            </a:pPr>
            <a:r>
              <a:rPr b="1" lang="en" sz="2700">
                <a:solidFill>
                  <a:srgbClr val="0000FF"/>
                </a:solidFill>
                <a:latin typeface="Consolas"/>
                <a:ea typeface="Consolas"/>
                <a:cs typeface="Consolas"/>
                <a:sym typeface="Consolas"/>
              </a:rPr>
              <a:t>FROM </a:t>
            </a:r>
            <a:r>
              <a:rPr b="1" lang="en" sz="2700">
                <a:solidFill>
                  <a:schemeClr val="dk1"/>
                </a:solidFill>
                <a:latin typeface="Consolas"/>
                <a:ea typeface="Consolas"/>
                <a:cs typeface="Consolas"/>
                <a:sym typeface="Consolas"/>
              </a:rPr>
              <a:t>airports;</a:t>
            </a:r>
            <a:endParaRPr b="1" sz="2700">
              <a:solidFill>
                <a:schemeClr val="dk1"/>
              </a:solidFill>
              <a:latin typeface="Consolas"/>
              <a:ea typeface="Consolas"/>
              <a:cs typeface="Consolas"/>
              <a:sym typeface="Consolas"/>
            </a:endParaRPr>
          </a:p>
        </p:txBody>
      </p:sp>
      <p:sp>
        <p:nvSpPr>
          <p:cNvPr id="1702" name="Google Shape;1702;p215"/>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Casting to Geometry</a:t>
            </a:r>
            <a:endParaRPr/>
          </a:p>
        </p:txBody>
      </p:sp>
      <p:sp>
        <p:nvSpPr>
          <p:cNvPr id="1703" name="Google Shape;1703;p21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
        <p:nvSpPr>
          <p:cNvPr id="1704" name="Google Shape;1704;p215"/>
          <p:cNvSpPr txBox="1"/>
          <p:nvPr/>
        </p:nvSpPr>
        <p:spPr>
          <a:xfrm>
            <a:off x="1864425" y="3301025"/>
            <a:ext cx="4438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FF0000"/>
                </a:solidFill>
                <a:latin typeface="Calibri"/>
                <a:ea typeface="Calibri"/>
                <a:cs typeface="Calibri"/>
                <a:sym typeface="Calibri"/>
              </a:rPr>
              <a:t>The “::” syntax tells PostgreSQL to attempt to coerce the data into the new data type, if there is an available path.</a:t>
            </a:r>
            <a:endParaRPr sz="2200">
              <a:solidFill>
                <a:srgbClr val="FF0000"/>
              </a:solidFill>
              <a:latin typeface="Calibri"/>
              <a:ea typeface="Calibri"/>
              <a:cs typeface="Calibri"/>
              <a:sym typeface="Calibri"/>
            </a:endParaRPr>
          </a:p>
        </p:txBody>
      </p:sp>
      <p:cxnSp>
        <p:nvCxnSpPr>
          <p:cNvPr id="1705" name="Google Shape;1705;p215"/>
          <p:cNvCxnSpPr>
            <a:stCxn id="1704" idx="0"/>
            <a:endCxn id="1700" idx="2"/>
          </p:cNvCxnSpPr>
          <p:nvPr/>
        </p:nvCxnSpPr>
        <p:spPr>
          <a:xfrm rot="10800000">
            <a:off x="3538425" y="2615825"/>
            <a:ext cx="545400" cy="685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1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Geography Native Functions</a:t>
            </a:r>
            <a:endParaRPr/>
          </a:p>
        </p:txBody>
      </p:sp>
      <p:sp>
        <p:nvSpPr>
          <p:cNvPr id="1711" name="Google Shape;1711;p216"/>
          <p:cNvSpPr txBox="1"/>
          <p:nvPr>
            <p:ph idx="1" type="body"/>
          </p:nvPr>
        </p:nvSpPr>
        <p:spPr>
          <a:xfrm>
            <a:off x="4297500" y="1228675"/>
            <a:ext cx="3992700" cy="34164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Clr>
                <a:srgbClr val="666666"/>
              </a:buClr>
              <a:buSzPts val="2500"/>
              <a:buChar char="●"/>
            </a:pPr>
            <a:r>
              <a:rPr lang="en" sz="2500">
                <a:solidFill>
                  <a:srgbClr val="666666"/>
                </a:solidFill>
              </a:rPr>
              <a:t>ST_AsText(G1) </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ST_AsBinary(G1) </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ST_AsSVG(G1) </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ST_AsGML(G1) </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ST_AsKML(G1) </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ST_AsGeoJson(G1) </a:t>
            </a:r>
            <a:endParaRPr sz="2500">
              <a:solidFill>
                <a:srgbClr val="666666"/>
              </a:solidFill>
            </a:endParaRPr>
          </a:p>
          <a:p>
            <a:pPr indent="-387350" lvl="0" marL="457200" rtl="0" algn="l">
              <a:spcBef>
                <a:spcPts val="0"/>
              </a:spcBef>
              <a:spcAft>
                <a:spcPts val="0"/>
              </a:spcAft>
              <a:buClr>
                <a:srgbClr val="FF0000"/>
              </a:buClr>
              <a:buSzPts val="2500"/>
              <a:buChar char="●"/>
            </a:pPr>
            <a:r>
              <a:rPr lang="en" sz="2500">
                <a:solidFill>
                  <a:srgbClr val="FF0000"/>
                </a:solidFill>
              </a:rPr>
              <a:t>ST_Buffer(G1, R) </a:t>
            </a:r>
            <a:endParaRPr sz="2500">
              <a:solidFill>
                <a:srgbClr val="FF0000"/>
              </a:solidFill>
            </a:endParaRPr>
          </a:p>
          <a:p>
            <a:pPr indent="-387350" lvl="0" marL="457200" rtl="0" algn="l">
              <a:spcBef>
                <a:spcPts val="0"/>
              </a:spcBef>
              <a:spcAft>
                <a:spcPts val="0"/>
              </a:spcAft>
              <a:buClr>
                <a:srgbClr val="FF0000"/>
              </a:buClr>
              <a:buSzPts val="2500"/>
              <a:buChar char="●"/>
            </a:pPr>
            <a:r>
              <a:rPr lang="en" sz="2500">
                <a:solidFill>
                  <a:srgbClr val="FF0000"/>
                </a:solidFill>
              </a:rPr>
              <a:t>ST_Intersection(G1, G2) </a:t>
            </a:r>
            <a:endParaRPr sz="2500">
              <a:solidFill>
                <a:srgbClr val="FF0000"/>
              </a:solidFill>
            </a:endParaRPr>
          </a:p>
        </p:txBody>
      </p:sp>
      <p:sp>
        <p:nvSpPr>
          <p:cNvPr id="1712" name="Google Shape;1712;p216"/>
          <p:cNvSpPr txBox="1"/>
          <p:nvPr>
            <p:ph idx="1" type="body"/>
          </p:nvPr>
        </p:nvSpPr>
        <p:spPr>
          <a:xfrm>
            <a:off x="464100" y="1228675"/>
            <a:ext cx="35475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rgbClr val="274E13"/>
              </a:buClr>
              <a:buSzPts val="2500"/>
              <a:buChar char="●"/>
            </a:pPr>
            <a:r>
              <a:rPr lang="en" sz="2500">
                <a:solidFill>
                  <a:srgbClr val="274E13"/>
                </a:solidFill>
              </a:rPr>
              <a:t>ST_Distance(G1, G2)</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ST_DWithin(G1, G2, R)</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ST_Area(geog) </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ST_Length(geography)</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ST_Covers(G1, G2) </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ST_CoveredBy(G1, G2) </a:t>
            </a:r>
            <a:endParaRPr sz="2500">
              <a:solidFill>
                <a:srgbClr val="274E13"/>
              </a:solidFill>
            </a:endParaRPr>
          </a:p>
          <a:p>
            <a:pPr indent="-387350" lvl="0" marL="457200" rtl="0" algn="l">
              <a:spcBef>
                <a:spcPts val="0"/>
              </a:spcBef>
              <a:spcAft>
                <a:spcPts val="0"/>
              </a:spcAft>
              <a:buClr>
                <a:srgbClr val="274E13"/>
              </a:buClr>
              <a:buSzPts val="2500"/>
              <a:buChar char="●"/>
            </a:pPr>
            <a:r>
              <a:rPr lang="en" sz="2500">
                <a:solidFill>
                  <a:srgbClr val="274E13"/>
                </a:solidFill>
              </a:rPr>
              <a:t>ST_Intersects(G1, G2) </a:t>
            </a:r>
            <a:endParaRPr sz="2500">
              <a:solidFill>
                <a:srgbClr val="274E13"/>
              </a:solidFill>
            </a:endParaRPr>
          </a:p>
        </p:txBody>
      </p:sp>
      <p:sp>
        <p:nvSpPr>
          <p:cNvPr id="1713" name="Google Shape;1713;p21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17"/>
          <p:cNvSpPr txBox="1"/>
          <p:nvPr/>
        </p:nvSpPr>
        <p:spPr>
          <a:xfrm>
            <a:off x="2687225" y="1519950"/>
            <a:ext cx="5323200" cy="26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complexity of dealing with planar projections (choosing one, getting used to it) drives some users to fixate on the </a:t>
            </a:r>
            <a:r>
              <a:rPr b="1" lang="en" sz="1800">
                <a:latin typeface="Calibri"/>
                <a:ea typeface="Calibri"/>
                <a:cs typeface="Calibri"/>
                <a:sym typeface="Calibri"/>
              </a:rPr>
              <a:t>geography</a:t>
            </a:r>
            <a:r>
              <a:rPr lang="en" sz="1800">
                <a:latin typeface="Calibri"/>
                <a:ea typeface="Calibri"/>
                <a:cs typeface="Calibri"/>
                <a:sym typeface="Calibri"/>
              </a:rPr>
              <a:t> type as a simple cure-all.</a:t>
            </a:r>
            <a:endParaRPr sz="1800">
              <a:latin typeface="Calibri"/>
              <a:ea typeface="Calibri"/>
              <a:cs typeface="Calibri"/>
              <a:sym typeface="Calibri"/>
            </a:endParaRPr>
          </a:p>
          <a:p>
            <a:pPr indent="0" lvl="0" marL="0" rtl="0" algn="l">
              <a:spcBef>
                <a:spcPts val="1000"/>
              </a:spcBef>
              <a:spcAft>
                <a:spcPts val="0"/>
              </a:spcAft>
              <a:buNone/>
            </a:pPr>
            <a:r>
              <a:rPr lang="en" sz="1800">
                <a:latin typeface="Calibri"/>
                <a:ea typeface="Calibri"/>
                <a:cs typeface="Calibri"/>
                <a:sym typeface="Calibri"/>
              </a:rPr>
              <a:t>However:</a:t>
            </a:r>
            <a:endParaRPr sz="1800">
              <a:latin typeface="Calibri"/>
              <a:ea typeface="Calibri"/>
              <a:cs typeface="Calibri"/>
              <a:sym typeface="Calibri"/>
            </a:endParaRPr>
          </a:p>
          <a:p>
            <a:pPr indent="-342900" lvl="0" marL="457200" rtl="0" algn="l">
              <a:spcBef>
                <a:spcPts val="1000"/>
              </a:spcBef>
              <a:spcAft>
                <a:spcPts val="0"/>
              </a:spcAft>
              <a:buSzPts val="1800"/>
              <a:buFont typeface="Calibri"/>
              <a:buChar char="●"/>
            </a:pPr>
            <a:r>
              <a:rPr lang="en" sz="1800">
                <a:latin typeface="Calibri"/>
                <a:ea typeface="Calibri"/>
                <a:cs typeface="Calibri"/>
                <a:sym typeface="Calibri"/>
              </a:rPr>
              <a:t>Not all functions in geography have native on-the-sphere implementations yet.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The computational cost of geography compared to geometry is quite high.</a:t>
            </a:r>
            <a:endParaRPr sz="1800">
              <a:latin typeface="Calibri"/>
              <a:ea typeface="Calibri"/>
              <a:cs typeface="Calibri"/>
              <a:sym typeface="Calibri"/>
            </a:endParaRPr>
          </a:p>
        </p:txBody>
      </p:sp>
      <p:sp>
        <p:nvSpPr>
          <p:cNvPr id="1719" name="Google Shape;1719;p21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Geography is the Magic Solution?</a:t>
            </a:r>
            <a:endParaRPr sz="2400"/>
          </a:p>
        </p:txBody>
      </p:sp>
      <p:pic>
        <p:nvPicPr>
          <p:cNvPr id="1720" name="Google Shape;1720;p217"/>
          <p:cNvPicPr preferRelativeResize="0"/>
          <p:nvPr/>
        </p:nvPicPr>
        <p:blipFill>
          <a:blip r:embed="rId3">
            <a:alphaModFix/>
          </a:blip>
          <a:stretch>
            <a:fillRect/>
          </a:stretch>
        </p:blipFill>
        <p:spPr>
          <a:xfrm>
            <a:off x="540300" y="1700213"/>
            <a:ext cx="1885950" cy="2200275"/>
          </a:xfrm>
          <a:prstGeom prst="rect">
            <a:avLst/>
          </a:prstGeom>
          <a:noFill/>
          <a:ln>
            <a:noFill/>
          </a:ln>
        </p:spPr>
      </p:pic>
      <p:sp>
        <p:nvSpPr>
          <p:cNvPr id="1721" name="Google Shape;1721;p21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218"/>
          <p:cNvSpPr txBox="1"/>
          <p:nvPr/>
        </p:nvSpPr>
        <p:spPr>
          <a:xfrm>
            <a:off x="247650" y="1617150"/>
            <a:ext cx="5162400" cy="3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onsolas"/>
                <a:ea typeface="Consolas"/>
                <a:cs typeface="Consolas"/>
                <a:sym typeface="Consolas"/>
              </a:rPr>
              <a:t>double R = 6371000; /* meters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d_lat = lat2-lat1; /* radians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d_lon = lon2-lon1; /* radians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sin_lat = </a:t>
            </a:r>
            <a:r>
              <a:rPr b="1" lang="en" sz="1700">
                <a:solidFill>
                  <a:srgbClr val="FF0000"/>
                </a:solidFill>
                <a:latin typeface="Consolas"/>
                <a:ea typeface="Consolas"/>
                <a:cs typeface="Consolas"/>
                <a:sym typeface="Consolas"/>
              </a:rPr>
              <a:t>sin</a:t>
            </a:r>
            <a:r>
              <a:rPr lang="en" sz="1700">
                <a:solidFill>
                  <a:schemeClr val="dk1"/>
                </a:solidFill>
                <a:latin typeface="Consolas"/>
                <a:ea typeface="Consolas"/>
                <a:cs typeface="Consolas"/>
                <a:sym typeface="Consolas"/>
              </a:rPr>
              <a:t>(d_lat/2);</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sin_lon = </a:t>
            </a:r>
            <a:r>
              <a:rPr b="1" lang="en" sz="1700">
                <a:solidFill>
                  <a:srgbClr val="FF0000"/>
                </a:solidFill>
                <a:latin typeface="Consolas"/>
                <a:ea typeface="Consolas"/>
                <a:cs typeface="Consolas"/>
                <a:sym typeface="Consolas"/>
              </a:rPr>
              <a:t>sin</a:t>
            </a:r>
            <a:r>
              <a:rPr lang="en" sz="1700">
                <a:solidFill>
                  <a:schemeClr val="dk1"/>
                </a:solidFill>
                <a:latin typeface="Consolas"/>
                <a:ea typeface="Consolas"/>
                <a:cs typeface="Consolas"/>
                <a:sym typeface="Consolas"/>
              </a:rPr>
              <a:t>(d_lon/2);</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a = sin_lat * sin_lat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           </a:t>
            </a:r>
            <a:r>
              <a:rPr b="1" lang="en" sz="1700">
                <a:solidFill>
                  <a:srgbClr val="FF0000"/>
                </a:solidFill>
                <a:latin typeface="Consolas"/>
                <a:ea typeface="Consolas"/>
                <a:cs typeface="Consolas"/>
                <a:sym typeface="Consolas"/>
              </a:rPr>
              <a:t>cos</a:t>
            </a:r>
            <a:r>
              <a:rPr lang="en" sz="1700">
                <a:solidFill>
                  <a:schemeClr val="dk1"/>
                </a:solidFill>
                <a:latin typeface="Consolas"/>
                <a:ea typeface="Consolas"/>
                <a:cs typeface="Consolas"/>
                <a:sym typeface="Consolas"/>
              </a:rPr>
              <a:t>(lat1) * </a:t>
            </a:r>
            <a:r>
              <a:rPr b="1" lang="en" sz="1700">
                <a:solidFill>
                  <a:srgbClr val="FF0000"/>
                </a:solidFill>
                <a:latin typeface="Consolas"/>
                <a:ea typeface="Consolas"/>
                <a:cs typeface="Consolas"/>
                <a:sym typeface="Consolas"/>
              </a:rPr>
              <a:t>cos</a:t>
            </a:r>
            <a:r>
              <a:rPr lang="en" sz="1700">
                <a:solidFill>
                  <a:schemeClr val="dk1"/>
                </a:solidFill>
                <a:latin typeface="Consolas"/>
                <a:ea typeface="Consolas"/>
                <a:cs typeface="Consolas"/>
                <a:sym typeface="Consolas"/>
              </a:rPr>
              <a:t>(lat2) *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           sin_lon * sin_lon;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c = 2 * </a:t>
            </a:r>
            <a:r>
              <a:rPr b="1" lang="en" sz="1700">
                <a:solidFill>
                  <a:srgbClr val="FF0000"/>
                </a:solidFill>
                <a:latin typeface="Consolas"/>
                <a:ea typeface="Consolas"/>
                <a:cs typeface="Consolas"/>
                <a:sym typeface="Consolas"/>
              </a:rPr>
              <a:t>atan2</a:t>
            </a:r>
            <a:r>
              <a:rPr lang="en" sz="1700">
                <a:solidFill>
                  <a:schemeClr val="dk1"/>
                </a:solidFill>
                <a:latin typeface="Consolas"/>
                <a:ea typeface="Consolas"/>
                <a:cs typeface="Consolas"/>
                <a:sym typeface="Consolas"/>
              </a:rPr>
              <a:t>(</a:t>
            </a:r>
            <a:r>
              <a:rPr b="1" lang="en" sz="1700">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(a),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                     </a:t>
            </a:r>
            <a:r>
              <a:rPr b="1" lang="en" sz="1700">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(1-a)); </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 = R * c;</a:t>
            </a:r>
            <a:endParaRPr sz="1700">
              <a:solidFill>
                <a:schemeClr val="dk1"/>
              </a:solidFill>
              <a:latin typeface="Consolas"/>
              <a:ea typeface="Consolas"/>
              <a:cs typeface="Consolas"/>
              <a:sym typeface="Consolas"/>
            </a:endParaRPr>
          </a:p>
        </p:txBody>
      </p:sp>
      <p:sp>
        <p:nvSpPr>
          <p:cNvPr id="1727" name="Google Shape;1727;p218"/>
          <p:cNvSpPr txBox="1"/>
          <p:nvPr/>
        </p:nvSpPr>
        <p:spPr>
          <a:xfrm>
            <a:off x="5734050" y="1617150"/>
            <a:ext cx="3000000" cy="3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onsolas"/>
                <a:ea typeface="Consolas"/>
                <a:cs typeface="Consolas"/>
                <a:sym typeface="Consolas"/>
              </a:rPr>
              <a:t>double dx = x2 - x1;</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dy = y2 - y1;</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d2 = dx * dx +</a:t>
            </a:r>
            <a:br>
              <a:rPr lang="en" sz="1700">
                <a:solidFill>
                  <a:schemeClr val="dk1"/>
                </a:solidFill>
                <a:latin typeface="Consolas"/>
                <a:ea typeface="Consolas"/>
                <a:cs typeface="Consolas"/>
                <a:sym typeface="Consolas"/>
              </a:rPr>
            </a:br>
            <a:r>
              <a:rPr lang="en" sz="1700">
                <a:solidFill>
                  <a:schemeClr val="dk1"/>
                </a:solidFill>
                <a:latin typeface="Consolas"/>
                <a:ea typeface="Consolas"/>
                <a:cs typeface="Consolas"/>
                <a:sym typeface="Consolas"/>
              </a:rPr>
              <a:t>            dy * dy;</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rPr lang="en" sz="1700">
                <a:solidFill>
                  <a:schemeClr val="dk1"/>
                </a:solidFill>
                <a:latin typeface="Consolas"/>
                <a:ea typeface="Consolas"/>
                <a:cs typeface="Consolas"/>
                <a:sym typeface="Consolas"/>
              </a:rPr>
              <a:t>double d = </a:t>
            </a:r>
            <a:r>
              <a:rPr b="1" lang="en" sz="1700">
                <a:solidFill>
                  <a:srgbClr val="FF0000"/>
                </a:solidFill>
                <a:latin typeface="Consolas"/>
                <a:ea typeface="Consolas"/>
                <a:cs typeface="Consolas"/>
                <a:sym typeface="Consolas"/>
              </a:rPr>
              <a:t>sqrt</a:t>
            </a:r>
            <a:r>
              <a:rPr lang="en" sz="1700">
                <a:solidFill>
                  <a:schemeClr val="dk1"/>
                </a:solidFill>
                <a:latin typeface="Consolas"/>
                <a:ea typeface="Consolas"/>
                <a:cs typeface="Consolas"/>
                <a:sym typeface="Consolas"/>
              </a:rPr>
              <a:t>(d2);</a:t>
            </a:r>
            <a:endParaRPr sz="1700">
              <a:solidFill>
                <a:schemeClr val="dk1"/>
              </a:solidFill>
              <a:latin typeface="Consolas"/>
              <a:ea typeface="Consolas"/>
              <a:cs typeface="Consolas"/>
              <a:sym typeface="Consolas"/>
            </a:endParaRPr>
          </a:p>
        </p:txBody>
      </p:sp>
      <p:sp>
        <p:nvSpPr>
          <p:cNvPr id="1728" name="Google Shape;1728;p218"/>
          <p:cNvSpPr txBox="1"/>
          <p:nvPr/>
        </p:nvSpPr>
        <p:spPr>
          <a:xfrm>
            <a:off x="959025" y="604146"/>
            <a:ext cx="32064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Arial Black"/>
                <a:ea typeface="Arial Black"/>
                <a:cs typeface="Arial Black"/>
                <a:sym typeface="Arial Black"/>
              </a:rPr>
              <a:t>geography</a:t>
            </a:r>
            <a:br>
              <a:rPr lang="en" sz="2700">
                <a:latin typeface="Arial Black"/>
                <a:ea typeface="Arial Black"/>
                <a:cs typeface="Arial Black"/>
                <a:sym typeface="Arial Black"/>
              </a:rPr>
            </a:br>
            <a:r>
              <a:rPr lang="en" sz="2700">
                <a:latin typeface="Arial Black"/>
                <a:ea typeface="Arial Black"/>
                <a:cs typeface="Arial Black"/>
                <a:sym typeface="Arial Black"/>
              </a:rPr>
              <a:t>distance</a:t>
            </a:r>
            <a:endParaRPr sz="2700">
              <a:latin typeface="Arial Black"/>
              <a:ea typeface="Arial Black"/>
              <a:cs typeface="Arial Black"/>
              <a:sym typeface="Arial Black"/>
            </a:endParaRPr>
          </a:p>
        </p:txBody>
      </p:sp>
      <p:sp>
        <p:nvSpPr>
          <p:cNvPr id="1729" name="Google Shape;1729;p218"/>
          <p:cNvSpPr txBox="1"/>
          <p:nvPr/>
        </p:nvSpPr>
        <p:spPr>
          <a:xfrm>
            <a:off x="5632800" y="604146"/>
            <a:ext cx="32064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Arial Black"/>
                <a:ea typeface="Arial Black"/>
                <a:cs typeface="Arial Black"/>
                <a:sym typeface="Arial Black"/>
              </a:rPr>
              <a:t>geometry</a:t>
            </a:r>
            <a:br>
              <a:rPr lang="en" sz="2700">
                <a:latin typeface="Arial Black"/>
                <a:ea typeface="Arial Black"/>
                <a:cs typeface="Arial Black"/>
                <a:sym typeface="Arial Black"/>
              </a:rPr>
            </a:br>
            <a:r>
              <a:rPr lang="en" sz="2700">
                <a:latin typeface="Arial Black"/>
                <a:ea typeface="Arial Black"/>
                <a:cs typeface="Arial Black"/>
                <a:sym typeface="Arial Black"/>
              </a:rPr>
              <a:t>distance</a:t>
            </a:r>
            <a:endParaRPr sz="2700">
              <a:latin typeface="Arial Black"/>
              <a:ea typeface="Arial Black"/>
              <a:cs typeface="Arial Black"/>
              <a:sym typeface="Arial Black"/>
            </a:endParaRPr>
          </a:p>
        </p:txBody>
      </p:sp>
      <p:cxnSp>
        <p:nvCxnSpPr>
          <p:cNvPr id="1730" name="Google Shape;1730;p218"/>
          <p:cNvCxnSpPr/>
          <p:nvPr/>
        </p:nvCxnSpPr>
        <p:spPr>
          <a:xfrm>
            <a:off x="5333850" y="685800"/>
            <a:ext cx="0" cy="4191300"/>
          </a:xfrm>
          <a:prstGeom prst="straightConnector1">
            <a:avLst/>
          </a:prstGeom>
          <a:noFill/>
          <a:ln cap="flat" cmpd="sng" w="28575">
            <a:solidFill>
              <a:srgbClr val="9E9E9E"/>
            </a:solidFill>
            <a:prstDash val="solid"/>
            <a:round/>
            <a:headEnd len="med" w="med" type="none"/>
            <a:tailEnd len="med" w="med" type="none"/>
          </a:ln>
        </p:spPr>
      </p:cxnSp>
      <p:sp>
        <p:nvSpPr>
          <p:cNvPr id="1731" name="Google Shape;1731;p21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18 - Geography</a:t>
            </a:r>
            <a:endParaRPr b="1" sz="1500">
              <a:solidFill>
                <a:srgbClr val="FFFFFF"/>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19"/>
          <p:cNvSpPr txBox="1"/>
          <p:nvPr>
            <p:ph type="title"/>
          </p:nvPr>
        </p:nvSpPr>
        <p:spPr>
          <a:xfrm>
            <a:off x="237575" y="564250"/>
            <a:ext cx="59535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00"/>
              <a:t>Section 19 - Geography  Exercises</a:t>
            </a:r>
            <a:endParaRPr sz="2300"/>
          </a:p>
        </p:txBody>
      </p:sp>
      <p:sp>
        <p:nvSpPr>
          <p:cNvPr id="1737" name="Google Shape;1737;p21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pic>
        <p:nvPicPr>
          <p:cNvPr id="1738" name="Google Shape;1738;p219"/>
          <p:cNvPicPr preferRelativeResize="0"/>
          <p:nvPr/>
        </p:nvPicPr>
        <p:blipFill>
          <a:blip r:embed="rId3">
            <a:alphaModFix/>
          </a:blip>
          <a:stretch>
            <a:fillRect/>
          </a:stretch>
        </p:blipFill>
        <p:spPr>
          <a:xfrm>
            <a:off x="1995688" y="1269375"/>
            <a:ext cx="5152626" cy="3569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 3rd party integration</a:t>
            </a:r>
            <a:endParaRPr/>
          </a:p>
        </p:txBody>
      </p:sp>
      <p:pic>
        <p:nvPicPr>
          <p:cNvPr id="228" name="Google Shape;228;p31"/>
          <p:cNvPicPr preferRelativeResize="0"/>
          <p:nvPr/>
        </p:nvPicPr>
        <p:blipFill rotWithShape="1">
          <a:blip r:embed="rId3">
            <a:alphaModFix/>
          </a:blip>
          <a:srcRect b="0" l="0" r="0" t="0"/>
          <a:stretch/>
        </p:blipFill>
        <p:spPr>
          <a:xfrm>
            <a:off x="1689324" y="2006416"/>
            <a:ext cx="1143125" cy="632116"/>
          </a:xfrm>
          <a:prstGeom prst="rect">
            <a:avLst/>
          </a:prstGeom>
          <a:noFill/>
          <a:ln>
            <a:noFill/>
          </a:ln>
        </p:spPr>
      </p:pic>
      <p:pic>
        <p:nvPicPr>
          <p:cNvPr id="229" name="Google Shape;229;p31"/>
          <p:cNvPicPr preferRelativeResize="0"/>
          <p:nvPr/>
        </p:nvPicPr>
        <p:blipFill rotWithShape="1">
          <a:blip r:embed="rId4">
            <a:alphaModFix/>
          </a:blip>
          <a:srcRect b="0" l="0" r="0" t="0"/>
          <a:stretch/>
        </p:blipFill>
        <p:spPr>
          <a:xfrm>
            <a:off x="427629" y="2164445"/>
            <a:ext cx="1060610" cy="316059"/>
          </a:xfrm>
          <a:prstGeom prst="rect">
            <a:avLst/>
          </a:prstGeom>
          <a:noFill/>
          <a:ln>
            <a:noFill/>
          </a:ln>
        </p:spPr>
      </p:pic>
      <p:pic>
        <p:nvPicPr>
          <p:cNvPr id="230" name="Google Shape;230;p31"/>
          <p:cNvPicPr preferRelativeResize="0"/>
          <p:nvPr/>
        </p:nvPicPr>
        <p:blipFill rotWithShape="1">
          <a:blip r:embed="rId5">
            <a:alphaModFix/>
          </a:blip>
          <a:srcRect b="0" l="0" r="0" t="0"/>
          <a:stretch/>
        </p:blipFill>
        <p:spPr>
          <a:xfrm>
            <a:off x="1354006" y="2789708"/>
            <a:ext cx="1034906" cy="328735"/>
          </a:xfrm>
          <a:prstGeom prst="rect">
            <a:avLst/>
          </a:prstGeom>
          <a:noFill/>
          <a:ln>
            <a:noFill/>
          </a:ln>
        </p:spPr>
      </p:pic>
      <p:pic>
        <p:nvPicPr>
          <p:cNvPr id="231" name="Google Shape;231;p31"/>
          <p:cNvPicPr preferRelativeResize="0"/>
          <p:nvPr/>
        </p:nvPicPr>
        <p:blipFill rotWithShape="1">
          <a:blip r:embed="rId6">
            <a:alphaModFix/>
          </a:blip>
          <a:srcRect b="0" l="0" r="0" t="0"/>
          <a:stretch/>
        </p:blipFill>
        <p:spPr>
          <a:xfrm>
            <a:off x="685591" y="3557794"/>
            <a:ext cx="401787" cy="401787"/>
          </a:xfrm>
          <a:prstGeom prst="rect">
            <a:avLst/>
          </a:prstGeom>
          <a:noFill/>
          <a:ln>
            <a:noFill/>
          </a:ln>
        </p:spPr>
      </p:pic>
      <p:pic>
        <p:nvPicPr>
          <p:cNvPr id="232" name="Google Shape;232;p31"/>
          <p:cNvPicPr preferRelativeResize="0"/>
          <p:nvPr/>
        </p:nvPicPr>
        <p:blipFill rotWithShape="1">
          <a:blip r:embed="rId7">
            <a:alphaModFix/>
          </a:blip>
          <a:srcRect b="0" l="0" r="0" t="0"/>
          <a:stretch/>
        </p:blipFill>
        <p:spPr>
          <a:xfrm>
            <a:off x="1555826" y="3329545"/>
            <a:ext cx="925328" cy="211040"/>
          </a:xfrm>
          <a:prstGeom prst="rect">
            <a:avLst/>
          </a:prstGeom>
          <a:noFill/>
          <a:ln>
            <a:noFill/>
          </a:ln>
        </p:spPr>
      </p:pic>
      <p:pic>
        <p:nvPicPr>
          <p:cNvPr id="233" name="Google Shape;233;p31"/>
          <p:cNvPicPr preferRelativeResize="0"/>
          <p:nvPr/>
        </p:nvPicPr>
        <p:blipFill rotWithShape="1">
          <a:blip r:embed="rId8">
            <a:alphaModFix/>
          </a:blip>
          <a:srcRect b="0" l="0" r="0" t="0"/>
          <a:stretch/>
        </p:blipFill>
        <p:spPr>
          <a:xfrm>
            <a:off x="1425320" y="3769037"/>
            <a:ext cx="724439" cy="357069"/>
          </a:xfrm>
          <a:prstGeom prst="rect">
            <a:avLst/>
          </a:prstGeom>
          <a:noFill/>
          <a:ln>
            <a:noFill/>
          </a:ln>
        </p:spPr>
      </p:pic>
      <p:pic>
        <p:nvPicPr>
          <p:cNvPr id="234" name="Google Shape;234;p31"/>
          <p:cNvPicPr preferRelativeResize="0"/>
          <p:nvPr/>
        </p:nvPicPr>
        <p:blipFill rotWithShape="1">
          <a:blip r:embed="rId9">
            <a:alphaModFix/>
          </a:blip>
          <a:srcRect b="0" l="0" r="0" t="0"/>
          <a:stretch/>
        </p:blipFill>
        <p:spPr>
          <a:xfrm>
            <a:off x="657185" y="2817619"/>
            <a:ext cx="458605" cy="507307"/>
          </a:xfrm>
          <a:prstGeom prst="rect">
            <a:avLst/>
          </a:prstGeom>
          <a:noFill/>
          <a:ln>
            <a:noFill/>
          </a:ln>
        </p:spPr>
      </p:pic>
      <p:pic>
        <p:nvPicPr>
          <p:cNvPr id="235" name="Google Shape;235;p31"/>
          <p:cNvPicPr preferRelativeResize="0"/>
          <p:nvPr/>
        </p:nvPicPr>
        <p:blipFill rotWithShape="1">
          <a:blip r:embed="rId3">
            <a:alphaModFix/>
          </a:blip>
          <a:srcRect b="0" l="0" r="0" t="0"/>
          <a:stretch/>
        </p:blipFill>
        <p:spPr>
          <a:xfrm>
            <a:off x="3373096" y="2695863"/>
            <a:ext cx="1145951" cy="633687"/>
          </a:xfrm>
          <a:prstGeom prst="rect">
            <a:avLst/>
          </a:prstGeom>
          <a:noFill/>
          <a:ln>
            <a:noFill/>
          </a:ln>
        </p:spPr>
      </p:pic>
      <p:pic>
        <p:nvPicPr>
          <p:cNvPr id="236" name="Google Shape;236;p31"/>
          <p:cNvPicPr preferRelativeResize="0"/>
          <p:nvPr/>
        </p:nvPicPr>
        <p:blipFill rotWithShape="1">
          <a:blip r:embed="rId10">
            <a:alphaModFix/>
          </a:blip>
          <a:srcRect b="0" l="0" r="0" t="0"/>
          <a:stretch/>
        </p:blipFill>
        <p:spPr>
          <a:xfrm>
            <a:off x="3580593" y="2078915"/>
            <a:ext cx="1665393" cy="395413"/>
          </a:xfrm>
          <a:prstGeom prst="rect">
            <a:avLst/>
          </a:prstGeom>
          <a:noFill/>
          <a:ln>
            <a:noFill/>
          </a:ln>
        </p:spPr>
      </p:pic>
      <p:pic>
        <p:nvPicPr>
          <p:cNvPr id="237" name="Google Shape;237;p31"/>
          <p:cNvPicPr preferRelativeResize="0"/>
          <p:nvPr/>
        </p:nvPicPr>
        <p:blipFill rotWithShape="1">
          <a:blip r:embed="rId11">
            <a:alphaModFix/>
          </a:blip>
          <a:srcRect b="0" l="0" r="0" t="0"/>
          <a:stretch/>
        </p:blipFill>
        <p:spPr>
          <a:xfrm>
            <a:off x="3424040" y="3886881"/>
            <a:ext cx="995514" cy="344242"/>
          </a:xfrm>
          <a:prstGeom prst="rect">
            <a:avLst/>
          </a:prstGeom>
          <a:noFill/>
          <a:ln>
            <a:noFill/>
          </a:ln>
        </p:spPr>
      </p:pic>
      <p:pic>
        <p:nvPicPr>
          <p:cNvPr id="238" name="Google Shape;238;p31"/>
          <p:cNvPicPr preferRelativeResize="0"/>
          <p:nvPr/>
        </p:nvPicPr>
        <p:blipFill rotWithShape="1">
          <a:blip r:embed="rId12">
            <a:alphaModFix/>
          </a:blip>
          <a:srcRect b="0" l="0" r="0" t="0"/>
          <a:stretch/>
        </p:blipFill>
        <p:spPr>
          <a:xfrm>
            <a:off x="4757306" y="3731230"/>
            <a:ext cx="753613" cy="623357"/>
          </a:xfrm>
          <a:prstGeom prst="rect">
            <a:avLst/>
          </a:prstGeom>
          <a:noFill/>
          <a:ln>
            <a:noFill/>
          </a:ln>
        </p:spPr>
      </p:pic>
      <p:pic>
        <p:nvPicPr>
          <p:cNvPr id="239" name="Google Shape;239;p31"/>
          <p:cNvPicPr preferRelativeResize="0"/>
          <p:nvPr/>
        </p:nvPicPr>
        <p:blipFill rotWithShape="1">
          <a:blip r:embed="rId13">
            <a:alphaModFix/>
          </a:blip>
          <a:srcRect b="0" l="0" r="0" t="0"/>
          <a:stretch/>
        </p:blipFill>
        <p:spPr>
          <a:xfrm>
            <a:off x="4858605" y="2894163"/>
            <a:ext cx="924185" cy="237052"/>
          </a:xfrm>
          <a:prstGeom prst="rect">
            <a:avLst/>
          </a:prstGeom>
          <a:noFill/>
          <a:ln>
            <a:noFill/>
          </a:ln>
        </p:spPr>
      </p:pic>
      <p:pic>
        <p:nvPicPr>
          <p:cNvPr id="240" name="Google Shape;240;p31"/>
          <p:cNvPicPr preferRelativeResize="0"/>
          <p:nvPr/>
        </p:nvPicPr>
        <p:blipFill rotWithShape="1">
          <a:blip r:embed="rId14">
            <a:alphaModFix/>
          </a:blip>
          <a:srcRect b="0" l="0" r="0" t="0"/>
          <a:stretch/>
        </p:blipFill>
        <p:spPr>
          <a:xfrm>
            <a:off x="6436175" y="2045063"/>
            <a:ext cx="1258099" cy="545710"/>
          </a:xfrm>
          <a:prstGeom prst="rect">
            <a:avLst/>
          </a:prstGeom>
          <a:noFill/>
          <a:ln>
            <a:noFill/>
          </a:ln>
        </p:spPr>
      </p:pic>
      <p:pic>
        <p:nvPicPr>
          <p:cNvPr id="241" name="Google Shape;241;p31"/>
          <p:cNvPicPr preferRelativeResize="0"/>
          <p:nvPr/>
        </p:nvPicPr>
        <p:blipFill rotWithShape="1">
          <a:blip r:embed="rId15">
            <a:alphaModFix/>
          </a:blip>
          <a:srcRect b="0" l="0" r="0" t="0"/>
          <a:stretch/>
        </p:blipFill>
        <p:spPr>
          <a:xfrm>
            <a:off x="7902210" y="1903800"/>
            <a:ext cx="1051614" cy="646147"/>
          </a:xfrm>
          <a:prstGeom prst="rect">
            <a:avLst/>
          </a:prstGeom>
          <a:noFill/>
          <a:ln>
            <a:noFill/>
          </a:ln>
        </p:spPr>
      </p:pic>
      <p:pic>
        <p:nvPicPr>
          <p:cNvPr id="242" name="Google Shape;242;p31"/>
          <p:cNvPicPr preferRelativeResize="0"/>
          <p:nvPr/>
        </p:nvPicPr>
        <p:blipFill rotWithShape="1">
          <a:blip r:embed="rId16">
            <a:alphaModFix/>
          </a:blip>
          <a:srcRect b="0" l="0" r="0" t="0"/>
          <a:stretch/>
        </p:blipFill>
        <p:spPr>
          <a:xfrm>
            <a:off x="7634557" y="2813842"/>
            <a:ext cx="1224418" cy="397705"/>
          </a:xfrm>
          <a:prstGeom prst="rect">
            <a:avLst/>
          </a:prstGeom>
          <a:noFill/>
          <a:ln>
            <a:noFill/>
          </a:ln>
        </p:spPr>
      </p:pic>
      <p:pic>
        <p:nvPicPr>
          <p:cNvPr id="243" name="Google Shape;243;p31"/>
          <p:cNvPicPr preferRelativeResize="0"/>
          <p:nvPr/>
        </p:nvPicPr>
        <p:blipFill>
          <a:blip r:embed="rId17">
            <a:alphaModFix/>
          </a:blip>
          <a:stretch>
            <a:fillRect/>
          </a:stretch>
        </p:blipFill>
        <p:spPr>
          <a:xfrm>
            <a:off x="6836956" y="2856265"/>
            <a:ext cx="456550" cy="344239"/>
          </a:xfrm>
          <a:prstGeom prst="rect">
            <a:avLst/>
          </a:prstGeom>
          <a:noFill/>
          <a:ln>
            <a:noFill/>
          </a:ln>
        </p:spPr>
      </p:pic>
      <p:pic>
        <p:nvPicPr>
          <p:cNvPr id="244" name="Google Shape;244;p31"/>
          <p:cNvPicPr preferRelativeResize="0"/>
          <p:nvPr/>
        </p:nvPicPr>
        <p:blipFill>
          <a:blip r:embed="rId18">
            <a:alphaModFix/>
          </a:blip>
          <a:stretch>
            <a:fillRect/>
          </a:stretch>
        </p:blipFill>
        <p:spPr>
          <a:xfrm>
            <a:off x="6539420" y="3596448"/>
            <a:ext cx="1051613" cy="525802"/>
          </a:xfrm>
          <a:prstGeom prst="rect">
            <a:avLst/>
          </a:prstGeom>
          <a:noFill/>
          <a:ln>
            <a:noFill/>
          </a:ln>
        </p:spPr>
      </p:pic>
      <p:pic>
        <p:nvPicPr>
          <p:cNvPr id="245" name="Google Shape;245;p31"/>
          <p:cNvPicPr preferRelativeResize="0"/>
          <p:nvPr/>
        </p:nvPicPr>
        <p:blipFill>
          <a:blip r:embed="rId19">
            <a:alphaModFix/>
          </a:blip>
          <a:stretch>
            <a:fillRect/>
          </a:stretch>
        </p:blipFill>
        <p:spPr>
          <a:xfrm>
            <a:off x="7902198" y="3660500"/>
            <a:ext cx="759138" cy="397705"/>
          </a:xfrm>
          <a:prstGeom prst="rect">
            <a:avLst/>
          </a:prstGeom>
          <a:noFill/>
          <a:ln>
            <a:noFill/>
          </a:ln>
        </p:spPr>
      </p:pic>
      <p:cxnSp>
        <p:nvCxnSpPr>
          <p:cNvPr id="246" name="Google Shape;246;p31"/>
          <p:cNvCxnSpPr/>
          <p:nvPr/>
        </p:nvCxnSpPr>
        <p:spPr>
          <a:xfrm>
            <a:off x="3033525" y="1322650"/>
            <a:ext cx="0" cy="3499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1"/>
          <p:cNvCxnSpPr/>
          <p:nvPr/>
        </p:nvCxnSpPr>
        <p:spPr>
          <a:xfrm>
            <a:off x="6076800" y="1322650"/>
            <a:ext cx="0" cy="34992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31"/>
          <p:cNvSpPr txBox="1"/>
          <p:nvPr>
            <p:ph type="title"/>
          </p:nvPr>
        </p:nvSpPr>
        <p:spPr>
          <a:xfrm>
            <a:off x="225300" y="1322525"/>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666666"/>
                </a:solidFill>
              </a:rPr>
              <a:t>Desktop</a:t>
            </a:r>
            <a:endParaRPr>
              <a:solidFill>
                <a:srgbClr val="666666"/>
              </a:solidFill>
            </a:endParaRPr>
          </a:p>
        </p:txBody>
      </p:sp>
      <p:sp>
        <p:nvSpPr>
          <p:cNvPr id="249" name="Google Shape;249;p31"/>
          <p:cNvSpPr txBox="1"/>
          <p:nvPr>
            <p:ph type="title"/>
          </p:nvPr>
        </p:nvSpPr>
        <p:spPr>
          <a:xfrm>
            <a:off x="3314213" y="1322525"/>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666666"/>
                </a:solidFill>
              </a:rPr>
              <a:t>Middle</a:t>
            </a:r>
            <a:endParaRPr>
              <a:solidFill>
                <a:srgbClr val="666666"/>
              </a:solidFill>
            </a:endParaRPr>
          </a:p>
        </p:txBody>
      </p:sp>
      <p:sp>
        <p:nvSpPr>
          <p:cNvPr id="250" name="Google Shape;250;p31"/>
          <p:cNvSpPr txBox="1"/>
          <p:nvPr>
            <p:ph type="title"/>
          </p:nvPr>
        </p:nvSpPr>
        <p:spPr>
          <a:xfrm>
            <a:off x="6485138" y="1322525"/>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666666"/>
                </a:solidFill>
              </a:rPr>
              <a:t>Language</a:t>
            </a:r>
            <a:endParaRPr>
              <a:solidFill>
                <a:srgbClr val="666666"/>
              </a:solidFill>
            </a:endParaRPr>
          </a:p>
        </p:txBody>
      </p:sp>
      <p:sp>
        <p:nvSpPr>
          <p:cNvPr id="251" name="Google Shape;251;p3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
        <p:nvSpPr>
          <p:cNvPr id="252" name="Google Shape;252;p31"/>
          <p:cNvSpPr txBox="1"/>
          <p:nvPr>
            <p:ph type="title"/>
          </p:nvPr>
        </p:nvSpPr>
        <p:spPr>
          <a:xfrm>
            <a:off x="225300" y="4491932"/>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1600">
                <a:solidFill>
                  <a:srgbClr val="B7B7B7"/>
                </a:solidFill>
              </a:rPr>
              <a:t>and more...</a:t>
            </a:r>
            <a:endParaRPr i="1" sz="1600">
              <a:solidFill>
                <a:srgbClr val="B7B7B7"/>
              </a:solidFill>
            </a:endParaRPr>
          </a:p>
        </p:txBody>
      </p:sp>
      <p:sp>
        <p:nvSpPr>
          <p:cNvPr id="253" name="Google Shape;253;p31"/>
          <p:cNvSpPr txBox="1"/>
          <p:nvPr>
            <p:ph type="title"/>
          </p:nvPr>
        </p:nvSpPr>
        <p:spPr>
          <a:xfrm>
            <a:off x="3359850" y="4491932"/>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1600">
                <a:solidFill>
                  <a:srgbClr val="B7B7B7"/>
                </a:solidFill>
              </a:rPr>
              <a:t>and more...</a:t>
            </a:r>
            <a:endParaRPr i="1" sz="1600">
              <a:solidFill>
                <a:srgbClr val="B7B7B7"/>
              </a:solidFill>
            </a:endParaRPr>
          </a:p>
        </p:txBody>
      </p:sp>
      <p:sp>
        <p:nvSpPr>
          <p:cNvPr id="254" name="Google Shape;254;p31"/>
          <p:cNvSpPr txBox="1"/>
          <p:nvPr>
            <p:ph type="title"/>
          </p:nvPr>
        </p:nvSpPr>
        <p:spPr>
          <a:xfrm>
            <a:off x="6359375" y="4491932"/>
            <a:ext cx="2481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sz="1600">
                <a:solidFill>
                  <a:srgbClr val="B7B7B7"/>
                </a:solidFill>
              </a:rPr>
              <a:t>and more...</a:t>
            </a:r>
            <a:endParaRPr i="1" sz="1600">
              <a:solidFill>
                <a:srgbClr val="B7B7B7"/>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20"/>
          <p:cNvSpPr txBox="1"/>
          <p:nvPr/>
        </p:nvSpPr>
        <p:spPr>
          <a:xfrm>
            <a:off x="407175" y="1493675"/>
            <a:ext cx="81207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ST_Distance(</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'POINT(-74.0064 40.7142)'::geography,</a:t>
            </a: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  'POINT(-122.3331 47.6097)'::geography</a:t>
            </a: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a:t>
            </a:r>
            <a:br>
              <a:rPr b="1" lang="en" sz="2300">
                <a:solidFill>
                  <a:schemeClr val="dk1"/>
                </a:solidFill>
                <a:latin typeface="Consolas"/>
                <a:ea typeface="Consolas"/>
                <a:cs typeface="Consolas"/>
                <a:sym typeface="Consolas"/>
              </a:rPr>
            </a:br>
            <a:br>
              <a:rPr b="1" lang="en" sz="2300">
                <a:solidFill>
                  <a:srgbClr val="0000FF"/>
                </a:solidFill>
                <a:latin typeface="Consolas"/>
                <a:ea typeface="Consolas"/>
                <a:cs typeface="Consolas"/>
                <a:sym typeface="Consolas"/>
              </a:rPr>
            </a:br>
            <a:br>
              <a:rPr b="1" lang="en" sz="2300">
                <a:solidFill>
                  <a:srgbClr val="0000FF"/>
                </a:solidFill>
                <a:latin typeface="Consolas"/>
                <a:ea typeface="Consolas"/>
                <a:cs typeface="Consolas"/>
                <a:sym typeface="Consolas"/>
              </a:rPr>
            </a:br>
            <a:r>
              <a:rPr b="1" lang="en" sz="2300">
                <a:solidFill>
                  <a:schemeClr val="dk1"/>
                </a:solidFill>
                <a:latin typeface="Consolas"/>
                <a:ea typeface="Consolas"/>
                <a:cs typeface="Consolas"/>
                <a:sym typeface="Consolas"/>
              </a:rPr>
              <a:t>3875538.57141352</a:t>
            </a:r>
            <a:endParaRPr b="1" sz="2300">
              <a:solidFill>
                <a:schemeClr val="dk1"/>
              </a:solidFill>
              <a:latin typeface="Consolas"/>
              <a:ea typeface="Consolas"/>
              <a:cs typeface="Consolas"/>
              <a:sym typeface="Consolas"/>
            </a:endParaRPr>
          </a:p>
        </p:txBody>
      </p:sp>
      <p:sp>
        <p:nvSpPr>
          <p:cNvPr id="1744" name="Google Shape;1744;p220"/>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far is New York from Seattle? What are the units of the answer?</a:t>
            </a:r>
            <a:endParaRPr/>
          </a:p>
        </p:txBody>
      </p:sp>
      <p:sp>
        <p:nvSpPr>
          <p:cNvPr id="1745" name="Google Shape;1745;p22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cxnSp>
        <p:nvCxnSpPr>
          <p:cNvPr id="1746" name="Google Shape;1746;p220"/>
          <p:cNvCxnSpPr/>
          <p:nvPr/>
        </p:nvCxnSpPr>
        <p:spPr>
          <a:xfrm>
            <a:off x="371475" y="3361350"/>
            <a:ext cx="83619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21"/>
          <p:cNvSpPr txBox="1"/>
          <p:nvPr/>
        </p:nvSpPr>
        <p:spPr>
          <a:xfrm>
            <a:off x="407175" y="1493675"/>
            <a:ext cx="81207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Sum(</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ST_Length(ST_Transform(</a:t>
            </a:r>
            <a:r>
              <a:rPr b="1" lang="en" sz="2300">
                <a:solidFill>
                  <a:schemeClr val="dk1"/>
                </a:solidFill>
                <a:latin typeface="Consolas"/>
                <a:ea typeface="Consolas"/>
                <a:cs typeface="Consolas"/>
                <a:sym typeface="Consolas"/>
              </a:rPr>
              <a:t>geom, </a:t>
            </a:r>
            <a:r>
              <a:rPr b="1" lang="en" sz="2300">
                <a:solidFill>
                  <a:srgbClr val="B45F06"/>
                </a:solidFill>
                <a:latin typeface="Consolas"/>
                <a:ea typeface="Consolas"/>
                <a:cs typeface="Consolas"/>
                <a:sym typeface="Consolas"/>
              </a:rPr>
              <a:t>4326</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::geography</a:t>
            </a:r>
            <a:r>
              <a:rPr b="1" lang="en" sz="2300">
                <a:solidFill>
                  <a:srgbClr val="006E1D"/>
                </a:solidFill>
                <a:latin typeface="Consolas"/>
                <a:ea typeface="Consolas"/>
                <a:cs typeface="Consolas"/>
                <a:sym typeface="Consolas"/>
              </a:rPr>
              <a:t>)</a:t>
            </a: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br>
              <a:rPr b="1" lang="en" sz="2300">
                <a:solidFill>
                  <a:schemeClr val="dk1"/>
                </a:solidFill>
                <a:latin typeface="Consolas"/>
                <a:ea typeface="Consolas"/>
                <a:cs typeface="Consolas"/>
                <a:sym typeface="Consolas"/>
              </a:rPr>
            </a:b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nyc_streets</a:t>
            </a:r>
            <a:r>
              <a:rPr b="1" lang="en" sz="2300">
                <a:solidFill>
                  <a:srgbClr val="0000FF"/>
                </a:solidFill>
                <a:latin typeface="Consolas"/>
                <a:ea typeface="Consolas"/>
                <a:cs typeface="Consolas"/>
                <a:sym typeface="Consolas"/>
              </a:rPr>
              <a:t>;</a:t>
            </a:r>
            <a:br>
              <a:rPr b="1" lang="en" sz="2300">
                <a:solidFill>
                  <a:srgbClr val="0000FF"/>
                </a:solidFill>
                <a:latin typeface="Consolas"/>
                <a:ea typeface="Consolas"/>
                <a:cs typeface="Consolas"/>
                <a:sym typeface="Consolas"/>
              </a:rPr>
            </a:br>
            <a:br>
              <a:rPr b="1" lang="en" sz="2300">
                <a:solidFill>
                  <a:srgbClr val="0000FF"/>
                </a:solidFill>
                <a:latin typeface="Consolas"/>
                <a:ea typeface="Consolas"/>
                <a:cs typeface="Consolas"/>
                <a:sym typeface="Consolas"/>
              </a:rPr>
            </a:br>
            <a:br>
              <a:rPr b="1" lang="en" sz="2300">
                <a:solidFill>
                  <a:srgbClr val="0000FF"/>
                </a:solidFill>
                <a:latin typeface="Consolas"/>
                <a:ea typeface="Consolas"/>
                <a:cs typeface="Consolas"/>
                <a:sym typeface="Consolas"/>
              </a:rPr>
            </a:br>
            <a:r>
              <a:rPr b="1" lang="en" sz="2300">
                <a:solidFill>
                  <a:schemeClr val="dk1"/>
                </a:solidFill>
                <a:latin typeface="Consolas"/>
                <a:ea typeface="Consolas"/>
                <a:cs typeface="Consolas"/>
                <a:sym typeface="Consolas"/>
              </a:rPr>
              <a:t>10421999.666</a:t>
            </a:r>
            <a:endParaRPr b="1" sz="2300">
              <a:solidFill>
                <a:schemeClr val="dk1"/>
              </a:solidFill>
              <a:latin typeface="Consolas"/>
              <a:ea typeface="Consolas"/>
              <a:cs typeface="Consolas"/>
              <a:sym typeface="Consolas"/>
            </a:endParaRPr>
          </a:p>
        </p:txBody>
      </p:sp>
      <p:sp>
        <p:nvSpPr>
          <p:cNvPr id="1752" name="Google Shape;1752;p221"/>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length of all streets in New York, calculated on the spheroid?</a:t>
            </a:r>
            <a:endParaRPr/>
          </a:p>
        </p:txBody>
      </p:sp>
      <p:sp>
        <p:nvSpPr>
          <p:cNvPr id="1753" name="Google Shape;1753;p22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cxnSp>
        <p:nvCxnSpPr>
          <p:cNvPr id="1754" name="Google Shape;1754;p221"/>
          <p:cNvCxnSpPr/>
          <p:nvPr/>
        </p:nvCxnSpPr>
        <p:spPr>
          <a:xfrm>
            <a:off x="371475" y="3361350"/>
            <a:ext cx="83619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22"/>
          <p:cNvSpPr txBox="1"/>
          <p:nvPr/>
        </p:nvSpPr>
        <p:spPr>
          <a:xfrm>
            <a:off x="407175" y="1493675"/>
            <a:ext cx="81207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Sum(</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chemeClr val="dk1"/>
                </a:solidFill>
                <a:latin typeface="Consolas"/>
                <a:ea typeface="Consolas"/>
                <a:cs typeface="Consolas"/>
                <a:sym typeface="Consolas"/>
              </a:rPr>
              <a:t>geom</a:t>
            </a: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br>
              <a:rPr b="1" lang="en" sz="2300">
                <a:solidFill>
                  <a:schemeClr val="dk1"/>
                </a:solidFill>
                <a:latin typeface="Consolas"/>
                <a:ea typeface="Consolas"/>
                <a:cs typeface="Consolas"/>
                <a:sym typeface="Consolas"/>
              </a:rPr>
            </a:b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nyc_streets</a:t>
            </a:r>
            <a:r>
              <a:rPr b="1" lang="en" sz="2300">
                <a:solidFill>
                  <a:srgbClr val="0000FF"/>
                </a:solidFill>
                <a:latin typeface="Consolas"/>
                <a:ea typeface="Consolas"/>
                <a:cs typeface="Consolas"/>
                <a:sym typeface="Consolas"/>
              </a:rPr>
              <a:t>;</a:t>
            </a:r>
            <a:br>
              <a:rPr b="1" lang="en" sz="2300">
                <a:solidFill>
                  <a:srgbClr val="0000FF"/>
                </a:solidFill>
                <a:latin typeface="Consolas"/>
                <a:ea typeface="Consolas"/>
                <a:cs typeface="Consolas"/>
                <a:sym typeface="Consolas"/>
              </a:rPr>
            </a:br>
            <a:br>
              <a:rPr b="1" lang="en" sz="2300">
                <a:solidFill>
                  <a:srgbClr val="0000FF"/>
                </a:solidFill>
                <a:latin typeface="Consolas"/>
                <a:ea typeface="Consolas"/>
                <a:cs typeface="Consolas"/>
                <a:sym typeface="Consolas"/>
              </a:rPr>
            </a:br>
            <a:br>
              <a:rPr b="1" lang="en" sz="2300">
                <a:solidFill>
                  <a:srgbClr val="0000FF"/>
                </a:solidFill>
                <a:latin typeface="Consolas"/>
                <a:ea typeface="Consolas"/>
                <a:cs typeface="Consolas"/>
                <a:sym typeface="Consolas"/>
              </a:rPr>
            </a:br>
            <a:r>
              <a:rPr b="1" lang="en" sz="2300">
                <a:solidFill>
                  <a:schemeClr val="dk1"/>
                </a:solidFill>
                <a:latin typeface="Consolas"/>
                <a:ea typeface="Consolas"/>
                <a:cs typeface="Consolas"/>
                <a:sym typeface="Consolas"/>
              </a:rPr>
              <a:t>10418904.717</a:t>
            </a:r>
            <a:endParaRPr b="1" sz="2300">
              <a:solidFill>
                <a:schemeClr val="dk1"/>
              </a:solidFill>
              <a:latin typeface="Consolas"/>
              <a:ea typeface="Consolas"/>
              <a:cs typeface="Consolas"/>
              <a:sym typeface="Consolas"/>
            </a:endParaRPr>
          </a:p>
        </p:txBody>
      </p:sp>
      <p:sp>
        <p:nvSpPr>
          <p:cNvPr id="1760" name="Google Shape;1760;p222"/>
          <p:cNvSpPr txBox="1"/>
          <p:nvPr>
            <p:ph type="title"/>
          </p:nvPr>
        </p:nvSpPr>
        <p:spPr>
          <a:xfrm>
            <a:off x="311700" y="5212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total length of all streets in New York, calculated on the plane?</a:t>
            </a:r>
            <a:endParaRPr/>
          </a:p>
        </p:txBody>
      </p:sp>
      <p:sp>
        <p:nvSpPr>
          <p:cNvPr id="1761" name="Google Shape;1761;p22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cxnSp>
        <p:nvCxnSpPr>
          <p:cNvPr id="1762" name="Google Shape;1762;p222"/>
          <p:cNvCxnSpPr/>
          <p:nvPr/>
        </p:nvCxnSpPr>
        <p:spPr>
          <a:xfrm>
            <a:off x="371475" y="3361350"/>
            <a:ext cx="83619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23"/>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1768" name="Google Shape;1768;p223"/>
          <p:cNvGraphicFramePr/>
          <p:nvPr/>
        </p:nvGraphicFramePr>
        <p:xfrm>
          <a:off x="514350" y="1590675"/>
          <a:ext cx="3000000" cy="3000000"/>
        </p:xfrm>
        <a:graphic>
          <a:graphicData uri="http://schemas.openxmlformats.org/drawingml/2006/table">
            <a:tbl>
              <a:tblPr>
                <a:noFill/>
                <a:tableStyleId>{317A359F-22BE-4EAF-A268-50F2D1278A95}</a:tableStyleId>
              </a:tblPr>
              <a:tblGrid>
                <a:gridCol w="2963875"/>
                <a:gridCol w="2468575"/>
                <a:gridCol w="2630500"/>
              </a:tblGrid>
              <a:tr h="457175">
                <a:tc>
                  <a:txBody>
                    <a:bodyPr/>
                    <a:lstStyle/>
                    <a:p>
                      <a:pPr indent="0" lvl="0" marL="0" rtl="0" algn="l">
                        <a:spcBef>
                          <a:spcPts val="0"/>
                        </a:spcBef>
                        <a:spcAft>
                          <a:spcPts val="0"/>
                        </a:spcAft>
                        <a:buNone/>
                      </a:pPr>
                      <a:r>
                        <a:rPr b="1" lang="en" sz="2000"/>
                        <a:t>Projection</a:t>
                      </a:r>
                      <a:endParaRPr b="1" sz="2000"/>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2000"/>
                        <a:t>Total Length</a:t>
                      </a:r>
                      <a:endParaRPr b="1" sz="2000"/>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2000"/>
                        <a:t>Difference</a:t>
                      </a:r>
                      <a:endParaRPr b="1" sz="2000"/>
                    </a:p>
                  </a:txBody>
                  <a:tcPr marT="91425" marB="91425" marR="91425" marL="91425">
                    <a:lnB cap="flat" cmpd="sng" w="9525">
                      <a:solidFill>
                        <a:srgbClr val="9E9E9E"/>
                      </a:solidFill>
                      <a:prstDash val="solid"/>
                      <a:round/>
                      <a:headEnd len="sm" w="sm" type="none"/>
                      <a:tailEnd len="sm" w="sm" type="none"/>
                    </a:lnB>
                    <a:solidFill>
                      <a:schemeClr val="lt2"/>
                    </a:solidFill>
                  </a:tcPr>
                </a:tc>
              </a:tr>
              <a:tr h="457175">
                <a:tc>
                  <a:txBody>
                    <a:bodyPr/>
                    <a:lstStyle/>
                    <a:p>
                      <a:pPr indent="0" lvl="0" marL="0" rtl="0" algn="l">
                        <a:spcBef>
                          <a:spcPts val="0"/>
                        </a:spcBef>
                        <a:spcAft>
                          <a:spcPts val="0"/>
                        </a:spcAft>
                        <a:buNone/>
                      </a:pPr>
                      <a:r>
                        <a:rPr lang="en" sz="2000"/>
                        <a:t>Geography</a:t>
                      </a:r>
                      <a:endParaRPr sz="2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000"/>
                        <a:t>10421999.666032</a:t>
                      </a:r>
                      <a:endParaRPr sz="2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000"/>
                        <a:t>0 / 0%</a:t>
                      </a:r>
                      <a:endParaRPr sz="2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83850">
                <a:tc>
                  <a:txBody>
                    <a:bodyPr/>
                    <a:lstStyle/>
                    <a:p>
                      <a:pPr indent="0" lvl="0" marL="0" rtl="0" algn="l">
                        <a:spcBef>
                          <a:spcPts val="0"/>
                        </a:spcBef>
                        <a:spcAft>
                          <a:spcPts val="0"/>
                        </a:spcAft>
                        <a:buNone/>
                      </a:pPr>
                      <a:r>
                        <a:rPr lang="en" sz="2000"/>
                        <a:t>Long Island State Plane</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000"/>
                        <a:t>10421993.706374 </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000">
                          <a:solidFill>
                            <a:schemeClr val="dk1"/>
                          </a:solidFill>
                        </a:rPr>
                        <a:t>-5.9m / 0.00006%</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2000"/>
                        <a:t>UTM Zone 18</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000"/>
                        <a:t>10418904.717199 </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2000">
                          <a:solidFill>
                            <a:schemeClr val="dk1"/>
                          </a:solidFill>
                        </a:rPr>
                        <a:t>-3095m / 0.03%</a:t>
                      </a:r>
                      <a:endParaRPr sz="2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69" name="Google Shape;1769;p223"/>
          <p:cNvSpPr txBox="1"/>
          <p:nvPr>
            <p:ph idx="4294967295" type="title"/>
          </p:nvPr>
        </p:nvSpPr>
        <p:spPr>
          <a:xfrm>
            <a:off x="311700" y="597425"/>
            <a:ext cx="8520600" cy="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good are projections</a:t>
            </a:r>
            <a:r>
              <a:rPr lang="en"/>
              <a:t>?</a:t>
            </a:r>
            <a:endParaRPr/>
          </a:p>
        </p:txBody>
      </p:sp>
      <p:sp>
        <p:nvSpPr>
          <p:cNvPr id="1770" name="Google Shape;1770;p22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24"/>
          <p:cNvSpPr txBox="1"/>
          <p:nvPr/>
        </p:nvSpPr>
        <p:spPr>
          <a:xfrm>
            <a:off x="330975" y="1722275"/>
            <a:ext cx="81207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ST_Intersects(</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'POINT(1 2.0001)'::geography,</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'POLYGON</a:t>
            </a:r>
            <a:r>
              <a:rPr b="1" lang="en" sz="2300">
                <a:solidFill>
                  <a:schemeClr val="dk1"/>
                </a:solidFill>
                <a:latin typeface="Consolas"/>
                <a:ea typeface="Consolas"/>
                <a:cs typeface="Consolas"/>
                <a:sym typeface="Consolas"/>
              </a:rPr>
              <a:t>((0 0,0 2,2 2,2 0,0 0))'::geography</a:t>
            </a:r>
            <a:br>
              <a:rPr b="1" lang="en" sz="2300">
                <a:solidFill>
                  <a:schemeClr val="dk1"/>
                </a:solidFill>
                <a:latin typeface="Consolas"/>
                <a:ea typeface="Consolas"/>
                <a:cs typeface="Consolas"/>
                <a:sym typeface="Consolas"/>
              </a:rPr>
            </a:br>
            <a:r>
              <a:rPr b="1" lang="en" sz="2300">
                <a:solidFill>
                  <a:srgbClr val="006E1D"/>
                </a:solidFill>
                <a:latin typeface="Consolas"/>
                <a:ea typeface="Consolas"/>
                <a:cs typeface="Consolas"/>
                <a:sym typeface="Consolas"/>
              </a:rPr>
              <a:t>)</a:t>
            </a:r>
            <a:br>
              <a:rPr b="1" lang="en" sz="2300">
                <a:solidFill>
                  <a:srgbClr val="006E1D"/>
                </a:solidFill>
                <a:latin typeface="Consolas"/>
                <a:ea typeface="Consolas"/>
                <a:cs typeface="Consolas"/>
                <a:sym typeface="Consolas"/>
              </a:rPr>
            </a:b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ST_Intersects(</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'POINT(1 2.0001)'::geometry,</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'POLYGON((0 0,0 2,2 2,2 0,0 0))'::geometry</a:t>
            </a:r>
            <a:br>
              <a:rPr b="1" lang="en" sz="2300">
                <a:solidFill>
                  <a:schemeClr val="dk1"/>
                </a:solidFill>
                <a:latin typeface="Consolas"/>
                <a:ea typeface="Consolas"/>
                <a:cs typeface="Consolas"/>
                <a:sym typeface="Consolas"/>
              </a:rPr>
            </a:br>
            <a:r>
              <a:rPr b="1" lang="en" sz="2300">
                <a:solidFill>
                  <a:srgbClr val="006E1D"/>
                </a:solidFill>
                <a:latin typeface="Consolas"/>
                <a:ea typeface="Consolas"/>
                <a:cs typeface="Consolas"/>
                <a:sym typeface="Consolas"/>
              </a:rPr>
              <a:t>)</a:t>
            </a:r>
            <a:endParaRPr b="1" sz="2300">
              <a:solidFill>
                <a:schemeClr val="dk1"/>
              </a:solidFill>
              <a:latin typeface="Consolas"/>
              <a:ea typeface="Consolas"/>
              <a:cs typeface="Consolas"/>
              <a:sym typeface="Consolas"/>
            </a:endParaRPr>
          </a:p>
        </p:txBody>
      </p:sp>
      <p:sp>
        <p:nvSpPr>
          <p:cNvPr id="1776" name="Google Shape;1776;p224"/>
          <p:cNvSpPr txBox="1"/>
          <p:nvPr>
            <p:ph type="title"/>
          </p:nvPr>
        </p:nvSpPr>
        <p:spPr>
          <a:xfrm>
            <a:off x="311700" y="521225"/>
            <a:ext cx="8520600" cy="11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Does ‘POINT(1 2.0001)’ intersect with </a:t>
            </a:r>
            <a:br>
              <a:rPr lang="en" sz="2100"/>
            </a:br>
            <a:r>
              <a:rPr lang="en" sz="2100"/>
              <a:t>‘POLYGON((0 0, 0 2, 2 2, 2 0, 0 0))’ in geography? </a:t>
            </a:r>
            <a:br>
              <a:rPr lang="en" sz="2100"/>
            </a:br>
            <a:r>
              <a:rPr lang="en" sz="2100"/>
              <a:t>In geometry? Why the difference</a:t>
            </a:r>
            <a:r>
              <a:rPr lang="en" sz="2100"/>
              <a:t>?</a:t>
            </a:r>
            <a:endParaRPr sz="2100"/>
          </a:p>
        </p:txBody>
      </p:sp>
      <p:sp>
        <p:nvSpPr>
          <p:cNvPr id="1777" name="Google Shape;1777;p22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225"/>
          <p:cNvSpPr txBox="1"/>
          <p:nvPr>
            <p:ph type="title"/>
          </p:nvPr>
        </p:nvSpPr>
        <p:spPr>
          <a:xfrm>
            <a:off x="311700" y="521225"/>
            <a:ext cx="8520600" cy="11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Does ‘POINT(1 2.0001)’ intersect with </a:t>
            </a:r>
            <a:br>
              <a:rPr lang="en" sz="2100"/>
            </a:br>
            <a:r>
              <a:rPr lang="en" sz="2100"/>
              <a:t>‘POLYGON((0 0, 0 2, 2 2, 2 0, 0 0))’ in geography? </a:t>
            </a:r>
            <a:br>
              <a:rPr lang="en" sz="2100"/>
            </a:br>
            <a:r>
              <a:rPr lang="en" sz="2100"/>
              <a:t>In geometry? Why the difference?</a:t>
            </a:r>
            <a:endParaRPr sz="2100"/>
          </a:p>
        </p:txBody>
      </p:sp>
      <p:sp>
        <p:nvSpPr>
          <p:cNvPr id="1783" name="Google Shape;1783;p22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19 - Geography Exercises</a:t>
            </a:r>
            <a:endParaRPr b="1" sz="1500">
              <a:solidFill>
                <a:srgbClr val="FFFFFF"/>
              </a:solidFill>
              <a:latin typeface="Calibri"/>
              <a:ea typeface="Calibri"/>
              <a:cs typeface="Calibri"/>
              <a:sym typeface="Calibri"/>
            </a:endParaRPr>
          </a:p>
        </p:txBody>
      </p:sp>
      <p:sp>
        <p:nvSpPr>
          <p:cNvPr id="1784" name="Google Shape;1784;p225"/>
          <p:cNvSpPr/>
          <p:nvPr/>
        </p:nvSpPr>
        <p:spPr>
          <a:xfrm>
            <a:off x="1571625" y="2209800"/>
            <a:ext cx="2314500" cy="231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25"/>
          <p:cNvSpPr/>
          <p:nvPr/>
        </p:nvSpPr>
        <p:spPr>
          <a:xfrm>
            <a:off x="4743450" y="2190750"/>
            <a:ext cx="2314500" cy="2314500"/>
          </a:xfrm>
          <a:prstGeom prst="trapezoid">
            <a:avLst>
              <a:gd fmla="val 24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6" name="Google Shape;1786;p225"/>
          <p:cNvPicPr preferRelativeResize="0"/>
          <p:nvPr/>
        </p:nvPicPr>
        <p:blipFill>
          <a:blip r:embed="rId3">
            <a:alphaModFix/>
          </a:blip>
          <a:stretch>
            <a:fillRect/>
          </a:stretch>
        </p:blipFill>
        <p:spPr>
          <a:xfrm>
            <a:off x="4836250" y="1990625"/>
            <a:ext cx="2147947" cy="257275"/>
          </a:xfrm>
          <a:prstGeom prst="rect">
            <a:avLst/>
          </a:prstGeom>
          <a:noFill/>
          <a:ln>
            <a:noFill/>
          </a:ln>
        </p:spPr>
      </p:pic>
      <p:sp>
        <p:nvSpPr>
          <p:cNvPr id="1787" name="Google Shape;1787;p225"/>
          <p:cNvSpPr/>
          <p:nvPr/>
        </p:nvSpPr>
        <p:spPr>
          <a:xfrm>
            <a:off x="2752725" y="2133600"/>
            <a:ext cx="76200" cy="762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25"/>
          <p:cNvSpPr/>
          <p:nvPr/>
        </p:nvSpPr>
        <p:spPr>
          <a:xfrm>
            <a:off x="5800725" y="2105025"/>
            <a:ext cx="76200" cy="762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25"/>
          <p:cNvSpPr txBox="1"/>
          <p:nvPr/>
        </p:nvSpPr>
        <p:spPr>
          <a:xfrm>
            <a:off x="447675" y="1990725"/>
            <a:ext cx="13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straight line</a:t>
            </a:r>
            <a:endParaRPr>
              <a:latin typeface="Calibri"/>
              <a:ea typeface="Calibri"/>
              <a:cs typeface="Calibri"/>
              <a:sym typeface="Calibri"/>
            </a:endParaRPr>
          </a:p>
        </p:txBody>
      </p:sp>
      <p:sp>
        <p:nvSpPr>
          <p:cNvPr id="1790" name="Google Shape;1790;p225"/>
          <p:cNvSpPr txBox="1"/>
          <p:nvPr/>
        </p:nvSpPr>
        <p:spPr>
          <a:xfrm>
            <a:off x="6829425" y="1952550"/>
            <a:ext cx="130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great circle</a:t>
            </a:r>
            <a:endParaRPr>
              <a:latin typeface="Calibri"/>
              <a:ea typeface="Calibri"/>
              <a:cs typeface="Calibri"/>
              <a:sym typeface="Calibri"/>
            </a:endParaRPr>
          </a:p>
        </p:txBody>
      </p:sp>
      <p:sp>
        <p:nvSpPr>
          <p:cNvPr id="1791" name="Google Shape;1791;p225"/>
          <p:cNvSpPr txBox="1"/>
          <p:nvPr/>
        </p:nvSpPr>
        <p:spPr>
          <a:xfrm>
            <a:off x="1971675" y="4591050"/>
            <a:ext cx="15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geometry</a:t>
            </a:r>
            <a:endParaRPr>
              <a:latin typeface="Calibri"/>
              <a:ea typeface="Calibri"/>
              <a:cs typeface="Calibri"/>
              <a:sym typeface="Calibri"/>
            </a:endParaRPr>
          </a:p>
        </p:txBody>
      </p:sp>
      <p:sp>
        <p:nvSpPr>
          <p:cNvPr id="1792" name="Google Shape;1792;p225"/>
          <p:cNvSpPr txBox="1"/>
          <p:nvPr/>
        </p:nvSpPr>
        <p:spPr>
          <a:xfrm>
            <a:off x="5143500" y="4591050"/>
            <a:ext cx="151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geography</a:t>
            </a:r>
            <a:endParaRPr>
              <a:latin typeface="Calibri"/>
              <a:ea typeface="Calibri"/>
              <a:cs typeface="Calibri"/>
              <a:sym typeface="Calibri"/>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226"/>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140"/>
              <a:t>Section 20 - Geometry </a:t>
            </a:r>
            <a:br>
              <a:rPr lang="en" sz="3140"/>
            </a:br>
            <a:r>
              <a:rPr lang="en" sz="3140"/>
              <a:t>Constructing Functions</a:t>
            </a:r>
            <a:endParaRPr sz="3140"/>
          </a:p>
        </p:txBody>
      </p:sp>
      <p:sp>
        <p:nvSpPr>
          <p:cNvPr id="1798" name="Google Shape;1798;p22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a:t>
            </a:r>
            <a:r>
              <a:rPr b="1" lang="en" sz="1500">
                <a:solidFill>
                  <a:srgbClr val="FFFFFF"/>
                </a:solidFill>
                <a:latin typeface="Calibri"/>
                <a:ea typeface="Calibri"/>
                <a:cs typeface="Calibri"/>
                <a:sym typeface="Calibri"/>
              </a:rPr>
              <a:t>Geometry</a:t>
            </a:r>
            <a:r>
              <a:rPr b="1" lang="en" sz="1500">
                <a:solidFill>
                  <a:srgbClr val="FFFFFF"/>
                </a:solidFill>
                <a:latin typeface="Calibri"/>
                <a:ea typeface="Calibri"/>
                <a:cs typeface="Calibri"/>
                <a:sym typeface="Calibri"/>
              </a:rPr>
              <a:t>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2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so far...</a:t>
            </a:r>
            <a:endParaRPr/>
          </a:p>
        </p:txBody>
      </p:sp>
      <p:sp>
        <p:nvSpPr>
          <p:cNvPr id="1804" name="Google Shape;1804;p227"/>
          <p:cNvSpPr txBox="1"/>
          <p:nvPr>
            <p:ph idx="1" type="body"/>
          </p:nvPr>
        </p:nvSpPr>
        <p:spPr>
          <a:xfrm>
            <a:off x="311700" y="1228675"/>
            <a:ext cx="8520600" cy="34164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Char char="●"/>
            </a:pPr>
            <a:r>
              <a:rPr lang="en"/>
              <a:t>Analysis</a:t>
            </a:r>
            <a:endParaRPr/>
          </a:p>
          <a:p>
            <a:pPr indent="-349250" lvl="1" marL="914400" rtl="0" algn="l">
              <a:spcBef>
                <a:spcPts val="0"/>
              </a:spcBef>
              <a:spcAft>
                <a:spcPts val="0"/>
              </a:spcAft>
              <a:buSzPts val="1900"/>
              <a:buChar char="○"/>
            </a:pPr>
            <a:r>
              <a:rPr lang="en">
                <a:solidFill>
                  <a:srgbClr val="006E1D"/>
                </a:solidFill>
              </a:rPr>
              <a:t>ST_Length(</a:t>
            </a:r>
            <a:r>
              <a:rPr lang="en"/>
              <a:t>geometry</a:t>
            </a:r>
            <a:r>
              <a:rPr lang="en">
                <a:solidFill>
                  <a:srgbClr val="006E1D"/>
                </a:solidFill>
              </a:rPr>
              <a:t>)</a:t>
            </a:r>
            <a:r>
              <a:rPr lang="en"/>
              <a:t> → float </a:t>
            </a:r>
            <a:endParaRPr/>
          </a:p>
          <a:p>
            <a:pPr indent="-349250" lvl="1" marL="914400" rtl="0" algn="l">
              <a:spcBef>
                <a:spcPts val="0"/>
              </a:spcBef>
              <a:spcAft>
                <a:spcPts val="0"/>
              </a:spcAft>
              <a:buSzPts val="1900"/>
              <a:buChar char="○"/>
            </a:pPr>
            <a:r>
              <a:rPr lang="en">
                <a:solidFill>
                  <a:srgbClr val="006E1D"/>
                </a:solidFill>
              </a:rPr>
              <a:t>ST_Area(</a:t>
            </a:r>
            <a:r>
              <a:rPr lang="en"/>
              <a:t>geometry</a:t>
            </a:r>
            <a:r>
              <a:rPr lang="en">
                <a:solidFill>
                  <a:srgbClr val="006E1D"/>
                </a:solidFill>
              </a:rPr>
              <a:t>)</a:t>
            </a:r>
            <a:r>
              <a:rPr lang="en"/>
              <a:t> → float</a:t>
            </a:r>
            <a:endParaRPr/>
          </a:p>
          <a:p>
            <a:pPr indent="-374650" lvl="0" marL="457200" rtl="0" algn="l">
              <a:spcBef>
                <a:spcPts val="0"/>
              </a:spcBef>
              <a:spcAft>
                <a:spcPts val="0"/>
              </a:spcAft>
              <a:buSzPts val="2300"/>
              <a:buChar char="●"/>
            </a:pPr>
            <a:r>
              <a:rPr lang="en"/>
              <a:t>Conversion</a:t>
            </a:r>
            <a:endParaRPr/>
          </a:p>
          <a:p>
            <a:pPr indent="-349250" lvl="1" marL="914400" rtl="0" algn="l">
              <a:spcBef>
                <a:spcPts val="0"/>
              </a:spcBef>
              <a:spcAft>
                <a:spcPts val="0"/>
              </a:spcAft>
              <a:buSzPts val="1900"/>
              <a:buChar char="○"/>
            </a:pPr>
            <a:r>
              <a:rPr lang="en">
                <a:solidFill>
                  <a:srgbClr val="006E1D"/>
                </a:solidFill>
              </a:rPr>
              <a:t>ST_AsText(</a:t>
            </a:r>
            <a:r>
              <a:rPr lang="en"/>
              <a:t>geometry</a:t>
            </a:r>
            <a:r>
              <a:rPr lang="en">
                <a:solidFill>
                  <a:srgbClr val="006E1D"/>
                </a:solidFill>
              </a:rPr>
              <a:t>)</a:t>
            </a:r>
            <a:r>
              <a:rPr lang="en"/>
              <a:t> → text</a:t>
            </a:r>
            <a:endParaRPr/>
          </a:p>
          <a:p>
            <a:pPr indent="-349250" lvl="1" marL="914400" rtl="0" algn="l">
              <a:spcBef>
                <a:spcPts val="0"/>
              </a:spcBef>
              <a:spcAft>
                <a:spcPts val="0"/>
              </a:spcAft>
              <a:buSzPts val="1900"/>
              <a:buChar char="○"/>
            </a:pPr>
            <a:r>
              <a:rPr lang="en">
                <a:solidFill>
                  <a:srgbClr val="006E1D"/>
                </a:solidFill>
              </a:rPr>
              <a:t>ST_AsGML(</a:t>
            </a:r>
            <a:r>
              <a:rPr lang="en"/>
              <a:t>geometry</a:t>
            </a:r>
            <a:r>
              <a:rPr lang="en">
                <a:solidFill>
                  <a:srgbClr val="006E1D"/>
                </a:solidFill>
              </a:rPr>
              <a:t>)</a:t>
            </a:r>
            <a:r>
              <a:rPr lang="en"/>
              <a:t> → text</a:t>
            </a:r>
            <a:endParaRPr/>
          </a:p>
          <a:p>
            <a:pPr indent="-374650" lvl="0" marL="457200" rtl="0" algn="l">
              <a:spcBef>
                <a:spcPts val="0"/>
              </a:spcBef>
              <a:spcAft>
                <a:spcPts val="0"/>
              </a:spcAft>
              <a:buSzPts val="2300"/>
              <a:buChar char="●"/>
            </a:pPr>
            <a:r>
              <a:rPr lang="en"/>
              <a:t>Retrieval</a:t>
            </a:r>
            <a:endParaRPr/>
          </a:p>
          <a:p>
            <a:pPr indent="-349250" lvl="1" marL="914400" rtl="0" algn="l">
              <a:spcBef>
                <a:spcPts val="0"/>
              </a:spcBef>
              <a:spcAft>
                <a:spcPts val="0"/>
              </a:spcAft>
              <a:buSzPts val="1900"/>
              <a:buChar char="○"/>
            </a:pPr>
            <a:r>
              <a:rPr lang="en">
                <a:solidFill>
                  <a:srgbClr val="006E1D"/>
                </a:solidFill>
              </a:rPr>
              <a:t>ST_RingN(</a:t>
            </a:r>
            <a:r>
              <a:rPr lang="en"/>
              <a:t>geometry,n</a:t>
            </a:r>
            <a:r>
              <a:rPr lang="en">
                <a:solidFill>
                  <a:srgbClr val="006E1D"/>
                </a:solidFill>
              </a:rPr>
              <a:t>)</a:t>
            </a:r>
            <a:r>
              <a:rPr lang="en"/>
              <a:t> → geometry</a:t>
            </a:r>
            <a:endParaRPr/>
          </a:p>
          <a:p>
            <a:pPr indent="-374650" lvl="0" marL="457200" rtl="0" algn="l">
              <a:spcBef>
                <a:spcPts val="0"/>
              </a:spcBef>
              <a:spcAft>
                <a:spcPts val="0"/>
              </a:spcAft>
              <a:buSzPts val="2300"/>
              <a:buChar char="●"/>
            </a:pPr>
            <a:r>
              <a:rPr lang="en"/>
              <a:t>Comparison</a:t>
            </a:r>
            <a:endParaRPr/>
          </a:p>
          <a:p>
            <a:pPr indent="-349250" lvl="1" marL="914400" rtl="0" algn="l">
              <a:spcBef>
                <a:spcPts val="0"/>
              </a:spcBef>
              <a:spcAft>
                <a:spcPts val="0"/>
              </a:spcAft>
              <a:buSzPts val="1900"/>
              <a:buChar char="○"/>
            </a:pPr>
            <a:r>
              <a:rPr lang="en">
                <a:solidFill>
                  <a:srgbClr val="006E1D"/>
                </a:solidFill>
              </a:rPr>
              <a:t>ST_Contains(</a:t>
            </a:r>
            <a:r>
              <a:rPr lang="en"/>
              <a:t>geometry,geometry</a:t>
            </a:r>
            <a:r>
              <a:rPr lang="en">
                <a:solidFill>
                  <a:srgbClr val="006E1D"/>
                </a:solidFill>
              </a:rPr>
              <a:t>)</a:t>
            </a:r>
            <a:r>
              <a:rPr lang="en"/>
              <a:t> → boolean</a:t>
            </a:r>
            <a:endParaRPr/>
          </a:p>
        </p:txBody>
      </p:sp>
      <p:sp>
        <p:nvSpPr>
          <p:cNvPr id="1805" name="Google Shape;1805;p22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228"/>
          <p:cNvSpPr txBox="1"/>
          <p:nvPr>
            <p:ph idx="1" type="body"/>
          </p:nvPr>
        </p:nvSpPr>
        <p:spPr>
          <a:xfrm>
            <a:off x="311700" y="128932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b="1" lang="en">
                <a:solidFill>
                  <a:srgbClr val="006E1D"/>
                </a:solidFill>
              </a:rPr>
              <a:t>ST_Buffer</a:t>
            </a:r>
            <a:r>
              <a:rPr lang="en">
                <a:solidFill>
                  <a:srgbClr val="006E1D"/>
                </a:solidFill>
              </a:rPr>
              <a:t>(</a:t>
            </a:r>
            <a:r>
              <a:rPr lang="en"/>
              <a:t>geometry</a:t>
            </a:r>
            <a:r>
              <a:rPr lang="en">
                <a:solidFill>
                  <a:srgbClr val="006E1D"/>
                </a:solidFill>
              </a:rPr>
              <a:t>)</a:t>
            </a:r>
            <a:r>
              <a:rPr lang="en"/>
              <a:t> → geometry</a:t>
            </a:r>
            <a:endParaRPr/>
          </a:p>
          <a:p>
            <a:pPr indent="-374650" lvl="0" marL="457200" rtl="0" algn="l">
              <a:spcBef>
                <a:spcPts val="0"/>
              </a:spcBef>
              <a:spcAft>
                <a:spcPts val="0"/>
              </a:spcAft>
              <a:buSzPts val="2300"/>
              <a:buChar char="●"/>
            </a:pPr>
            <a:r>
              <a:rPr b="1" lang="en">
                <a:solidFill>
                  <a:srgbClr val="006E1D"/>
                </a:solidFill>
              </a:rPr>
              <a:t>ST_Centroid</a:t>
            </a:r>
            <a:r>
              <a:rPr lang="en">
                <a:solidFill>
                  <a:srgbClr val="006E1D"/>
                </a:solidFill>
              </a:rPr>
              <a:t>(</a:t>
            </a:r>
            <a:r>
              <a:rPr lang="en"/>
              <a:t>geometry</a:t>
            </a:r>
            <a:r>
              <a:rPr lang="en">
                <a:solidFill>
                  <a:srgbClr val="006E1D"/>
                </a:solidFill>
              </a:rPr>
              <a:t>)</a:t>
            </a:r>
            <a:r>
              <a:rPr lang="en"/>
              <a:t> → geometry</a:t>
            </a:r>
            <a:endParaRPr/>
          </a:p>
          <a:p>
            <a:pPr indent="-374650" lvl="0" marL="457200" rtl="0" algn="l">
              <a:spcBef>
                <a:spcPts val="0"/>
              </a:spcBef>
              <a:spcAft>
                <a:spcPts val="0"/>
              </a:spcAft>
              <a:buSzPts val="2300"/>
              <a:buChar char="●"/>
            </a:pPr>
            <a:r>
              <a:rPr b="1" lang="en">
                <a:solidFill>
                  <a:srgbClr val="006E1D"/>
                </a:solidFill>
              </a:rPr>
              <a:t>ST_Intersection</a:t>
            </a:r>
            <a:r>
              <a:rPr lang="en">
                <a:solidFill>
                  <a:srgbClr val="006E1D"/>
                </a:solidFill>
              </a:rPr>
              <a:t>(</a:t>
            </a:r>
            <a:r>
              <a:rPr lang="en"/>
              <a:t>geometry, geometry</a:t>
            </a:r>
            <a:r>
              <a:rPr lang="en">
                <a:solidFill>
                  <a:srgbClr val="006E1D"/>
                </a:solidFill>
              </a:rPr>
              <a:t>)</a:t>
            </a:r>
            <a:r>
              <a:rPr lang="en"/>
              <a:t> → geometry</a:t>
            </a:r>
            <a:endParaRPr/>
          </a:p>
          <a:p>
            <a:pPr indent="-374650" lvl="0" marL="457200" rtl="0" algn="l">
              <a:spcBef>
                <a:spcPts val="0"/>
              </a:spcBef>
              <a:spcAft>
                <a:spcPts val="0"/>
              </a:spcAft>
              <a:buSzPts val="2300"/>
              <a:buChar char="●"/>
            </a:pPr>
            <a:r>
              <a:rPr b="1" lang="en">
                <a:solidFill>
                  <a:srgbClr val="006E1D"/>
                </a:solidFill>
              </a:rPr>
              <a:t>ST_Union</a:t>
            </a:r>
            <a:r>
              <a:rPr lang="en">
                <a:solidFill>
                  <a:srgbClr val="006E1D"/>
                </a:solidFill>
              </a:rPr>
              <a:t>(</a:t>
            </a:r>
            <a:r>
              <a:rPr lang="en"/>
              <a:t>geometry[]</a:t>
            </a:r>
            <a:r>
              <a:rPr lang="en">
                <a:solidFill>
                  <a:srgbClr val="006E1D"/>
                </a:solidFill>
              </a:rPr>
              <a:t>)</a:t>
            </a:r>
            <a:r>
              <a:rPr lang="en"/>
              <a:t> → geometry</a:t>
            </a:r>
            <a:endParaRPr/>
          </a:p>
          <a:p>
            <a:pPr indent="-374650" lvl="0" marL="457200" rtl="0" algn="l">
              <a:spcBef>
                <a:spcPts val="0"/>
              </a:spcBef>
              <a:spcAft>
                <a:spcPts val="0"/>
              </a:spcAft>
              <a:buSzPts val="2300"/>
              <a:buChar char="●"/>
            </a:pPr>
            <a:r>
              <a:rPr b="1" lang="en">
                <a:solidFill>
                  <a:srgbClr val="006E1D"/>
                </a:solidFill>
              </a:rPr>
              <a:t>ST_Collect</a:t>
            </a:r>
            <a:r>
              <a:rPr lang="en">
                <a:solidFill>
                  <a:srgbClr val="006E1D"/>
                </a:solidFill>
              </a:rPr>
              <a:t>(</a:t>
            </a:r>
            <a:r>
              <a:rPr lang="en"/>
              <a:t>geometry[]</a:t>
            </a:r>
            <a:r>
              <a:rPr lang="en">
                <a:solidFill>
                  <a:srgbClr val="006E1D"/>
                </a:solidFill>
              </a:rPr>
              <a:t>)</a:t>
            </a:r>
            <a:r>
              <a:rPr lang="en"/>
              <a:t> → geometry</a:t>
            </a:r>
            <a:endParaRPr/>
          </a:p>
        </p:txBody>
      </p:sp>
      <p:sp>
        <p:nvSpPr>
          <p:cNvPr id="1811" name="Google Shape;1811;p22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Geometry constructing functions!</a:t>
            </a:r>
            <a:endParaRPr/>
          </a:p>
        </p:txBody>
      </p:sp>
      <p:sp>
        <p:nvSpPr>
          <p:cNvPr id="1812" name="Google Shape;1812;p22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229"/>
          <p:cNvSpPr txBox="1"/>
          <p:nvPr>
            <p:ph type="title"/>
          </p:nvPr>
        </p:nvSpPr>
        <p:spPr>
          <a:xfrm>
            <a:off x="1720125" y="846750"/>
            <a:ext cx="2484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ST_Centroid</a:t>
            </a:r>
            <a:endParaRPr/>
          </a:p>
        </p:txBody>
      </p:sp>
      <p:pic>
        <p:nvPicPr>
          <p:cNvPr id="1818" name="Google Shape;1818;p229"/>
          <p:cNvPicPr preferRelativeResize="0"/>
          <p:nvPr/>
        </p:nvPicPr>
        <p:blipFill rotWithShape="1">
          <a:blip r:embed="rId3">
            <a:alphaModFix/>
          </a:blip>
          <a:srcRect b="0" l="0" r="0" t="12633"/>
          <a:stretch/>
        </p:blipFill>
        <p:spPr>
          <a:xfrm>
            <a:off x="1477788" y="1389550"/>
            <a:ext cx="5608925" cy="3286075"/>
          </a:xfrm>
          <a:prstGeom prst="rect">
            <a:avLst/>
          </a:prstGeom>
          <a:noFill/>
          <a:ln>
            <a:noFill/>
          </a:ln>
        </p:spPr>
      </p:pic>
      <p:sp>
        <p:nvSpPr>
          <p:cNvPr id="1819" name="Google Shape;1819;p229"/>
          <p:cNvSpPr txBox="1"/>
          <p:nvPr>
            <p:ph type="title"/>
          </p:nvPr>
        </p:nvSpPr>
        <p:spPr>
          <a:xfrm>
            <a:off x="4561875" y="846750"/>
            <a:ext cx="298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ST_PointOnSurface</a:t>
            </a:r>
            <a:endParaRPr/>
          </a:p>
        </p:txBody>
      </p:sp>
      <p:sp>
        <p:nvSpPr>
          <p:cNvPr id="1820" name="Google Shape;1820;p22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3 - Installation</a:t>
            </a:r>
            <a:endParaRPr/>
          </a:p>
        </p:txBody>
      </p:sp>
      <p:sp>
        <p:nvSpPr>
          <p:cNvPr id="260" name="Google Shape;260;p3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30"/>
          <p:cNvSpPr txBox="1"/>
          <p:nvPr>
            <p:ph type="title"/>
          </p:nvPr>
        </p:nvSpPr>
        <p:spPr>
          <a:xfrm>
            <a:off x="3329700" y="772625"/>
            <a:ext cx="2484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ST_Buffer</a:t>
            </a:r>
            <a:endParaRPr/>
          </a:p>
        </p:txBody>
      </p:sp>
      <p:pic>
        <p:nvPicPr>
          <p:cNvPr id="1826" name="Google Shape;1826;p230"/>
          <p:cNvPicPr preferRelativeResize="0"/>
          <p:nvPr/>
        </p:nvPicPr>
        <p:blipFill rotWithShape="1">
          <a:blip r:embed="rId3">
            <a:alphaModFix/>
          </a:blip>
          <a:srcRect b="0" l="0" r="0" t="13547"/>
          <a:stretch/>
        </p:blipFill>
        <p:spPr>
          <a:xfrm>
            <a:off x="1769550" y="1480100"/>
            <a:ext cx="5604900" cy="3634275"/>
          </a:xfrm>
          <a:prstGeom prst="rect">
            <a:avLst/>
          </a:prstGeom>
          <a:noFill/>
          <a:ln>
            <a:noFill/>
          </a:ln>
        </p:spPr>
      </p:pic>
      <p:sp>
        <p:nvSpPr>
          <p:cNvPr id="1827" name="Google Shape;1827;p23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p231"/>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What would a </a:t>
            </a:r>
            <a:r>
              <a:rPr lang="en">
                <a:solidFill>
                  <a:srgbClr val="990000"/>
                </a:solidFill>
              </a:rPr>
              <a:t>500 meter</a:t>
            </a:r>
            <a:r>
              <a:rPr lang="en"/>
              <a:t> marine traffic zone </a:t>
            </a:r>
            <a:br>
              <a:rPr lang="en"/>
            </a:br>
            <a:r>
              <a:rPr lang="en"/>
              <a:t>around </a:t>
            </a:r>
            <a:r>
              <a:rPr lang="en">
                <a:solidFill>
                  <a:srgbClr val="990000"/>
                </a:solidFill>
              </a:rPr>
              <a:t>Liberty Island</a:t>
            </a:r>
            <a:r>
              <a:rPr lang="en"/>
              <a:t> look like?”</a:t>
            </a:r>
            <a:endParaRPr/>
          </a:p>
        </p:txBody>
      </p:sp>
      <p:pic>
        <p:nvPicPr>
          <p:cNvPr id="1833" name="Google Shape;1833;p231"/>
          <p:cNvPicPr preferRelativeResize="0"/>
          <p:nvPr/>
        </p:nvPicPr>
        <p:blipFill>
          <a:blip r:embed="rId3">
            <a:alphaModFix/>
          </a:blip>
          <a:stretch>
            <a:fillRect/>
          </a:stretch>
        </p:blipFill>
        <p:spPr>
          <a:xfrm>
            <a:off x="2700338" y="1459825"/>
            <a:ext cx="3743315" cy="3423475"/>
          </a:xfrm>
          <a:prstGeom prst="rect">
            <a:avLst/>
          </a:prstGeom>
          <a:noFill/>
          <a:ln>
            <a:noFill/>
          </a:ln>
        </p:spPr>
      </p:pic>
      <p:sp>
        <p:nvSpPr>
          <p:cNvPr id="1834" name="Google Shape;1834;p23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32"/>
          <p:cNvSpPr txBox="1"/>
          <p:nvPr/>
        </p:nvSpPr>
        <p:spPr>
          <a:xfrm>
            <a:off x="330975" y="1493675"/>
            <a:ext cx="8120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300">
                <a:solidFill>
                  <a:srgbClr val="9E9E9E"/>
                </a:solidFill>
                <a:latin typeface="Consolas"/>
                <a:ea typeface="Consolas"/>
                <a:cs typeface="Consolas"/>
                <a:sym typeface="Consolas"/>
              </a:rPr>
              <a:t>-- New table with a Liberty Island </a:t>
            </a:r>
            <a:endParaRPr b="1" sz="2300">
              <a:solidFill>
                <a:srgbClr val="9E9E9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300">
                <a:solidFill>
                  <a:srgbClr val="9E9E9E"/>
                </a:solidFill>
                <a:latin typeface="Consolas"/>
                <a:ea typeface="Consolas"/>
                <a:cs typeface="Consolas"/>
                <a:sym typeface="Consolas"/>
              </a:rPr>
              <a:t>-- 500m buffer zone</a:t>
            </a:r>
            <a:endParaRPr b="1" sz="2300">
              <a:solidFill>
                <a:srgbClr val="9E9E9E"/>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300">
                <a:solidFill>
                  <a:srgbClr val="0000FF"/>
                </a:solidFill>
                <a:latin typeface="Consolas"/>
                <a:ea typeface="Consolas"/>
                <a:cs typeface="Consolas"/>
                <a:sym typeface="Consolas"/>
              </a:rPr>
              <a:t>CREATE TABLE</a:t>
            </a:r>
            <a:r>
              <a:rPr b="1" lang="en" sz="2300">
                <a:solidFill>
                  <a:schemeClr val="dk1"/>
                </a:solidFill>
                <a:latin typeface="Consolas"/>
                <a:ea typeface="Consolas"/>
                <a:cs typeface="Consolas"/>
                <a:sym typeface="Consolas"/>
              </a:rPr>
              <a:t> liberty_island_zone </a:t>
            </a:r>
            <a:r>
              <a:rPr b="1" lang="en" sz="2300">
                <a:solidFill>
                  <a:srgbClr val="0000FF"/>
                </a:solidFill>
                <a:latin typeface="Consolas"/>
                <a:ea typeface="Consolas"/>
                <a:cs typeface="Consolas"/>
                <a:sym typeface="Consolas"/>
              </a:rPr>
              <a:t>AS</a:t>
            </a:r>
            <a:endParaRPr b="1" sz="2300">
              <a:solidFill>
                <a:srgbClr val="0000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ST_Buffer(</a:t>
            </a:r>
            <a:r>
              <a:rPr b="1" lang="en" sz="2300">
                <a:solidFill>
                  <a:schemeClr val="dk1"/>
                </a:solidFill>
                <a:latin typeface="Consolas"/>
                <a:ea typeface="Consolas"/>
                <a:cs typeface="Consolas"/>
                <a:sym typeface="Consolas"/>
              </a:rPr>
              <a:t>geom, </a:t>
            </a:r>
            <a:r>
              <a:rPr b="1" lang="en" sz="2300">
                <a:solidFill>
                  <a:srgbClr val="B45F06"/>
                </a:solidFill>
                <a:latin typeface="Consolas"/>
                <a:ea typeface="Consolas"/>
                <a:cs typeface="Consolas"/>
                <a:sym typeface="Consolas"/>
              </a:rPr>
              <a:t>500</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::Geometry(Polygon,26918) </a:t>
            </a:r>
            <a:r>
              <a:rPr b="1" lang="en" sz="2300">
                <a:solidFill>
                  <a:srgbClr val="0000FF"/>
                </a:solidFill>
                <a:latin typeface="Consolas"/>
                <a:ea typeface="Consolas"/>
                <a:cs typeface="Consolas"/>
                <a:sym typeface="Consolas"/>
              </a:rPr>
              <a:t>AS</a:t>
            </a:r>
            <a:r>
              <a:rPr b="1" lang="en" sz="2300">
                <a:solidFill>
                  <a:schemeClr val="dk1"/>
                </a:solidFill>
                <a:latin typeface="Consolas"/>
                <a:ea typeface="Consolas"/>
                <a:cs typeface="Consolas"/>
                <a:sym typeface="Consolas"/>
              </a:rPr>
              <a:t> geom</a:t>
            </a:r>
            <a:endParaRPr b="1" sz="23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nyc_census_blocks</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WHERE</a:t>
            </a:r>
            <a:r>
              <a:rPr b="1" lang="en" sz="2300">
                <a:solidFill>
                  <a:schemeClr val="dk1"/>
                </a:solidFill>
                <a:latin typeface="Consolas"/>
                <a:ea typeface="Consolas"/>
                <a:cs typeface="Consolas"/>
                <a:sym typeface="Consolas"/>
              </a:rPr>
              <a:t> blkid = </a:t>
            </a:r>
            <a:r>
              <a:rPr b="1" lang="en" sz="2300">
                <a:solidFill>
                  <a:srgbClr val="B45F06"/>
                </a:solidFill>
                <a:latin typeface="Consolas"/>
                <a:ea typeface="Consolas"/>
                <a:cs typeface="Consolas"/>
                <a:sym typeface="Consolas"/>
              </a:rPr>
              <a:t>'360610001001001'</a:t>
            </a:r>
            <a:r>
              <a:rPr b="1" lang="en" sz="2300">
                <a:solidFill>
                  <a:schemeClr val="dk1"/>
                </a:solidFill>
                <a:latin typeface="Consolas"/>
                <a:ea typeface="Consolas"/>
                <a:cs typeface="Consolas"/>
                <a:sym typeface="Consolas"/>
              </a:rPr>
              <a:t>;</a:t>
            </a:r>
            <a:endParaRPr b="1" sz="2300">
              <a:solidFill>
                <a:schemeClr val="dk1"/>
              </a:solidFill>
              <a:latin typeface="Consolas"/>
              <a:ea typeface="Consolas"/>
              <a:cs typeface="Consolas"/>
              <a:sym typeface="Consolas"/>
            </a:endParaRPr>
          </a:p>
        </p:txBody>
      </p:sp>
      <p:sp>
        <p:nvSpPr>
          <p:cNvPr id="1840" name="Google Shape;1840;p232"/>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would a </a:t>
            </a:r>
            <a:r>
              <a:rPr lang="en">
                <a:solidFill>
                  <a:srgbClr val="990000"/>
                </a:solidFill>
              </a:rPr>
              <a:t>500 meter</a:t>
            </a:r>
            <a:r>
              <a:rPr lang="en"/>
              <a:t> marine traffic zone </a:t>
            </a:r>
            <a:br>
              <a:rPr lang="en"/>
            </a:br>
            <a:r>
              <a:rPr lang="en"/>
              <a:t>around </a:t>
            </a:r>
            <a:r>
              <a:rPr lang="en">
                <a:solidFill>
                  <a:srgbClr val="990000"/>
                </a:solidFill>
              </a:rPr>
              <a:t>Liberty Island</a:t>
            </a:r>
            <a:r>
              <a:rPr lang="en"/>
              <a:t> look like?”</a:t>
            </a:r>
            <a:endParaRPr/>
          </a:p>
        </p:txBody>
      </p:sp>
      <p:sp>
        <p:nvSpPr>
          <p:cNvPr id="1841" name="Google Shape;1841;p23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33"/>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would a </a:t>
            </a:r>
            <a:r>
              <a:rPr lang="en">
                <a:solidFill>
                  <a:srgbClr val="990000"/>
                </a:solidFill>
              </a:rPr>
              <a:t>negative 50</a:t>
            </a:r>
            <a:r>
              <a:rPr lang="en">
                <a:solidFill>
                  <a:srgbClr val="990000"/>
                </a:solidFill>
              </a:rPr>
              <a:t> meter</a:t>
            </a:r>
            <a:r>
              <a:rPr lang="en"/>
              <a:t> marine traffic zone </a:t>
            </a:r>
            <a:br>
              <a:rPr lang="en"/>
            </a:br>
            <a:r>
              <a:rPr lang="en"/>
              <a:t>around </a:t>
            </a:r>
            <a:r>
              <a:rPr lang="en">
                <a:solidFill>
                  <a:srgbClr val="990000"/>
                </a:solidFill>
              </a:rPr>
              <a:t>Liberty Island</a:t>
            </a:r>
            <a:r>
              <a:rPr lang="en"/>
              <a:t> look like?”</a:t>
            </a:r>
            <a:endParaRPr/>
          </a:p>
        </p:txBody>
      </p:sp>
      <p:pic>
        <p:nvPicPr>
          <p:cNvPr id="1847" name="Google Shape;1847;p233"/>
          <p:cNvPicPr preferRelativeResize="0"/>
          <p:nvPr/>
        </p:nvPicPr>
        <p:blipFill>
          <a:blip r:embed="rId3">
            <a:alphaModFix/>
          </a:blip>
          <a:stretch>
            <a:fillRect/>
          </a:stretch>
        </p:blipFill>
        <p:spPr>
          <a:xfrm>
            <a:off x="3640813" y="2113450"/>
            <a:ext cx="1862375" cy="1671550"/>
          </a:xfrm>
          <a:prstGeom prst="rect">
            <a:avLst/>
          </a:prstGeom>
          <a:noFill/>
          <a:ln>
            <a:noFill/>
          </a:ln>
        </p:spPr>
      </p:pic>
      <p:sp>
        <p:nvSpPr>
          <p:cNvPr id="1848" name="Google Shape;1848;p23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234"/>
          <p:cNvSpPr txBox="1"/>
          <p:nvPr>
            <p:ph type="title"/>
          </p:nvPr>
        </p:nvSpPr>
        <p:spPr>
          <a:xfrm>
            <a:off x="2614200" y="833250"/>
            <a:ext cx="3610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ST_Intersection(A, B)</a:t>
            </a:r>
            <a:endParaRPr/>
          </a:p>
        </p:txBody>
      </p:sp>
      <p:pic>
        <p:nvPicPr>
          <p:cNvPr id="1854" name="Google Shape;1854;p234"/>
          <p:cNvPicPr preferRelativeResize="0"/>
          <p:nvPr/>
        </p:nvPicPr>
        <p:blipFill>
          <a:blip r:embed="rId3">
            <a:alphaModFix/>
          </a:blip>
          <a:stretch>
            <a:fillRect/>
          </a:stretch>
        </p:blipFill>
        <p:spPr>
          <a:xfrm>
            <a:off x="1033463" y="1632500"/>
            <a:ext cx="7077075" cy="2867025"/>
          </a:xfrm>
          <a:prstGeom prst="rect">
            <a:avLst/>
          </a:prstGeom>
          <a:noFill/>
          <a:ln>
            <a:noFill/>
          </a:ln>
        </p:spPr>
      </p:pic>
      <p:sp>
        <p:nvSpPr>
          <p:cNvPr id="1855" name="Google Shape;1855;p23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35"/>
          <p:cNvSpPr txBox="1"/>
          <p:nvPr/>
        </p:nvSpPr>
        <p:spPr>
          <a:xfrm>
            <a:off x="452275" y="1500425"/>
            <a:ext cx="78900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ST_AsText(ST_Intersection(</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ST_Buffer(</a:t>
            </a:r>
            <a:r>
              <a:rPr b="1" lang="en" sz="2300">
                <a:solidFill>
                  <a:srgbClr val="B45F06"/>
                </a:solidFill>
                <a:latin typeface="Consolas"/>
                <a:ea typeface="Consolas"/>
                <a:cs typeface="Consolas"/>
                <a:sym typeface="Consolas"/>
              </a:rPr>
              <a:t>'POINT(0 0)'</a:t>
            </a:r>
            <a:r>
              <a:rPr b="1" lang="en" sz="2300">
                <a:solidFill>
                  <a:schemeClr val="dk1"/>
                </a:solidFill>
                <a:latin typeface="Consolas"/>
                <a:ea typeface="Consolas"/>
                <a:cs typeface="Consolas"/>
                <a:sym typeface="Consolas"/>
              </a:rPr>
              <a:t>, </a:t>
            </a:r>
            <a:r>
              <a:rPr b="1" lang="en" sz="2300">
                <a:solidFill>
                  <a:srgbClr val="B45F06"/>
                </a:solidFill>
                <a:latin typeface="Consolas"/>
                <a:ea typeface="Consolas"/>
                <a:cs typeface="Consolas"/>
                <a:sym typeface="Consolas"/>
              </a:rPr>
              <a:t>2</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ST_Buffer(</a:t>
            </a:r>
            <a:r>
              <a:rPr b="1" lang="en" sz="2300">
                <a:solidFill>
                  <a:srgbClr val="B45F06"/>
                </a:solidFill>
                <a:latin typeface="Consolas"/>
                <a:ea typeface="Consolas"/>
                <a:cs typeface="Consolas"/>
                <a:sym typeface="Consolas"/>
              </a:rPr>
              <a:t>'POINT(3 0)'</a:t>
            </a:r>
            <a:r>
              <a:rPr b="1" lang="en" sz="2300">
                <a:solidFill>
                  <a:schemeClr val="dk1"/>
                </a:solidFill>
                <a:latin typeface="Consolas"/>
                <a:ea typeface="Consolas"/>
                <a:cs typeface="Consolas"/>
                <a:sym typeface="Consolas"/>
              </a:rPr>
              <a:t>, </a:t>
            </a:r>
            <a:r>
              <a:rPr b="1" lang="en" sz="2300">
                <a:solidFill>
                  <a:srgbClr val="B45F06"/>
                </a:solidFill>
                <a:latin typeface="Consolas"/>
                <a:ea typeface="Consolas"/>
                <a:cs typeface="Consolas"/>
                <a:sym typeface="Consolas"/>
              </a:rPr>
              <a:t>2</a:t>
            </a:r>
            <a:r>
              <a:rPr b="1" lang="en" sz="2300">
                <a:solidFill>
                  <a:srgbClr val="006E1D"/>
                </a:solidFill>
                <a:latin typeface="Consolas"/>
                <a:ea typeface="Consolas"/>
                <a:cs typeface="Consolas"/>
                <a:sym typeface="Consolas"/>
              </a:rPr>
              <a:t>)</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300">
              <a:solidFill>
                <a:schemeClr val="dk1"/>
              </a:solidFill>
              <a:latin typeface="Consolas"/>
              <a:ea typeface="Consolas"/>
              <a:cs typeface="Consolas"/>
              <a:sym typeface="Consolas"/>
            </a:endParaRPr>
          </a:p>
        </p:txBody>
      </p:sp>
      <p:sp>
        <p:nvSpPr>
          <p:cNvPr id="1861" name="Google Shape;1861;p235"/>
          <p:cNvSpPr txBox="1"/>
          <p:nvPr>
            <p:ph type="title"/>
          </p:nvPr>
        </p:nvSpPr>
        <p:spPr>
          <a:xfrm>
            <a:off x="311700" y="597425"/>
            <a:ext cx="8520600" cy="81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What is the area these two circles have in common?</a:t>
            </a:r>
            <a:r>
              <a:rPr lang="en"/>
              <a:t>”</a:t>
            </a:r>
            <a:endParaRPr/>
          </a:p>
        </p:txBody>
      </p:sp>
      <p:pic>
        <p:nvPicPr>
          <p:cNvPr id="1862" name="Google Shape;1862;p235"/>
          <p:cNvPicPr preferRelativeResize="0"/>
          <p:nvPr/>
        </p:nvPicPr>
        <p:blipFill rotWithShape="1">
          <a:blip r:embed="rId3">
            <a:alphaModFix/>
          </a:blip>
          <a:srcRect b="0" l="0" r="37288" t="0"/>
          <a:stretch/>
        </p:blipFill>
        <p:spPr>
          <a:xfrm>
            <a:off x="5613074" y="2824125"/>
            <a:ext cx="3140100" cy="2028500"/>
          </a:xfrm>
          <a:prstGeom prst="rect">
            <a:avLst/>
          </a:prstGeom>
          <a:noFill/>
          <a:ln>
            <a:noFill/>
          </a:ln>
        </p:spPr>
      </p:pic>
      <p:sp>
        <p:nvSpPr>
          <p:cNvPr id="1863" name="Google Shape;1863;p23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236"/>
          <p:cNvSpPr txBox="1"/>
          <p:nvPr/>
        </p:nvSpPr>
        <p:spPr>
          <a:xfrm>
            <a:off x="380725" y="1022500"/>
            <a:ext cx="4969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Consolas"/>
                <a:ea typeface="Consolas"/>
                <a:cs typeface="Consolas"/>
                <a:sym typeface="Consolas"/>
              </a:rPr>
              <a:t>POLYGON((</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2 0,</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1.96157056080646 -0.390180644032256,</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1.84775906502257 -0.765366864730179,</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1.66293922460509 -1.1111404660392,</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1.5 -1.30968248567708,</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1.33706077539491 -1.11114046603921,</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1.15224093497743 -0.765366864730185,</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1.03842943919354 -0.390180644032262,</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1 -6.46217829773035e-15,</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1.03842943919354 0.39018064403225,</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1.15224093497742 0.765366864730173,</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1.33706077539491 1.1111404660392,</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1.5 1.30968248567708,</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1.66293922460509 1.11114046603921,</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1.84775906502257 0.765366864730184,</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1.96157056080646 0.390180644032261,</a:t>
            </a:r>
            <a:endParaRPr b="1">
              <a:solidFill>
                <a:schemeClr val="dk2"/>
              </a:solidFill>
              <a:latin typeface="Consolas"/>
              <a:ea typeface="Consolas"/>
              <a:cs typeface="Consolas"/>
              <a:sym typeface="Consolas"/>
            </a:endParaRPr>
          </a:p>
          <a:p>
            <a:pPr indent="0" lvl="0" marL="0" rtl="0" algn="l">
              <a:spcBef>
                <a:spcPts val="0"/>
              </a:spcBef>
              <a:spcAft>
                <a:spcPts val="0"/>
              </a:spcAft>
              <a:buNone/>
            </a:pPr>
            <a:r>
              <a:rPr b="1" lang="en">
                <a:solidFill>
                  <a:schemeClr val="dk2"/>
                </a:solidFill>
                <a:latin typeface="Consolas"/>
                <a:ea typeface="Consolas"/>
                <a:cs typeface="Consolas"/>
                <a:sym typeface="Consolas"/>
              </a:rPr>
              <a:t> 2 0))</a:t>
            </a:r>
            <a:endParaRPr b="1">
              <a:solidFill>
                <a:schemeClr val="dk2"/>
              </a:solidFill>
              <a:latin typeface="Consolas"/>
              <a:ea typeface="Consolas"/>
              <a:cs typeface="Consolas"/>
              <a:sym typeface="Consolas"/>
            </a:endParaRPr>
          </a:p>
        </p:txBody>
      </p:sp>
      <p:sp>
        <p:nvSpPr>
          <p:cNvPr id="1869" name="Google Shape;1869;p236"/>
          <p:cNvSpPr txBox="1"/>
          <p:nvPr>
            <p:ph type="title"/>
          </p:nvPr>
        </p:nvSpPr>
        <p:spPr>
          <a:xfrm>
            <a:off x="311700" y="597425"/>
            <a:ext cx="8520600" cy="81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area these two circles have in common?”</a:t>
            </a:r>
            <a:endParaRPr/>
          </a:p>
        </p:txBody>
      </p:sp>
      <p:pic>
        <p:nvPicPr>
          <p:cNvPr id="1870" name="Google Shape;1870;p236"/>
          <p:cNvPicPr preferRelativeResize="0"/>
          <p:nvPr/>
        </p:nvPicPr>
        <p:blipFill rotWithShape="1">
          <a:blip r:embed="rId3">
            <a:alphaModFix/>
          </a:blip>
          <a:srcRect b="0" l="59664" r="0" t="0"/>
          <a:stretch/>
        </p:blipFill>
        <p:spPr>
          <a:xfrm>
            <a:off x="6126448" y="2777088"/>
            <a:ext cx="2113374" cy="2122575"/>
          </a:xfrm>
          <a:prstGeom prst="rect">
            <a:avLst/>
          </a:prstGeom>
          <a:noFill/>
          <a:ln>
            <a:noFill/>
          </a:ln>
        </p:spPr>
      </p:pic>
      <p:sp>
        <p:nvSpPr>
          <p:cNvPr id="1871" name="Google Shape;1871;p23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37"/>
          <p:cNvSpPr txBox="1"/>
          <p:nvPr>
            <p:ph type="title"/>
          </p:nvPr>
        </p:nvSpPr>
        <p:spPr>
          <a:xfrm>
            <a:off x="2614200" y="833250"/>
            <a:ext cx="3610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ST_Union(A, B)</a:t>
            </a:r>
            <a:endParaRPr/>
          </a:p>
        </p:txBody>
      </p:sp>
      <p:pic>
        <p:nvPicPr>
          <p:cNvPr id="1877" name="Google Shape;1877;p237"/>
          <p:cNvPicPr preferRelativeResize="0"/>
          <p:nvPr/>
        </p:nvPicPr>
        <p:blipFill>
          <a:blip r:embed="rId3">
            <a:alphaModFix/>
          </a:blip>
          <a:stretch>
            <a:fillRect/>
          </a:stretch>
        </p:blipFill>
        <p:spPr>
          <a:xfrm>
            <a:off x="473763" y="1835725"/>
            <a:ext cx="8196474" cy="2373600"/>
          </a:xfrm>
          <a:prstGeom prst="rect">
            <a:avLst/>
          </a:prstGeom>
          <a:noFill/>
          <a:ln>
            <a:noFill/>
          </a:ln>
        </p:spPr>
      </p:pic>
      <p:sp>
        <p:nvSpPr>
          <p:cNvPr id="1878" name="Google Shape;1878;p23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238"/>
          <p:cNvSpPr txBox="1"/>
          <p:nvPr>
            <p:ph type="title"/>
          </p:nvPr>
        </p:nvSpPr>
        <p:spPr>
          <a:xfrm>
            <a:off x="311700" y="597425"/>
            <a:ext cx="336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Terminology</a:t>
            </a:r>
            <a:endParaRPr/>
          </a:p>
        </p:txBody>
      </p:sp>
      <p:sp>
        <p:nvSpPr>
          <p:cNvPr id="1884" name="Google Shape;1884;p238"/>
          <p:cNvSpPr txBox="1"/>
          <p:nvPr>
            <p:ph idx="1" type="body"/>
          </p:nvPr>
        </p:nvSpPr>
        <p:spPr>
          <a:xfrm>
            <a:off x="311700" y="1152475"/>
            <a:ext cx="39873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Esri “dissolve” == PostGIS “union”</a:t>
            </a:r>
            <a:endParaRPr/>
          </a:p>
          <a:p>
            <a:pPr indent="-349250" lvl="1" marL="914400" rtl="0" algn="l">
              <a:spcBef>
                <a:spcPts val="0"/>
              </a:spcBef>
              <a:spcAft>
                <a:spcPts val="0"/>
              </a:spcAft>
              <a:buSzPts val="1900"/>
              <a:buChar char="○"/>
            </a:pPr>
            <a:r>
              <a:rPr lang="en"/>
              <a:t>Melt together small things into larger things.</a:t>
            </a:r>
            <a:endParaRPr/>
          </a:p>
          <a:p>
            <a:pPr indent="-374650" lvl="0" marL="457200" rtl="0" algn="l">
              <a:spcBef>
                <a:spcPts val="0"/>
              </a:spcBef>
              <a:spcAft>
                <a:spcPts val="0"/>
              </a:spcAft>
              <a:buSzPts val="2300"/>
              <a:buChar char="●"/>
            </a:pPr>
            <a:r>
              <a:rPr lang="en"/>
              <a:t>Esri “union” == PostGIS “overlay”</a:t>
            </a:r>
            <a:endParaRPr/>
          </a:p>
          <a:p>
            <a:pPr indent="-349250" lvl="1" marL="914400" rtl="0" algn="l">
              <a:spcBef>
                <a:spcPts val="0"/>
              </a:spcBef>
              <a:spcAft>
                <a:spcPts val="0"/>
              </a:spcAft>
              <a:buSzPts val="1900"/>
              <a:buChar char="○"/>
            </a:pPr>
            <a:r>
              <a:rPr lang="en"/>
              <a:t>Cookie cut larger things into smaller things.</a:t>
            </a:r>
            <a:endParaRPr/>
          </a:p>
        </p:txBody>
      </p:sp>
      <p:sp>
        <p:nvSpPr>
          <p:cNvPr id="1885" name="Google Shape;1885;p238"/>
          <p:cNvSpPr txBox="1"/>
          <p:nvPr>
            <p:ph type="title"/>
          </p:nvPr>
        </p:nvSpPr>
        <p:spPr>
          <a:xfrm>
            <a:off x="4493650" y="597425"/>
            <a:ext cx="336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Forms</a:t>
            </a:r>
            <a:endParaRPr/>
          </a:p>
        </p:txBody>
      </p:sp>
      <p:sp>
        <p:nvSpPr>
          <p:cNvPr id="1886" name="Google Shape;1886;p238"/>
          <p:cNvSpPr txBox="1"/>
          <p:nvPr>
            <p:ph idx="1" type="body"/>
          </p:nvPr>
        </p:nvSpPr>
        <p:spPr>
          <a:xfrm>
            <a:off x="4493650" y="1152475"/>
            <a:ext cx="39873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solidFill>
                  <a:srgbClr val="006E1D"/>
                </a:solidFill>
              </a:rPr>
              <a:t>ST_Union(</a:t>
            </a:r>
            <a:r>
              <a:rPr lang="en"/>
              <a:t>geom1, geom2</a:t>
            </a:r>
            <a:r>
              <a:rPr lang="en">
                <a:solidFill>
                  <a:srgbClr val="006E1D"/>
                </a:solidFill>
              </a:rPr>
              <a:t>)</a:t>
            </a:r>
            <a:endParaRPr>
              <a:solidFill>
                <a:srgbClr val="006E1D"/>
              </a:solidFill>
            </a:endParaRPr>
          </a:p>
          <a:p>
            <a:pPr indent="-349250" lvl="1" marL="914400" rtl="0" algn="l">
              <a:spcBef>
                <a:spcPts val="0"/>
              </a:spcBef>
              <a:spcAft>
                <a:spcPts val="0"/>
              </a:spcAft>
              <a:buSzPts val="1900"/>
              <a:buChar char="○"/>
            </a:pPr>
            <a:r>
              <a:rPr lang="en"/>
              <a:t>Melt together two geometries.</a:t>
            </a:r>
            <a:endParaRPr/>
          </a:p>
          <a:p>
            <a:pPr indent="-374650" lvl="0" marL="457200" rtl="0" algn="l">
              <a:spcBef>
                <a:spcPts val="0"/>
              </a:spcBef>
              <a:spcAft>
                <a:spcPts val="0"/>
              </a:spcAft>
              <a:buSzPts val="2300"/>
              <a:buChar char="●"/>
            </a:pPr>
            <a:r>
              <a:rPr lang="en">
                <a:solidFill>
                  <a:srgbClr val="006E1D"/>
                </a:solidFill>
              </a:rPr>
              <a:t>ST_Union(</a:t>
            </a:r>
            <a:r>
              <a:rPr lang="en"/>
              <a:t>geometry[]</a:t>
            </a:r>
            <a:r>
              <a:rPr lang="en">
                <a:solidFill>
                  <a:srgbClr val="006E1D"/>
                </a:solidFill>
              </a:rPr>
              <a:t>)</a:t>
            </a:r>
            <a:endParaRPr>
              <a:solidFill>
                <a:srgbClr val="006E1D"/>
              </a:solidFill>
            </a:endParaRPr>
          </a:p>
          <a:p>
            <a:pPr indent="-349250" lvl="1" marL="914400" rtl="0" algn="l">
              <a:spcBef>
                <a:spcPts val="0"/>
              </a:spcBef>
              <a:spcAft>
                <a:spcPts val="0"/>
              </a:spcAft>
              <a:buSzPts val="1900"/>
              <a:buChar char="○"/>
            </a:pPr>
            <a:r>
              <a:rPr lang="en"/>
              <a:t>Melt together a set of geometries. “Aggregate” function like </a:t>
            </a:r>
            <a:r>
              <a:rPr lang="en">
                <a:solidFill>
                  <a:srgbClr val="006E1D"/>
                </a:solidFill>
              </a:rPr>
              <a:t>Sum()</a:t>
            </a:r>
            <a:r>
              <a:rPr lang="en"/>
              <a:t> or </a:t>
            </a:r>
            <a:r>
              <a:rPr lang="en">
                <a:solidFill>
                  <a:srgbClr val="006E1D"/>
                </a:solidFill>
              </a:rPr>
              <a:t>Average()</a:t>
            </a:r>
            <a:r>
              <a:rPr lang="en"/>
              <a:t>. Use with </a:t>
            </a:r>
            <a:r>
              <a:rPr lang="en">
                <a:solidFill>
                  <a:srgbClr val="0000FF"/>
                </a:solidFill>
              </a:rPr>
              <a:t>GROUP BY</a:t>
            </a:r>
            <a:r>
              <a:rPr lang="en"/>
              <a:t>.</a:t>
            </a:r>
            <a:endParaRPr/>
          </a:p>
        </p:txBody>
      </p:sp>
      <p:sp>
        <p:nvSpPr>
          <p:cNvPr id="1887" name="Google Shape;1887;p23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239"/>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would you make a county map from </a:t>
            </a:r>
            <a:br>
              <a:rPr lang="en"/>
            </a:br>
            <a:r>
              <a:rPr lang="en"/>
              <a:t>census blocks?”</a:t>
            </a:r>
            <a:endParaRPr/>
          </a:p>
        </p:txBody>
      </p:sp>
      <p:pic>
        <p:nvPicPr>
          <p:cNvPr id="1893" name="Google Shape;1893;p239"/>
          <p:cNvPicPr preferRelativeResize="0"/>
          <p:nvPr/>
        </p:nvPicPr>
        <p:blipFill>
          <a:blip r:embed="rId3">
            <a:alphaModFix/>
          </a:blip>
          <a:stretch>
            <a:fillRect/>
          </a:stretch>
        </p:blipFill>
        <p:spPr>
          <a:xfrm>
            <a:off x="435400" y="1322525"/>
            <a:ext cx="3820975" cy="3820975"/>
          </a:xfrm>
          <a:prstGeom prst="rect">
            <a:avLst/>
          </a:prstGeom>
          <a:noFill/>
          <a:ln>
            <a:noFill/>
          </a:ln>
        </p:spPr>
      </p:pic>
      <p:pic>
        <p:nvPicPr>
          <p:cNvPr id="1894" name="Google Shape;1894;p239"/>
          <p:cNvPicPr preferRelativeResize="0"/>
          <p:nvPr/>
        </p:nvPicPr>
        <p:blipFill>
          <a:blip r:embed="rId4">
            <a:alphaModFix/>
          </a:blip>
          <a:stretch>
            <a:fillRect/>
          </a:stretch>
        </p:blipFill>
        <p:spPr>
          <a:xfrm>
            <a:off x="4472025" y="1322525"/>
            <a:ext cx="3820975" cy="3820975"/>
          </a:xfrm>
          <a:prstGeom prst="rect">
            <a:avLst/>
          </a:prstGeom>
          <a:noFill/>
          <a:ln>
            <a:noFill/>
          </a:ln>
        </p:spPr>
      </p:pic>
      <p:sp>
        <p:nvSpPr>
          <p:cNvPr id="1895" name="Google Shape;1895;p23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Microsoft Windows - postgresql.org/download/windows/</a:t>
            </a:r>
            <a:endParaRPr/>
          </a:p>
        </p:txBody>
      </p:sp>
      <p:pic>
        <p:nvPicPr>
          <p:cNvPr id="266" name="Google Shape;266;p33"/>
          <p:cNvPicPr preferRelativeResize="0"/>
          <p:nvPr/>
        </p:nvPicPr>
        <p:blipFill>
          <a:blip r:embed="rId3">
            <a:alphaModFix/>
          </a:blip>
          <a:stretch>
            <a:fillRect/>
          </a:stretch>
        </p:blipFill>
        <p:spPr>
          <a:xfrm>
            <a:off x="1113525" y="1474925"/>
            <a:ext cx="6580974" cy="3668575"/>
          </a:xfrm>
          <a:prstGeom prst="rect">
            <a:avLst/>
          </a:prstGeom>
          <a:noFill/>
          <a:ln cap="flat" cmpd="sng" w="9525">
            <a:solidFill>
              <a:srgbClr val="CCCCCC"/>
            </a:solidFill>
            <a:prstDash val="solid"/>
            <a:round/>
            <a:headEnd len="sm" w="sm" type="none"/>
            <a:tailEnd len="sm" w="sm" type="none"/>
          </a:ln>
        </p:spPr>
      </p:pic>
      <p:sp>
        <p:nvSpPr>
          <p:cNvPr id="267" name="Google Shape;267;p3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240"/>
          <p:cNvSpPr txBox="1"/>
          <p:nvPr>
            <p:ph idx="1" type="body"/>
          </p:nvPr>
        </p:nvSpPr>
        <p:spPr>
          <a:xfrm>
            <a:off x="311700" y="1112975"/>
            <a:ext cx="8520600" cy="368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US Census Block IDs encode the </a:t>
            </a:r>
            <a:r>
              <a:rPr b="1" i="1" lang="en">
                <a:solidFill>
                  <a:schemeClr val="dk1"/>
                </a:solidFill>
              </a:rPr>
              <a:t>geographic hierarchy</a:t>
            </a:r>
            <a:r>
              <a:rPr lang="en">
                <a:solidFill>
                  <a:schemeClr val="dk1"/>
                </a:solidFill>
              </a:rPr>
              <a:t> used by the census.</a:t>
            </a:r>
            <a:endParaRPr>
              <a:solidFill>
                <a:schemeClr val="dk1"/>
              </a:solidFill>
            </a:endParaRPr>
          </a:p>
          <a:p>
            <a:pPr indent="0" lvl="0" marL="0" rtl="0" algn="l">
              <a:lnSpc>
                <a:spcPct val="100000"/>
              </a:lnSpc>
              <a:spcBef>
                <a:spcPts val="0"/>
              </a:spcBef>
              <a:spcAft>
                <a:spcPts val="0"/>
              </a:spcAft>
              <a:buNone/>
            </a:pPr>
            <a:r>
              <a:t/>
            </a:r>
            <a:endParaRPr sz="2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360610001001001</a:t>
            </a:r>
            <a:r>
              <a:rPr lang="en">
                <a:solidFill>
                  <a:schemeClr val="dk1"/>
                </a:solidFill>
                <a:latin typeface="Consolas"/>
                <a:ea typeface="Consolas"/>
                <a:cs typeface="Consolas"/>
                <a:sym typeface="Consolas"/>
              </a:rPr>
              <a:t> = </a:t>
            </a:r>
            <a:r>
              <a:rPr lang="en">
                <a:solidFill>
                  <a:srgbClr val="005493"/>
                </a:solidFill>
                <a:latin typeface="Consolas"/>
                <a:ea typeface="Consolas"/>
                <a:cs typeface="Consolas"/>
                <a:sym typeface="Consolas"/>
              </a:rPr>
              <a:t>36 061 000100 1 001</a:t>
            </a:r>
            <a:endParaRPr>
              <a:solidFill>
                <a:srgbClr val="005493"/>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a:t>
            </a:r>
            <a:r>
              <a:rPr lang="en">
                <a:solidFill>
                  <a:schemeClr val="dk1"/>
                </a:solidFill>
                <a:latin typeface="Consolas"/>
                <a:ea typeface="Consolas"/>
                <a:cs typeface="Consolas"/>
                <a:sym typeface="Consolas"/>
              </a:rPr>
              <a:t>     = State of New York</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061</a:t>
            </a:r>
            <a:r>
              <a:rPr lang="en">
                <a:solidFill>
                  <a:schemeClr val="dk1"/>
                </a:solidFill>
                <a:latin typeface="Consolas"/>
                <a:ea typeface="Consolas"/>
                <a:cs typeface="Consolas"/>
                <a:sym typeface="Consolas"/>
              </a:rPr>
              <a:t>    = New York County (Manhattan)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000100</a:t>
            </a:r>
            <a:r>
              <a:rPr lang="en">
                <a:solidFill>
                  <a:schemeClr val="dk1"/>
                </a:solidFill>
                <a:latin typeface="Consolas"/>
                <a:ea typeface="Consolas"/>
                <a:cs typeface="Consolas"/>
                <a:sym typeface="Consolas"/>
              </a:rPr>
              <a:t> = Census Tract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1</a:t>
            </a:r>
            <a:r>
              <a:rPr lang="en">
                <a:solidFill>
                  <a:schemeClr val="dk1"/>
                </a:solidFill>
                <a:latin typeface="Consolas"/>
                <a:ea typeface="Consolas"/>
                <a:cs typeface="Consolas"/>
                <a:sym typeface="Consolas"/>
              </a:rPr>
              <a:t>      = Census Block Group</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5493"/>
                </a:solidFill>
                <a:latin typeface="Consolas"/>
                <a:ea typeface="Consolas"/>
                <a:cs typeface="Consolas"/>
                <a:sym typeface="Consolas"/>
              </a:rPr>
              <a:t>001</a:t>
            </a:r>
            <a:r>
              <a:rPr lang="en">
                <a:solidFill>
                  <a:schemeClr val="dk1"/>
                </a:solidFill>
                <a:latin typeface="Consolas"/>
                <a:ea typeface="Consolas"/>
                <a:cs typeface="Consolas"/>
                <a:sym typeface="Consolas"/>
              </a:rPr>
              <a:t>    = Census Block</a:t>
            </a:r>
            <a:endParaRPr>
              <a:solidFill>
                <a:schemeClr val="dk1"/>
              </a:solidFill>
              <a:latin typeface="Consolas"/>
              <a:ea typeface="Consolas"/>
              <a:cs typeface="Consolas"/>
              <a:sym typeface="Consolas"/>
            </a:endParaRPr>
          </a:p>
        </p:txBody>
      </p:sp>
      <p:sp>
        <p:nvSpPr>
          <p:cNvPr id="1901" name="Google Shape;1901;p2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Census Block ID</a:t>
            </a:r>
            <a:endParaRPr>
              <a:solidFill>
                <a:srgbClr val="006E1D"/>
              </a:solidFill>
            </a:endParaRPr>
          </a:p>
        </p:txBody>
      </p:sp>
      <p:sp>
        <p:nvSpPr>
          <p:cNvPr id="1902" name="Google Shape;1902;p24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41"/>
          <p:cNvSpPr txBox="1"/>
          <p:nvPr/>
        </p:nvSpPr>
        <p:spPr>
          <a:xfrm>
            <a:off x="330975" y="1493675"/>
            <a:ext cx="8120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9E9E9E"/>
                </a:solidFill>
                <a:latin typeface="Consolas"/>
                <a:ea typeface="Consolas"/>
                <a:cs typeface="Consolas"/>
                <a:sym typeface="Consolas"/>
              </a:rPr>
              <a:t>-- An nyc_census_counties table </a:t>
            </a:r>
            <a:br>
              <a:rPr b="1" lang="en" sz="2300">
                <a:solidFill>
                  <a:srgbClr val="9E9E9E"/>
                </a:solidFill>
                <a:latin typeface="Consolas"/>
                <a:ea typeface="Consolas"/>
                <a:cs typeface="Consolas"/>
                <a:sym typeface="Consolas"/>
              </a:rPr>
            </a:br>
            <a:r>
              <a:rPr b="1" lang="en" sz="2300">
                <a:solidFill>
                  <a:srgbClr val="9E9E9E"/>
                </a:solidFill>
                <a:latin typeface="Consolas"/>
                <a:ea typeface="Consolas"/>
                <a:cs typeface="Consolas"/>
                <a:sym typeface="Consolas"/>
              </a:rPr>
              <a:t>-- by merging census blocks</a:t>
            </a:r>
            <a:endParaRPr b="1" sz="2300">
              <a:solidFill>
                <a:srgbClr val="9E9E9E"/>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CREATE TABLE</a:t>
            </a:r>
            <a:r>
              <a:rPr b="1" lang="en" sz="2300">
                <a:solidFill>
                  <a:srgbClr val="9E9E9E"/>
                </a:solidFill>
                <a:latin typeface="Consolas"/>
                <a:ea typeface="Consolas"/>
                <a:cs typeface="Consolas"/>
                <a:sym typeface="Consolas"/>
              </a:rPr>
              <a:t> </a:t>
            </a:r>
            <a:r>
              <a:rPr b="1" lang="en" sz="2300">
                <a:solidFill>
                  <a:schemeClr val="dk1"/>
                </a:solidFill>
                <a:latin typeface="Consolas"/>
                <a:ea typeface="Consolas"/>
                <a:cs typeface="Consolas"/>
                <a:sym typeface="Consolas"/>
              </a:rPr>
              <a:t>nyc_census_counties</a:t>
            </a:r>
            <a:r>
              <a:rPr b="1" lang="en" sz="2300">
                <a:solidFill>
                  <a:srgbClr val="9E9E9E"/>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rgbClr val="9E9E9E"/>
                </a:solidFill>
                <a:latin typeface="Consolas"/>
                <a:ea typeface="Consolas"/>
                <a:cs typeface="Consolas"/>
                <a:sym typeface="Consolas"/>
              </a:rPr>
              <a:t>  </a:t>
            </a:r>
            <a:r>
              <a:rPr b="1" lang="en" sz="2300">
                <a:solidFill>
                  <a:srgbClr val="006E1D"/>
                </a:solidFill>
                <a:latin typeface="Consolas"/>
                <a:ea typeface="Consolas"/>
                <a:cs typeface="Consolas"/>
                <a:sym typeface="Consolas"/>
              </a:rPr>
              <a:t>ST_Union(</a:t>
            </a:r>
            <a:r>
              <a:rPr b="1" lang="en" sz="2300">
                <a:solidFill>
                  <a:schemeClr val="dk1"/>
                </a:solidFill>
                <a:latin typeface="Consolas"/>
                <a:ea typeface="Consolas"/>
                <a:cs typeface="Consolas"/>
                <a:sym typeface="Consolas"/>
              </a:rPr>
              <a:t>geom</a:t>
            </a:r>
            <a:r>
              <a:rPr b="1" lang="en" sz="2300">
                <a:solidFill>
                  <a:srgbClr val="006E1D"/>
                </a:solidFill>
                <a:latin typeface="Consolas"/>
                <a:ea typeface="Consolas"/>
                <a:cs typeface="Consolas"/>
                <a:sym typeface="Consolas"/>
              </a:rPr>
              <a:t>)</a:t>
            </a:r>
            <a:r>
              <a:rPr b="1" lang="en" sz="2300">
                <a:solidFill>
                  <a:srgbClr val="9E9E9E"/>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r>
              <a:rPr b="1" lang="en" sz="2300">
                <a:solidFill>
                  <a:srgbClr val="9E9E9E"/>
                </a:solidFill>
                <a:latin typeface="Consolas"/>
                <a:ea typeface="Consolas"/>
                <a:cs typeface="Consolas"/>
                <a:sym typeface="Consolas"/>
              </a:rPr>
              <a:t> </a:t>
            </a:r>
            <a:r>
              <a:rPr b="1" lang="en" sz="2300">
                <a:solidFill>
                  <a:schemeClr val="dk1"/>
                </a:solidFill>
                <a:latin typeface="Consolas"/>
                <a:ea typeface="Consolas"/>
                <a:cs typeface="Consolas"/>
                <a:sym typeface="Consolas"/>
              </a:rPr>
              <a:t>geom,</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9E9E9E"/>
                </a:solidFill>
                <a:latin typeface="Consolas"/>
                <a:ea typeface="Consolas"/>
                <a:cs typeface="Consolas"/>
                <a:sym typeface="Consolas"/>
              </a:rPr>
              <a:t>  </a:t>
            </a:r>
            <a:r>
              <a:rPr b="1" lang="en" sz="2300">
                <a:solidFill>
                  <a:srgbClr val="006E1D"/>
                </a:solidFill>
                <a:latin typeface="Consolas"/>
                <a:ea typeface="Consolas"/>
                <a:cs typeface="Consolas"/>
                <a:sym typeface="Consolas"/>
              </a:rPr>
              <a:t>SubStr(</a:t>
            </a:r>
            <a:r>
              <a:rPr b="1" lang="en" sz="2300">
                <a:solidFill>
                  <a:schemeClr val="dk1"/>
                </a:solidFill>
                <a:latin typeface="Consolas"/>
                <a:ea typeface="Consolas"/>
                <a:cs typeface="Consolas"/>
                <a:sym typeface="Consolas"/>
              </a:rPr>
              <a:t>blkid,1,5</a:t>
            </a:r>
            <a:r>
              <a:rPr b="1" lang="en" sz="2300">
                <a:solidFill>
                  <a:srgbClr val="006E1D"/>
                </a:solidFill>
                <a:latin typeface="Consolas"/>
                <a:ea typeface="Consolas"/>
                <a:cs typeface="Consolas"/>
                <a:sym typeface="Consolas"/>
              </a:rPr>
              <a:t>)</a:t>
            </a:r>
            <a:r>
              <a:rPr b="1" lang="en" sz="2300">
                <a:solidFill>
                  <a:srgbClr val="9E9E9E"/>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r>
              <a:rPr b="1" lang="en" sz="2300">
                <a:solidFill>
                  <a:srgbClr val="9E9E9E"/>
                </a:solidFill>
                <a:latin typeface="Consolas"/>
                <a:ea typeface="Consolas"/>
                <a:cs typeface="Consolas"/>
                <a:sym typeface="Consolas"/>
              </a:rPr>
              <a:t> </a:t>
            </a:r>
            <a:r>
              <a:rPr b="1" lang="en" sz="2300">
                <a:solidFill>
                  <a:schemeClr val="dk1"/>
                </a:solidFill>
                <a:latin typeface="Consolas"/>
                <a:ea typeface="Consolas"/>
                <a:cs typeface="Consolas"/>
                <a:sym typeface="Consolas"/>
              </a:rPr>
              <a:t>countyid</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FROM</a:t>
            </a:r>
            <a:r>
              <a:rPr b="1" lang="en" sz="2300">
                <a:solidFill>
                  <a:srgbClr val="9E9E9E"/>
                </a:solidFill>
                <a:latin typeface="Consolas"/>
                <a:ea typeface="Consolas"/>
                <a:cs typeface="Consolas"/>
                <a:sym typeface="Consolas"/>
              </a:rPr>
              <a:t> </a:t>
            </a:r>
            <a:r>
              <a:rPr b="1" lang="en" sz="2300">
                <a:solidFill>
                  <a:schemeClr val="dk1"/>
                </a:solidFill>
                <a:latin typeface="Consolas"/>
                <a:ea typeface="Consolas"/>
                <a:cs typeface="Consolas"/>
                <a:sym typeface="Consolas"/>
              </a:rPr>
              <a:t>nyc_census_blocks</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GROUP</a:t>
            </a:r>
            <a:r>
              <a:rPr b="1" lang="en" sz="2300">
                <a:solidFill>
                  <a:srgbClr val="9E9E9E"/>
                </a:solidFill>
                <a:latin typeface="Consolas"/>
                <a:ea typeface="Consolas"/>
                <a:cs typeface="Consolas"/>
                <a:sym typeface="Consolas"/>
              </a:rPr>
              <a:t> </a:t>
            </a:r>
            <a:r>
              <a:rPr b="1" lang="en" sz="2300">
                <a:solidFill>
                  <a:srgbClr val="0000FF"/>
                </a:solidFill>
                <a:latin typeface="Consolas"/>
                <a:ea typeface="Consolas"/>
                <a:cs typeface="Consolas"/>
                <a:sym typeface="Consolas"/>
              </a:rPr>
              <a:t>BY</a:t>
            </a:r>
            <a:r>
              <a:rPr b="1" lang="en" sz="2300">
                <a:solidFill>
                  <a:srgbClr val="9E9E9E"/>
                </a:solidFill>
                <a:latin typeface="Consolas"/>
                <a:ea typeface="Consolas"/>
                <a:cs typeface="Consolas"/>
                <a:sym typeface="Consolas"/>
              </a:rPr>
              <a:t> </a:t>
            </a:r>
            <a:r>
              <a:rPr b="1" lang="en" sz="2300">
                <a:solidFill>
                  <a:schemeClr val="dk1"/>
                </a:solidFill>
                <a:latin typeface="Consolas"/>
                <a:ea typeface="Consolas"/>
                <a:cs typeface="Consolas"/>
                <a:sym typeface="Consolas"/>
              </a:rPr>
              <a:t>countyid;</a:t>
            </a:r>
            <a:endParaRPr b="1" sz="2300">
              <a:solidFill>
                <a:srgbClr val="9E9E9E"/>
              </a:solidFill>
              <a:latin typeface="Consolas"/>
              <a:ea typeface="Consolas"/>
              <a:cs typeface="Consolas"/>
              <a:sym typeface="Consolas"/>
            </a:endParaRPr>
          </a:p>
        </p:txBody>
      </p:sp>
      <p:sp>
        <p:nvSpPr>
          <p:cNvPr id="1908" name="Google Shape;1908;p241"/>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0000"/>
              <a:buFont typeface="Arial"/>
              <a:buNone/>
            </a:pPr>
            <a:r>
              <a:rPr lang="en"/>
              <a:t>“How would you make a county map from </a:t>
            </a:r>
            <a:endParaRPr/>
          </a:p>
          <a:p>
            <a:pPr indent="0" lvl="0" marL="0" rtl="0" algn="l">
              <a:spcBef>
                <a:spcPts val="0"/>
              </a:spcBef>
              <a:spcAft>
                <a:spcPts val="0"/>
              </a:spcAft>
              <a:buClr>
                <a:schemeClr val="dk1"/>
              </a:buClr>
              <a:buSzPct val="50000"/>
              <a:buFont typeface="Arial"/>
              <a:buNone/>
            </a:pPr>
            <a:r>
              <a:rPr lang="en"/>
              <a:t>census blocks?”</a:t>
            </a:r>
            <a:endParaRPr/>
          </a:p>
          <a:p>
            <a:pPr indent="0" lvl="0" marL="0" rtl="0" algn="l">
              <a:spcBef>
                <a:spcPts val="0"/>
              </a:spcBef>
              <a:spcAft>
                <a:spcPts val="0"/>
              </a:spcAft>
              <a:buClr>
                <a:schemeClr val="dk1"/>
              </a:buClr>
              <a:buSzPct val="50000"/>
              <a:buFont typeface="Arial"/>
              <a:buNone/>
            </a:pPr>
            <a:r>
              <a:t/>
            </a:r>
            <a:endParaRPr/>
          </a:p>
          <a:p>
            <a:pPr indent="0" lvl="0" marL="0" rtl="0" algn="l">
              <a:spcBef>
                <a:spcPts val="0"/>
              </a:spcBef>
              <a:spcAft>
                <a:spcPts val="0"/>
              </a:spcAft>
              <a:buNone/>
            </a:pPr>
            <a:r>
              <a:t/>
            </a:r>
            <a:endParaRPr/>
          </a:p>
        </p:txBody>
      </p:sp>
      <p:sp>
        <p:nvSpPr>
          <p:cNvPr id="1909" name="Google Shape;1909;p24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20 - Geometry Constructing Functions</a:t>
            </a:r>
            <a:endParaRPr b="1" sz="1500">
              <a:solidFill>
                <a:srgbClr val="FFFFFF"/>
              </a:solidFill>
              <a:latin typeface="Calibri"/>
              <a:ea typeface="Calibri"/>
              <a:cs typeface="Calibri"/>
              <a:sym typeface="Calibri"/>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242"/>
          <p:cNvSpPr txBox="1"/>
          <p:nvPr>
            <p:ph type="title"/>
          </p:nvPr>
        </p:nvSpPr>
        <p:spPr>
          <a:xfrm>
            <a:off x="237575" y="564250"/>
            <a:ext cx="8704200" cy="63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00"/>
              <a:t>Section 21 - Geometry Constructing  Exercises</a:t>
            </a:r>
            <a:endParaRPr sz="2300"/>
          </a:p>
        </p:txBody>
      </p:sp>
      <p:pic>
        <p:nvPicPr>
          <p:cNvPr id="1915" name="Google Shape;1915;p242"/>
          <p:cNvPicPr preferRelativeResize="0"/>
          <p:nvPr/>
        </p:nvPicPr>
        <p:blipFill>
          <a:blip r:embed="rId3">
            <a:alphaModFix/>
          </a:blip>
          <a:stretch>
            <a:fillRect/>
          </a:stretch>
        </p:blipFill>
        <p:spPr>
          <a:xfrm>
            <a:off x="1995688" y="1269375"/>
            <a:ext cx="5152626" cy="3569324"/>
          </a:xfrm>
          <a:prstGeom prst="rect">
            <a:avLst/>
          </a:prstGeom>
          <a:noFill/>
          <a:ln>
            <a:noFill/>
          </a:ln>
        </p:spPr>
      </p:pic>
      <p:sp>
        <p:nvSpPr>
          <p:cNvPr id="1916" name="Google Shape;1916;p24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43"/>
          <p:cNvSpPr txBox="1"/>
          <p:nvPr/>
        </p:nvSpPr>
        <p:spPr>
          <a:xfrm>
            <a:off x="407175" y="1188875"/>
            <a:ext cx="81207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Count(</a:t>
            </a:r>
            <a:r>
              <a:rPr b="1" lang="en" sz="2300">
                <a:solidFill>
                  <a:schemeClr val="dk1"/>
                </a:solidFill>
                <a:latin typeface="Consolas"/>
                <a:ea typeface="Consolas"/>
                <a:cs typeface="Consolas"/>
                <a:sym typeface="Consolas"/>
              </a:rPr>
              <a:t>*</a:t>
            </a:r>
            <a:r>
              <a:rPr b="1" lang="en" sz="2300">
                <a:solidFill>
                  <a:srgbClr val="006E1D"/>
                </a:solidFill>
                <a:latin typeface="Consolas"/>
                <a:ea typeface="Consolas"/>
                <a:cs typeface="Consolas"/>
                <a:sym typeface="Consolas"/>
              </a:rPr>
              <a:t>)</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nyc_census_blocks</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WHERE</a:t>
            </a: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NOT</a:t>
            </a:r>
            <a:r>
              <a:rPr b="1" lang="en" sz="2300">
                <a:solidFill>
                  <a:schemeClr val="dk1"/>
                </a:solidFill>
                <a:latin typeface="Consolas"/>
                <a:ea typeface="Consolas"/>
                <a:cs typeface="Consolas"/>
                <a:sym typeface="Consolas"/>
              </a:rPr>
              <a:t> </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ST_Contains(</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geom,</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ST_Centroid(</a:t>
            </a:r>
            <a:r>
              <a:rPr b="1" lang="en" sz="2300">
                <a:solidFill>
                  <a:schemeClr val="dk1"/>
                </a:solidFill>
                <a:latin typeface="Consolas"/>
                <a:ea typeface="Consolas"/>
                <a:cs typeface="Consolas"/>
                <a:sym typeface="Consolas"/>
              </a:rPr>
              <a:t>geom</a:t>
            </a:r>
            <a:r>
              <a:rPr b="1" lang="en" sz="2300">
                <a:solidFill>
                  <a:srgbClr val="006E1D"/>
                </a:solidFill>
                <a:latin typeface="Consolas"/>
                <a:ea typeface="Consolas"/>
                <a:cs typeface="Consolas"/>
                <a:sym typeface="Consolas"/>
              </a:rPr>
              <a:t>)</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a:t>
            </a:r>
            <a:br>
              <a:rPr b="1" lang="en" sz="2300">
                <a:solidFill>
                  <a:schemeClr val="dk1"/>
                </a:solidFill>
                <a:latin typeface="Consolas"/>
                <a:ea typeface="Consolas"/>
                <a:cs typeface="Consolas"/>
                <a:sym typeface="Consolas"/>
              </a:rPr>
            </a:b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481</a:t>
            </a:r>
            <a:endParaRPr b="1" sz="2300">
              <a:solidFill>
                <a:schemeClr val="dk1"/>
              </a:solidFill>
              <a:latin typeface="Consolas"/>
              <a:ea typeface="Consolas"/>
              <a:cs typeface="Consolas"/>
              <a:sym typeface="Consolas"/>
            </a:endParaRPr>
          </a:p>
        </p:txBody>
      </p:sp>
      <p:sp>
        <p:nvSpPr>
          <p:cNvPr id="1922" name="Google Shape;1922;p243"/>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many census blocks don’t contain their own centroid?</a:t>
            </a:r>
            <a:endParaRPr/>
          </a:p>
        </p:txBody>
      </p:sp>
      <p:sp>
        <p:nvSpPr>
          <p:cNvPr id="1923" name="Google Shape;1923;p24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cxnSp>
        <p:nvCxnSpPr>
          <p:cNvPr id="1924" name="Google Shape;1924;p243"/>
          <p:cNvCxnSpPr/>
          <p:nvPr/>
        </p:nvCxnSpPr>
        <p:spPr>
          <a:xfrm>
            <a:off x="391050" y="3951900"/>
            <a:ext cx="83619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44"/>
          <p:cNvSpPr txBox="1"/>
          <p:nvPr/>
        </p:nvSpPr>
        <p:spPr>
          <a:xfrm>
            <a:off x="407175" y="1493675"/>
            <a:ext cx="8120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CREATE TABLE </a:t>
            </a:r>
            <a:r>
              <a:rPr b="1" lang="en" sz="2300">
                <a:solidFill>
                  <a:schemeClr val="dk1"/>
                </a:solidFill>
                <a:latin typeface="Consolas"/>
                <a:ea typeface="Consolas"/>
                <a:cs typeface="Consolas"/>
                <a:sym typeface="Consolas"/>
              </a:rPr>
              <a:t>nyc_census_blocks_merge</a:t>
            </a:r>
            <a:r>
              <a:rPr b="1" lang="en" sz="2300">
                <a:solidFill>
                  <a:srgbClr val="0000FF"/>
                </a:solidFill>
                <a:latin typeface="Consolas"/>
                <a:ea typeface="Consolas"/>
                <a:cs typeface="Consolas"/>
                <a:sym typeface="Consolas"/>
              </a:rPr>
              <a:t> AS</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ST_Union(</a:t>
            </a:r>
            <a:r>
              <a:rPr b="1" lang="en" sz="2300">
                <a:solidFill>
                  <a:schemeClr val="dk1"/>
                </a:solidFill>
                <a:latin typeface="Consolas"/>
                <a:ea typeface="Consolas"/>
                <a:cs typeface="Consolas"/>
                <a:sym typeface="Consolas"/>
              </a:rPr>
              <a:t>geom</a:t>
            </a:r>
            <a:r>
              <a:rPr b="1" lang="en" sz="2300">
                <a:solidFill>
                  <a:srgbClr val="006E1D"/>
                </a:solidFill>
                <a:latin typeface="Consolas"/>
                <a:ea typeface="Consolas"/>
                <a:cs typeface="Consolas"/>
                <a:sym typeface="Consolas"/>
              </a:rPr>
              <a:t>)</a:t>
            </a:r>
            <a:r>
              <a:rPr b="1" lang="en" sz="2300">
                <a:solidFill>
                  <a:srgbClr val="0000FF"/>
                </a:solidFill>
                <a:latin typeface="Consolas"/>
                <a:ea typeface="Consolas"/>
                <a:cs typeface="Consolas"/>
                <a:sym typeface="Consolas"/>
              </a:rPr>
              <a:t> AS </a:t>
            </a:r>
            <a:r>
              <a:rPr b="1" lang="en" sz="2300">
                <a:solidFill>
                  <a:schemeClr val="dk1"/>
                </a:solidFill>
                <a:latin typeface="Consolas"/>
                <a:ea typeface="Consolas"/>
                <a:cs typeface="Consolas"/>
                <a:sym typeface="Consolas"/>
              </a:rPr>
              <a:t>geom</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FROM </a:t>
            </a:r>
            <a:r>
              <a:rPr b="1" lang="en" sz="2300">
                <a:solidFill>
                  <a:schemeClr val="dk1"/>
                </a:solidFill>
                <a:latin typeface="Consolas"/>
                <a:ea typeface="Consolas"/>
                <a:cs typeface="Consolas"/>
                <a:sym typeface="Consolas"/>
              </a:rPr>
              <a:t>nyc_census_blocks</a:t>
            </a:r>
            <a:r>
              <a:rPr b="1" lang="en" sz="2300">
                <a:solidFill>
                  <a:srgbClr val="0000FF"/>
                </a:solidFill>
                <a:latin typeface="Consolas"/>
                <a:ea typeface="Consolas"/>
                <a:cs typeface="Consolas"/>
                <a:sym typeface="Consolas"/>
              </a:rPr>
              <a:t>;</a:t>
            </a:r>
            <a:endParaRPr b="1" sz="2300">
              <a:solidFill>
                <a:srgbClr val="0000FF"/>
              </a:solidFill>
              <a:latin typeface="Consolas"/>
              <a:ea typeface="Consolas"/>
              <a:cs typeface="Consolas"/>
              <a:sym typeface="Consolas"/>
            </a:endParaRPr>
          </a:p>
        </p:txBody>
      </p:sp>
      <p:sp>
        <p:nvSpPr>
          <p:cNvPr id="1930" name="Google Shape;1930;p244"/>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Union all the census blocks into a single output. </a:t>
            </a:r>
            <a:br>
              <a:rPr lang="en"/>
            </a:br>
            <a:r>
              <a:rPr lang="en"/>
              <a:t>What kind of geometry is it? How many parts does it have?</a:t>
            </a:r>
            <a:endParaRPr/>
          </a:p>
        </p:txBody>
      </p:sp>
      <p:sp>
        <p:nvSpPr>
          <p:cNvPr id="1931" name="Google Shape;1931;p24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cxnSp>
        <p:nvCxnSpPr>
          <p:cNvPr id="1932" name="Google Shape;1932;p244"/>
          <p:cNvCxnSpPr/>
          <p:nvPr/>
        </p:nvCxnSpPr>
        <p:spPr>
          <a:xfrm>
            <a:off x="330975" y="3075600"/>
            <a:ext cx="8361900" cy="0"/>
          </a:xfrm>
          <a:prstGeom prst="straightConnector1">
            <a:avLst/>
          </a:prstGeom>
          <a:noFill/>
          <a:ln cap="flat" cmpd="sng" w="38100">
            <a:solidFill>
              <a:schemeClr val="dk2"/>
            </a:solidFill>
            <a:prstDash val="solid"/>
            <a:round/>
            <a:headEnd len="med" w="med" type="none"/>
            <a:tailEnd len="med" w="med" type="none"/>
          </a:ln>
        </p:spPr>
      </p:cxnSp>
      <p:sp>
        <p:nvSpPr>
          <p:cNvPr id="1933" name="Google Shape;1933;p244"/>
          <p:cNvSpPr txBox="1"/>
          <p:nvPr/>
        </p:nvSpPr>
        <p:spPr>
          <a:xfrm>
            <a:off x="451575" y="3410725"/>
            <a:ext cx="8120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ST_GeometryType(</a:t>
            </a:r>
            <a:r>
              <a:rPr b="1" lang="en" sz="2300">
                <a:solidFill>
                  <a:schemeClr val="dk1"/>
                </a:solidFill>
                <a:latin typeface="Consolas"/>
                <a:ea typeface="Consolas"/>
                <a:cs typeface="Consolas"/>
                <a:sym typeface="Consolas"/>
              </a:rPr>
              <a:t>geom</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br>
              <a:rPr b="1" lang="en" sz="2300">
                <a:solidFill>
                  <a:schemeClr val="dk1"/>
                </a:solidFill>
                <a:latin typeface="Consolas"/>
                <a:ea typeface="Consolas"/>
                <a:cs typeface="Consolas"/>
                <a:sym typeface="Consolas"/>
              </a:rPr>
            </a:b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ST_NumGeometries(</a:t>
            </a:r>
            <a:r>
              <a:rPr b="1" lang="en" sz="2300">
                <a:solidFill>
                  <a:schemeClr val="dk1"/>
                </a:solidFill>
                <a:latin typeface="Consolas"/>
                <a:ea typeface="Consolas"/>
                <a:cs typeface="Consolas"/>
                <a:sym typeface="Consolas"/>
              </a:rPr>
              <a:t>geom</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 </a:t>
            </a:r>
            <a:br>
              <a:rPr b="1" lang="en" sz="2300">
                <a:solidFill>
                  <a:schemeClr val="dk1"/>
                </a:solidFill>
                <a:latin typeface="Consolas"/>
                <a:ea typeface="Consolas"/>
                <a:cs typeface="Consolas"/>
                <a:sym typeface="Consolas"/>
              </a:rPr>
            </a:br>
            <a:r>
              <a:rPr b="1" lang="en" sz="2300">
                <a:solidFill>
                  <a:srgbClr val="0000FF"/>
                </a:solidFill>
                <a:latin typeface="Consolas"/>
                <a:ea typeface="Consolas"/>
                <a:cs typeface="Consolas"/>
                <a:sym typeface="Consolas"/>
              </a:rPr>
              <a:t>FROM</a:t>
            </a:r>
            <a:r>
              <a:rPr b="1" lang="en" sz="2300">
                <a:solidFill>
                  <a:schemeClr val="dk1"/>
                </a:solidFill>
                <a:latin typeface="Consolas"/>
                <a:ea typeface="Consolas"/>
                <a:cs typeface="Consolas"/>
                <a:sym typeface="Consolas"/>
              </a:rPr>
              <a:t> nyc_census_blocks_merge;</a:t>
            </a:r>
            <a:endParaRPr b="1" sz="2300">
              <a:solidFill>
                <a:schemeClr val="dk1"/>
              </a:solidFill>
              <a:latin typeface="Consolas"/>
              <a:ea typeface="Consolas"/>
              <a:cs typeface="Consolas"/>
              <a:sym typeface="Consolas"/>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245"/>
          <p:cNvSpPr txBox="1"/>
          <p:nvPr/>
        </p:nvSpPr>
        <p:spPr>
          <a:xfrm>
            <a:off x="330975" y="1493675"/>
            <a:ext cx="81207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ST_Area(ST_Buffer(</a:t>
            </a:r>
            <a:r>
              <a:rPr b="1" lang="en" sz="2300">
                <a:solidFill>
                  <a:srgbClr val="B45F06"/>
                </a:solidFill>
                <a:latin typeface="Consolas"/>
                <a:ea typeface="Consolas"/>
                <a:cs typeface="Consolas"/>
                <a:sym typeface="Consolas"/>
              </a:rPr>
              <a:t>'POINT(0 0)'</a:t>
            </a:r>
            <a:r>
              <a:rPr b="1" lang="en" sz="2300">
                <a:solidFill>
                  <a:srgbClr val="0000FF"/>
                </a:solidFill>
                <a:latin typeface="Consolas"/>
                <a:ea typeface="Consolas"/>
                <a:cs typeface="Consolas"/>
                <a:sym typeface="Consolas"/>
              </a:rPr>
              <a:t>, 1</a:t>
            </a:r>
            <a:r>
              <a:rPr b="1" lang="en" sz="2300">
                <a:solidFill>
                  <a:srgbClr val="006E1D"/>
                </a:solidFill>
                <a:latin typeface="Consolas"/>
                <a:ea typeface="Consolas"/>
                <a:cs typeface="Consolas"/>
                <a:sym typeface="Consolas"/>
              </a:rPr>
              <a:t>))</a:t>
            </a:r>
            <a:r>
              <a:rPr b="1" lang="en" sz="2300">
                <a:solidFill>
                  <a:srgbClr val="0000FF"/>
                </a:solidFill>
                <a:latin typeface="Consolas"/>
                <a:ea typeface="Consolas"/>
                <a:cs typeface="Consolas"/>
                <a:sym typeface="Consolas"/>
              </a:rPr>
              <a:t>;</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3.121445152258052</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br>
              <a:rPr b="1" lang="en" sz="2300">
                <a:solidFill>
                  <a:srgbClr val="0000FF"/>
                </a:solidFill>
                <a:latin typeface="Consolas"/>
                <a:ea typeface="Consolas"/>
                <a:cs typeface="Consolas"/>
                <a:sym typeface="Consolas"/>
              </a:rPr>
            </a:b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SELECT </a:t>
            </a:r>
            <a:r>
              <a:rPr b="1" lang="en" sz="2300">
                <a:solidFill>
                  <a:srgbClr val="006E1D"/>
                </a:solidFill>
                <a:latin typeface="Consolas"/>
                <a:ea typeface="Consolas"/>
                <a:cs typeface="Consolas"/>
                <a:sym typeface="Consolas"/>
              </a:rPr>
              <a:t>pi</a:t>
            </a:r>
            <a:r>
              <a:rPr b="1" lang="en" sz="2300">
                <a:solidFill>
                  <a:srgbClr val="006E1D"/>
                </a:solidFill>
                <a:latin typeface="Consolas"/>
                <a:ea typeface="Consolas"/>
                <a:cs typeface="Consolas"/>
                <a:sym typeface="Consolas"/>
              </a:rPr>
              <a:t>();</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3.141592653589793</a:t>
            </a:r>
            <a:endParaRPr b="1" sz="2300">
              <a:solidFill>
                <a:srgbClr val="0000FF"/>
              </a:solidFill>
              <a:latin typeface="Consolas"/>
              <a:ea typeface="Consolas"/>
              <a:cs typeface="Consolas"/>
              <a:sym typeface="Consolas"/>
            </a:endParaRPr>
          </a:p>
        </p:txBody>
      </p:sp>
      <p:sp>
        <p:nvSpPr>
          <p:cNvPr id="1939" name="Google Shape;1939;p245"/>
          <p:cNvSpPr txBox="1"/>
          <p:nvPr>
            <p:ph type="title"/>
          </p:nvPr>
        </p:nvSpPr>
        <p:spPr>
          <a:xfrm>
            <a:off x="311700" y="597425"/>
            <a:ext cx="8520600" cy="81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What is the area of a one unit buffer around the origin? How different is it from what you would expect? Why?</a:t>
            </a:r>
            <a:r>
              <a:rPr lang="en"/>
              <a:t>”</a:t>
            </a:r>
            <a:endParaRPr/>
          </a:p>
        </p:txBody>
      </p:sp>
      <p:cxnSp>
        <p:nvCxnSpPr>
          <p:cNvPr id="1940" name="Google Shape;1940;p245"/>
          <p:cNvCxnSpPr/>
          <p:nvPr/>
        </p:nvCxnSpPr>
        <p:spPr>
          <a:xfrm>
            <a:off x="371475" y="2980350"/>
            <a:ext cx="8361900" cy="0"/>
          </a:xfrm>
          <a:prstGeom prst="straightConnector1">
            <a:avLst/>
          </a:prstGeom>
          <a:noFill/>
          <a:ln cap="flat" cmpd="sng" w="38100">
            <a:solidFill>
              <a:schemeClr val="dk2"/>
            </a:solidFill>
            <a:prstDash val="solid"/>
            <a:round/>
            <a:headEnd len="med" w="med" type="none"/>
            <a:tailEnd len="med" w="med" type="none"/>
          </a:ln>
        </p:spPr>
      </p:cxnSp>
      <p:sp>
        <p:nvSpPr>
          <p:cNvPr id="1941" name="Google Shape;1941;p24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46"/>
          <p:cNvSpPr txBox="1"/>
          <p:nvPr>
            <p:ph type="title"/>
          </p:nvPr>
        </p:nvSpPr>
        <p:spPr>
          <a:xfrm>
            <a:off x="311700" y="654575"/>
            <a:ext cx="8520600" cy="1356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Brooklyn neighborhoods of </a:t>
            </a:r>
            <a:r>
              <a:rPr lang="en">
                <a:solidFill>
                  <a:srgbClr val="B45F06"/>
                </a:solidFill>
              </a:rPr>
              <a:t>Park Slope</a:t>
            </a:r>
            <a:r>
              <a:rPr lang="en"/>
              <a:t> and </a:t>
            </a:r>
            <a:r>
              <a:rPr lang="en">
                <a:solidFill>
                  <a:srgbClr val="B45F06"/>
                </a:solidFill>
              </a:rPr>
              <a:t>Carroll Gardens</a:t>
            </a:r>
            <a:r>
              <a:rPr lang="en"/>
              <a:t> are going to war! Construct a polygon delineating a </a:t>
            </a:r>
            <a:r>
              <a:rPr lang="en">
                <a:solidFill>
                  <a:srgbClr val="B45F06"/>
                </a:solidFill>
              </a:rPr>
              <a:t>100 meter wide</a:t>
            </a:r>
            <a:r>
              <a:rPr lang="en"/>
              <a:t> DMZ on the border between the neighborhoods. What is the area of the DMZ?</a:t>
            </a:r>
            <a:endParaRPr/>
          </a:p>
        </p:txBody>
      </p:sp>
      <p:cxnSp>
        <p:nvCxnSpPr>
          <p:cNvPr id="1947" name="Google Shape;1947;p246"/>
          <p:cNvCxnSpPr/>
          <p:nvPr/>
        </p:nvCxnSpPr>
        <p:spPr>
          <a:xfrm>
            <a:off x="0" y="2318100"/>
            <a:ext cx="9172500" cy="0"/>
          </a:xfrm>
          <a:prstGeom prst="straightConnector1">
            <a:avLst/>
          </a:prstGeom>
          <a:noFill/>
          <a:ln cap="flat" cmpd="sng" w="38100">
            <a:solidFill>
              <a:schemeClr val="dk2"/>
            </a:solidFill>
            <a:prstDash val="solid"/>
            <a:round/>
            <a:headEnd len="med" w="med" type="none"/>
            <a:tailEnd len="med" w="med" type="none"/>
          </a:ln>
        </p:spPr>
      </p:cxnSp>
      <p:sp>
        <p:nvSpPr>
          <p:cNvPr id="1948" name="Google Shape;1948;p24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pic>
        <p:nvPicPr>
          <p:cNvPr id="1949" name="Google Shape;1949;p246"/>
          <p:cNvPicPr preferRelativeResize="0"/>
          <p:nvPr/>
        </p:nvPicPr>
        <p:blipFill>
          <a:blip r:embed="rId3">
            <a:alphaModFix/>
          </a:blip>
          <a:stretch>
            <a:fillRect/>
          </a:stretch>
        </p:blipFill>
        <p:spPr>
          <a:xfrm>
            <a:off x="0" y="2342900"/>
            <a:ext cx="9143999" cy="28006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247"/>
          <p:cNvSpPr txBox="1"/>
          <p:nvPr/>
        </p:nvSpPr>
        <p:spPr>
          <a:xfrm>
            <a:off x="330975" y="655475"/>
            <a:ext cx="81207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rgbClr val="0000FF"/>
                </a:solidFill>
                <a:latin typeface="Consolas"/>
                <a:ea typeface="Consolas"/>
                <a:cs typeface="Consolas"/>
                <a:sym typeface="Consolas"/>
              </a:rPr>
              <a:t>CREATE</a:t>
            </a: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TABLE</a:t>
            </a:r>
            <a:r>
              <a:rPr b="1" lang="en" sz="2300">
                <a:solidFill>
                  <a:schemeClr val="dk1"/>
                </a:solidFill>
                <a:latin typeface="Consolas"/>
                <a:ea typeface="Consolas"/>
                <a:cs typeface="Consolas"/>
                <a:sym typeface="Consolas"/>
              </a:rPr>
              <a:t> brooklyn_dmz </a:t>
            </a:r>
            <a:r>
              <a:rPr b="1" lang="en" sz="2300">
                <a:solidFill>
                  <a:srgbClr val="0000FF"/>
                </a:solidFill>
                <a:latin typeface="Consolas"/>
                <a:ea typeface="Consolas"/>
                <a:cs typeface="Consolas"/>
                <a:sym typeface="Consolas"/>
              </a:rPr>
              <a:t>AS</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SELECT</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ST_Intersection(</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ST_Buffer(</a:t>
            </a:r>
            <a:r>
              <a:rPr b="1" lang="en" sz="2300">
                <a:solidFill>
                  <a:schemeClr val="dk1"/>
                </a:solidFill>
                <a:latin typeface="Consolas"/>
                <a:ea typeface="Consolas"/>
                <a:cs typeface="Consolas"/>
                <a:sym typeface="Consolas"/>
              </a:rPr>
              <a:t>ps.geom, 50</a:t>
            </a:r>
            <a:r>
              <a:rPr b="1" lang="en" sz="2300">
                <a:solidFill>
                  <a:srgbClr val="006E1D"/>
                </a:solidFill>
                <a:latin typeface="Consolas"/>
                <a:ea typeface="Consolas"/>
                <a:cs typeface="Consolas"/>
                <a:sym typeface="Consolas"/>
              </a:rPr>
              <a:t>)</a:t>
            </a:r>
            <a:r>
              <a:rPr b="1" lang="en" sz="2300">
                <a:solidFill>
                  <a:schemeClr val="dk1"/>
                </a:solidFill>
                <a:latin typeface="Consolas"/>
                <a:ea typeface="Consolas"/>
                <a:cs typeface="Consolas"/>
                <a:sym typeface="Consolas"/>
              </a:rPr>
              <a:t>,</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6E1D"/>
                </a:solidFill>
                <a:latin typeface="Consolas"/>
                <a:ea typeface="Consolas"/>
                <a:cs typeface="Consolas"/>
                <a:sym typeface="Consolas"/>
              </a:rPr>
              <a:t>ST_Buffer(</a:t>
            </a:r>
            <a:r>
              <a:rPr b="1" lang="en" sz="2300">
                <a:solidFill>
                  <a:schemeClr val="dk1"/>
                </a:solidFill>
                <a:latin typeface="Consolas"/>
                <a:ea typeface="Consolas"/>
                <a:cs typeface="Consolas"/>
                <a:sym typeface="Consolas"/>
              </a:rPr>
              <a:t>cg.geom, 50</a:t>
            </a:r>
            <a:r>
              <a:rPr b="1" lang="en" sz="2300">
                <a:solidFill>
                  <a:srgbClr val="006E1D"/>
                </a:solidFill>
                <a:latin typeface="Consolas"/>
                <a:ea typeface="Consolas"/>
                <a:cs typeface="Consolas"/>
                <a:sym typeface="Consolas"/>
              </a:rPr>
              <a:t>))</a:t>
            </a:r>
            <a:endParaRPr b="1" sz="2300">
              <a:solidFill>
                <a:srgbClr val="006E1D"/>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a:t>
            </a:r>
            <a:r>
              <a:rPr b="1" lang="en" sz="2300">
                <a:solidFill>
                  <a:srgbClr val="0000FF"/>
                </a:solidFill>
                <a:latin typeface="Consolas"/>
                <a:ea typeface="Consolas"/>
                <a:cs typeface="Consolas"/>
                <a:sym typeface="Consolas"/>
              </a:rPr>
              <a:t>AS</a:t>
            </a:r>
            <a:r>
              <a:rPr b="1" lang="en" sz="2300">
                <a:solidFill>
                  <a:schemeClr val="dk1"/>
                </a:solidFill>
                <a:latin typeface="Consolas"/>
                <a:ea typeface="Consolas"/>
                <a:cs typeface="Consolas"/>
                <a:sym typeface="Consolas"/>
              </a:rPr>
              <a:t> geom</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FROM</a:t>
            </a:r>
            <a:endParaRPr b="1" sz="2300">
              <a:solidFill>
                <a:srgbClr val="0000FF"/>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nyc_neighborhoods ps,</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chemeClr val="dk1"/>
                </a:solidFill>
                <a:latin typeface="Consolas"/>
                <a:ea typeface="Consolas"/>
                <a:cs typeface="Consolas"/>
                <a:sym typeface="Consolas"/>
              </a:rPr>
              <a:t>  nyc_neighborhoods cg</a:t>
            </a:r>
            <a:endParaRPr b="1" sz="2300">
              <a:solidFill>
                <a:schemeClr val="dk1"/>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WHERE</a:t>
            </a:r>
            <a:r>
              <a:rPr b="1" lang="en" sz="2300">
                <a:solidFill>
                  <a:schemeClr val="dk1"/>
                </a:solidFill>
                <a:latin typeface="Consolas"/>
                <a:ea typeface="Consolas"/>
                <a:cs typeface="Consolas"/>
                <a:sym typeface="Consolas"/>
              </a:rPr>
              <a:t> ps.name = </a:t>
            </a:r>
            <a:r>
              <a:rPr b="1" lang="en" sz="2300">
                <a:solidFill>
                  <a:srgbClr val="B45F06"/>
                </a:solidFill>
                <a:latin typeface="Consolas"/>
                <a:ea typeface="Consolas"/>
                <a:cs typeface="Consolas"/>
                <a:sym typeface="Consolas"/>
              </a:rPr>
              <a:t>'Park Slope'</a:t>
            </a:r>
            <a:endParaRPr b="1" sz="2300">
              <a:solidFill>
                <a:srgbClr val="B45F06"/>
              </a:solidFill>
              <a:latin typeface="Consolas"/>
              <a:ea typeface="Consolas"/>
              <a:cs typeface="Consolas"/>
              <a:sym typeface="Consolas"/>
            </a:endParaRPr>
          </a:p>
          <a:p>
            <a:pPr indent="0" lvl="0" marL="0" rtl="0" algn="l">
              <a:spcBef>
                <a:spcPts val="0"/>
              </a:spcBef>
              <a:spcAft>
                <a:spcPts val="0"/>
              </a:spcAft>
              <a:buNone/>
            </a:pPr>
            <a:r>
              <a:rPr b="1" lang="en" sz="2300">
                <a:solidFill>
                  <a:srgbClr val="0000FF"/>
                </a:solidFill>
                <a:latin typeface="Consolas"/>
                <a:ea typeface="Consolas"/>
                <a:cs typeface="Consolas"/>
                <a:sym typeface="Consolas"/>
              </a:rPr>
              <a:t>AND</a:t>
            </a:r>
            <a:r>
              <a:rPr b="1" lang="en" sz="2300">
                <a:solidFill>
                  <a:schemeClr val="dk1"/>
                </a:solidFill>
                <a:latin typeface="Consolas"/>
                <a:ea typeface="Consolas"/>
                <a:cs typeface="Consolas"/>
                <a:sym typeface="Consolas"/>
              </a:rPr>
              <a:t> cg.name = </a:t>
            </a:r>
            <a:r>
              <a:rPr b="1" lang="en" sz="2300">
                <a:solidFill>
                  <a:srgbClr val="B45F06"/>
                </a:solidFill>
                <a:latin typeface="Consolas"/>
                <a:ea typeface="Consolas"/>
                <a:cs typeface="Consolas"/>
                <a:sym typeface="Consolas"/>
              </a:rPr>
              <a:t>'Carroll Gardens'</a:t>
            </a:r>
            <a:r>
              <a:rPr b="1" lang="en" sz="2300">
                <a:solidFill>
                  <a:schemeClr val="dk1"/>
                </a:solidFill>
                <a:latin typeface="Consolas"/>
                <a:ea typeface="Consolas"/>
                <a:cs typeface="Consolas"/>
                <a:sym typeface="Consolas"/>
              </a:rPr>
              <a:t>;</a:t>
            </a:r>
            <a:endParaRPr b="1" sz="2300">
              <a:solidFill>
                <a:schemeClr val="dk1"/>
              </a:solidFill>
              <a:latin typeface="Consolas"/>
              <a:ea typeface="Consolas"/>
              <a:cs typeface="Consolas"/>
              <a:sym typeface="Consolas"/>
            </a:endParaRPr>
          </a:p>
        </p:txBody>
      </p:sp>
      <p:sp>
        <p:nvSpPr>
          <p:cNvPr id="1955" name="Google Shape;1955;p247"/>
          <p:cNvSpPr/>
          <p:nvPr/>
        </p:nvSpPr>
        <p:spPr>
          <a:xfrm>
            <a:off x="4781550" y="1409700"/>
            <a:ext cx="371400" cy="1162200"/>
          </a:xfrm>
          <a:prstGeom prst="rightBrace">
            <a:avLst>
              <a:gd fmla="val 50000" name="adj1"/>
              <a:gd fmla="val 50000" name="adj2"/>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7"/>
          <p:cNvSpPr txBox="1"/>
          <p:nvPr/>
        </p:nvSpPr>
        <p:spPr>
          <a:xfrm>
            <a:off x="5200575" y="1508475"/>
            <a:ext cx="307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Calibri"/>
                <a:ea typeface="Calibri"/>
                <a:cs typeface="Calibri"/>
                <a:sym typeface="Calibri"/>
              </a:rPr>
              <a:t>Wrap in ST_Area(...) for area</a:t>
            </a:r>
            <a:endParaRPr sz="1600">
              <a:solidFill>
                <a:srgbClr val="FF0000"/>
              </a:solidFill>
              <a:latin typeface="Calibri"/>
              <a:ea typeface="Calibri"/>
              <a:cs typeface="Calibri"/>
              <a:sym typeface="Calibri"/>
            </a:endParaRPr>
          </a:p>
          <a:p>
            <a:pPr indent="0" lvl="0" marL="0" rtl="0" algn="l">
              <a:spcBef>
                <a:spcPts val="0"/>
              </a:spcBef>
              <a:spcAft>
                <a:spcPts val="0"/>
              </a:spcAft>
              <a:buNone/>
            </a:pPr>
            <a:r>
              <a:rPr lang="en" sz="1600">
                <a:solidFill>
                  <a:srgbClr val="FF0000"/>
                </a:solidFill>
                <a:latin typeface="Calibri"/>
                <a:ea typeface="Calibri"/>
                <a:cs typeface="Calibri"/>
                <a:sym typeface="Calibri"/>
              </a:rPr>
              <a:t>Wrap in ST_Transform(..., 4326) to see base map in PgAdmin map</a:t>
            </a:r>
            <a:endParaRPr sz="1600">
              <a:solidFill>
                <a:srgbClr val="FF0000"/>
              </a:solidFill>
              <a:latin typeface="Calibri"/>
              <a:ea typeface="Calibri"/>
              <a:cs typeface="Calibri"/>
              <a:sym typeface="Calibri"/>
            </a:endParaRPr>
          </a:p>
        </p:txBody>
      </p:sp>
      <p:sp>
        <p:nvSpPr>
          <p:cNvPr id="1957" name="Google Shape;1957;p24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248"/>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1963" name="Google Shape;1963;p248"/>
          <p:cNvPicPr preferRelativeResize="0"/>
          <p:nvPr/>
        </p:nvPicPr>
        <p:blipFill rotWithShape="1">
          <a:blip r:embed="rId3">
            <a:alphaModFix/>
          </a:blip>
          <a:srcRect b="0" l="3297" r="3297" t="0"/>
          <a:stretch/>
        </p:blipFill>
        <p:spPr>
          <a:xfrm>
            <a:off x="0" y="374775"/>
            <a:ext cx="9144001" cy="4768625"/>
          </a:xfrm>
          <a:prstGeom prst="rect">
            <a:avLst/>
          </a:prstGeom>
          <a:noFill/>
          <a:ln>
            <a:noFill/>
          </a:ln>
        </p:spPr>
      </p:pic>
      <p:sp>
        <p:nvSpPr>
          <p:cNvPr id="1964" name="Google Shape;1964;p24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21 - Geometry Constructing Exercises</a:t>
            </a:r>
            <a:endParaRPr b="1" sz="1500">
              <a:solidFill>
                <a:srgbClr val="FFFFFF"/>
              </a:solidFill>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49"/>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22 - More </a:t>
            </a:r>
            <a:br>
              <a:rPr lang="en" sz="3140"/>
            </a:br>
            <a:r>
              <a:rPr lang="en" sz="3140"/>
              <a:t>Spatial Joins!</a:t>
            </a:r>
            <a:endParaRPr sz="3140"/>
          </a:p>
        </p:txBody>
      </p:sp>
      <p:sp>
        <p:nvSpPr>
          <p:cNvPr id="1970" name="Google Shape;1970;p24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Apple MacOS - postgresapp.com</a:t>
            </a:r>
            <a:endParaRPr/>
          </a:p>
        </p:txBody>
      </p:sp>
      <p:pic>
        <p:nvPicPr>
          <p:cNvPr id="273" name="Google Shape;273;p34"/>
          <p:cNvPicPr preferRelativeResize="0"/>
          <p:nvPr/>
        </p:nvPicPr>
        <p:blipFill>
          <a:blip r:embed="rId3">
            <a:alphaModFix/>
          </a:blip>
          <a:stretch>
            <a:fillRect/>
          </a:stretch>
        </p:blipFill>
        <p:spPr>
          <a:xfrm>
            <a:off x="1526500" y="1474925"/>
            <a:ext cx="5779261" cy="3668575"/>
          </a:xfrm>
          <a:prstGeom prst="rect">
            <a:avLst/>
          </a:prstGeom>
          <a:noFill/>
          <a:ln>
            <a:noFill/>
          </a:ln>
        </p:spPr>
      </p:pic>
      <p:sp>
        <p:nvSpPr>
          <p:cNvPr id="274" name="Google Shape;274;p3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50"/>
          <p:cNvSpPr txBox="1"/>
          <p:nvPr>
            <p:ph idx="1" type="body"/>
          </p:nvPr>
        </p:nvSpPr>
        <p:spPr>
          <a:xfrm>
            <a:off x="311700" y="1112975"/>
            <a:ext cx="8520600" cy="36888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Font typeface="Arial"/>
              <a:buAutoNum type="arabicPeriod"/>
            </a:pPr>
            <a:r>
              <a:rPr lang="en" sz="2200">
                <a:solidFill>
                  <a:schemeClr val="dk1"/>
                </a:solidFill>
              </a:rPr>
              <a:t>Open the </a:t>
            </a:r>
            <a:r>
              <a:rPr b="1" lang="en" sz="2200">
                <a:solidFill>
                  <a:schemeClr val="dk1"/>
                </a:solidFill>
              </a:rPr>
              <a:t>Query Tool</a:t>
            </a:r>
            <a:r>
              <a:rPr lang="en" sz="2200">
                <a:solidFill>
                  <a:schemeClr val="dk1"/>
                </a:solidFill>
              </a:rPr>
              <a:t>         in pgAdmin</a:t>
            </a:r>
            <a:endParaRPr sz="2200">
              <a:solidFill>
                <a:schemeClr val="dk1"/>
              </a:solidFill>
            </a:endParaRPr>
          </a:p>
          <a:p>
            <a:pPr indent="-368300" lvl="0" marL="457200" rtl="0" algn="l">
              <a:lnSpc>
                <a:spcPct val="100000"/>
              </a:lnSpc>
              <a:spcBef>
                <a:spcPts val="0"/>
              </a:spcBef>
              <a:spcAft>
                <a:spcPts val="0"/>
              </a:spcAft>
              <a:buClr>
                <a:schemeClr val="dk1"/>
              </a:buClr>
              <a:buSzPts val="2200"/>
              <a:buFont typeface="Arial"/>
              <a:buAutoNum type="arabicPeriod"/>
            </a:pPr>
            <a:r>
              <a:rPr lang="en" sz="2200">
                <a:solidFill>
                  <a:schemeClr val="dk1"/>
                </a:solidFill>
              </a:rPr>
              <a:t>Select </a:t>
            </a:r>
            <a:r>
              <a:rPr b="1" lang="en" sz="2200">
                <a:solidFill>
                  <a:schemeClr val="dk1"/>
                </a:solidFill>
              </a:rPr>
              <a:t>Open File</a:t>
            </a:r>
            <a:r>
              <a:rPr lang="en" sz="2200">
                <a:solidFill>
                  <a:schemeClr val="dk1"/>
                </a:solidFill>
              </a:rPr>
              <a:t> </a:t>
            </a:r>
            <a:endParaRPr sz="2200">
              <a:solidFill>
                <a:schemeClr val="dk1"/>
              </a:solidFill>
            </a:endParaRPr>
          </a:p>
          <a:p>
            <a:pPr indent="-368300" lvl="0" marL="457200" rtl="0" algn="l">
              <a:lnSpc>
                <a:spcPct val="100000"/>
              </a:lnSpc>
              <a:spcBef>
                <a:spcPts val="0"/>
              </a:spcBef>
              <a:spcAft>
                <a:spcPts val="0"/>
              </a:spcAft>
              <a:buClr>
                <a:schemeClr val="dk1"/>
              </a:buClr>
              <a:buSzPts val="2200"/>
              <a:buAutoNum type="arabicPeriod"/>
            </a:pPr>
            <a:r>
              <a:rPr lang="en" sz="2200">
                <a:solidFill>
                  <a:schemeClr val="dk1"/>
                </a:solidFill>
              </a:rPr>
              <a:t>Browse to the nyc_census_sociodata.sql file</a:t>
            </a:r>
            <a:endParaRPr sz="2200">
              <a:solidFill>
                <a:schemeClr val="dk1"/>
              </a:solidFill>
            </a:endParaRPr>
          </a:p>
          <a:p>
            <a:pPr indent="-368300" lvl="0" marL="457200" rtl="0" algn="l">
              <a:lnSpc>
                <a:spcPct val="100000"/>
              </a:lnSpc>
              <a:spcBef>
                <a:spcPts val="0"/>
              </a:spcBef>
              <a:spcAft>
                <a:spcPts val="0"/>
              </a:spcAft>
              <a:buClr>
                <a:schemeClr val="dk1"/>
              </a:buClr>
              <a:buSzPts val="2200"/>
              <a:buAutoNum type="arabicPeriod"/>
            </a:pPr>
            <a:r>
              <a:rPr lang="en" sz="2200">
                <a:solidFill>
                  <a:schemeClr val="dk1"/>
                </a:solidFill>
              </a:rPr>
              <a:t>Run query </a:t>
            </a:r>
            <a:endParaRPr sz="2200">
              <a:solidFill>
                <a:schemeClr val="dk1"/>
              </a:solidFill>
            </a:endParaRPr>
          </a:p>
        </p:txBody>
      </p:sp>
      <p:sp>
        <p:nvSpPr>
          <p:cNvPr id="1976" name="Google Shape;1976;p2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 the nyc_census_sociodata.sql table</a:t>
            </a:r>
            <a:endParaRPr>
              <a:solidFill>
                <a:srgbClr val="006E1D"/>
              </a:solidFill>
            </a:endParaRPr>
          </a:p>
        </p:txBody>
      </p:sp>
      <p:pic>
        <p:nvPicPr>
          <p:cNvPr id="1977" name="Google Shape;1977;p250"/>
          <p:cNvPicPr preferRelativeResize="0"/>
          <p:nvPr/>
        </p:nvPicPr>
        <p:blipFill>
          <a:blip r:embed="rId3">
            <a:alphaModFix/>
          </a:blip>
          <a:stretch>
            <a:fillRect/>
          </a:stretch>
        </p:blipFill>
        <p:spPr>
          <a:xfrm>
            <a:off x="3369050" y="1201325"/>
            <a:ext cx="352425" cy="342900"/>
          </a:xfrm>
          <a:prstGeom prst="rect">
            <a:avLst/>
          </a:prstGeom>
          <a:noFill/>
          <a:ln>
            <a:noFill/>
          </a:ln>
        </p:spPr>
      </p:pic>
      <p:pic>
        <p:nvPicPr>
          <p:cNvPr id="1978" name="Google Shape;1978;p250"/>
          <p:cNvPicPr preferRelativeResize="0"/>
          <p:nvPr/>
        </p:nvPicPr>
        <p:blipFill>
          <a:blip r:embed="rId4">
            <a:alphaModFix/>
          </a:blip>
          <a:stretch>
            <a:fillRect/>
          </a:stretch>
        </p:blipFill>
        <p:spPr>
          <a:xfrm>
            <a:off x="2829777" y="1580630"/>
            <a:ext cx="352425" cy="312069"/>
          </a:xfrm>
          <a:prstGeom prst="rect">
            <a:avLst/>
          </a:prstGeom>
          <a:noFill/>
          <a:ln>
            <a:noFill/>
          </a:ln>
        </p:spPr>
      </p:pic>
      <p:grpSp>
        <p:nvGrpSpPr>
          <p:cNvPr id="1979" name="Google Shape;1979;p250"/>
          <p:cNvGrpSpPr/>
          <p:nvPr/>
        </p:nvGrpSpPr>
        <p:grpSpPr>
          <a:xfrm>
            <a:off x="2151296" y="2259639"/>
            <a:ext cx="352441" cy="312101"/>
            <a:chOff x="1851650" y="2427725"/>
            <a:chExt cx="646800" cy="548700"/>
          </a:xfrm>
        </p:grpSpPr>
        <p:sp>
          <p:nvSpPr>
            <p:cNvPr id="1980" name="Google Shape;1980;p250"/>
            <p:cNvSpPr/>
            <p:nvPr/>
          </p:nvSpPr>
          <p:spPr>
            <a:xfrm>
              <a:off x="1851650" y="2427725"/>
              <a:ext cx="646800" cy="548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1" name="Google Shape;1981;p250"/>
            <p:cNvPicPr preferRelativeResize="0"/>
            <p:nvPr/>
          </p:nvPicPr>
          <p:blipFill>
            <a:blip r:embed="rId5">
              <a:alphaModFix/>
            </a:blip>
            <a:stretch>
              <a:fillRect/>
            </a:stretch>
          </p:blipFill>
          <p:spPr>
            <a:xfrm>
              <a:off x="1910237" y="2519602"/>
              <a:ext cx="529625" cy="435050"/>
            </a:xfrm>
            <a:prstGeom prst="rect">
              <a:avLst/>
            </a:prstGeom>
            <a:noFill/>
            <a:ln>
              <a:noFill/>
            </a:ln>
          </p:spPr>
        </p:pic>
      </p:grpSp>
      <p:sp>
        <p:nvSpPr>
          <p:cNvPr id="1982" name="Google Shape;1982;p25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
        <p:nvSpPr>
          <p:cNvPr id="1983" name="Google Shape;1983;p250"/>
          <p:cNvSpPr txBox="1"/>
          <p:nvPr>
            <p:ph idx="1" type="body"/>
          </p:nvPr>
        </p:nvSpPr>
        <p:spPr>
          <a:xfrm>
            <a:off x="397425" y="3338375"/>
            <a:ext cx="8520600" cy="146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n" sz="2100">
                <a:solidFill>
                  <a:srgbClr val="9E9E9E"/>
                </a:solidFill>
                <a:latin typeface="Consolas"/>
                <a:ea typeface="Consolas"/>
                <a:cs typeface="Consolas"/>
                <a:sym typeface="Consolas"/>
              </a:rPr>
              <a:t>-- 2167</a:t>
            </a:r>
            <a:br>
              <a:rPr b="1" lang="en" sz="2100">
                <a:solidFill>
                  <a:srgbClr val="0000FF"/>
                </a:solidFill>
                <a:latin typeface="Consolas"/>
                <a:ea typeface="Consolas"/>
                <a:cs typeface="Consolas"/>
                <a:sym typeface="Consolas"/>
              </a:rPr>
            </a:br>
            <a:r>
              <a:rPr b="1" lang="en" sz="2100">
                <a:solidFill>
                  <a:srgbClr val="0000FF"/>
                </a:solidFill>
                <a:latin typeface="Consolas"/>
                <a:ea typeface="Consolas"/>
                <a:cs typeface="Consolas"/>
                <a:sym typeface="Consolas"/>
              </a:rPr>
              <a:t>SELECT</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  </a:t>
            </a:r>
            <a:r>
              <a:rPr b="1" lang="en" sz="2100">
                <a:solidFill>
                  <a:srgbClr val="006E1D"/>
                </a:solidFill>
                <a:latin typeface="Consolas"/>
                <a:ea typeface="Consolas"/>
                <a:cs typeface="Consolas"/>
                <a:sym typeface="Consolas"/>
              </a:rPr>
              <a:t>Count(</a:t>
            </a:r>
            <a:r>
              <a:rPr b="1" lang="en" sz="2100">
                <a:solidFill>
                  <a:schemeClr val="dk1"/>
                </a:solidFill>
                <a:latin typeface="Consolas"/>
                <a:ea typeface="Consolas"/>
                <a:cs typeface="Consolas"/>
                <a:sym typeface="Consolas"/>
              </a:rPr>
              <a:t>*</a:t>
            </a:r>
            <a:r>
              <a:rPr b="1" lang="en" sz="2100">
                <a:solidFill>
                  <a:srgbClr val="006E1D"/>
                </a:solidFill>
                <a:latin typeface="Consolas"/>
                <a:ea typeface="Consolas"/>
                <a:cs typeface="Consolas"/>
                <a:sym typeface="Consolas"/>
              </a:rPr>
              <a:t>)</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FROM</a:t>
            </a:r>
            <a:r>
              <a:rPr b="1" lang="en" sz="2100">
                <a:solidFill>
                  <a:schemeClr val="dk1"/>
                </a:solidFill>
                <a:latin typeface="Consolas"/>
                <a:ea typeface="Consolas"/>
                <a:cs typeface="Consolas"/>
                <a:sym typeface="Consolas"/>
              </a:rPr>
              <a:t> nyc_census_sociodata;</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2100">
              <a:solidFill>
                <a:schemeClr val="dk1"/>
              </a:solidFill>
              <a:latin typeface="Consolas"/>
              <a:ea typeface="Consolas"/>
              <a:cs typeface="Consolas"/>
              <a:sym typeface="Consolas"/>
            </a:endParaRPr>
          </a:p>
        </p:txBody>
      </p:sp>
      <p:cxnSp>
        <p:nvCxnSpPr>
          <p:cNvPr id="1984" name="Google Shape;1984;p250"/>
          <p:cNvCxnSpPr/>
          <p:nvPr/>
        </p:nvCxnSpPr>
        <p:spPr>
          <a:xfrm rot="10800000">
            <a:off x="-18975" y="2991150"/>
            <a:ext cx="9172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51"/>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latin typeface="Arial Black"/>
                <a:ea typeface="Arial Black"/>
                <a:cs typeface="Arial Black"/>
                <a:sym typeface="Arial Black"/>
              </a:rPr>
              <a:t>How would you make </a:t>
            </a:r>
            <a:br>
              <a:rPr lang="en">
                <a:solidFill>
                  <a:schemeClr val="dk1"/>
                </a:solidFill>
                <a:latin typeface="Arial Black"/>
                <a:ea typeface="Arial Black"/>
                <a:cs typeface="Arial Black"/>
                <a:sym typeface="Arial Black"/>
              </a:rPr>
            </a:br>
            <a:r>
              <a:rPr lang="en">
                <a:solidFill>
                  <a:schemeClr val="dk1"/>
                </a:solidFill>
                <a:latin typeface="Arial Black"/>
                <a:ea typeface="Arial Black"/>
                <a:cs typeface="Arial Black"/>
                <a:sym typeface="Arial Black"/>
              </a:rPr>
              <a:t>a </a:t>
            </a:r>
            <a:r>
              <a:rPr lang="en">
                <a:solidFill>
                  <a:schemeClr val="accent4"/>
                </a:solidFill>
                <a:latin typeface="Arial Black"/>
                <a:ea typeface="Arial Black"/>
                <a:cs typeface="Arial Black"/>
                <a:sym typeface="Arial Black"/>
              </a:rPr>
              <a:t>census tract map</a:t>
            </a:r>
            <a:r>
              <a:rPr lang="en">
                <a:solidFill>
                  <a:schemeClr val="dk1"/>
                </a:solidFill>
                <a:latin typeface="Arial Black"/>
                <a:ea typeface="Arial Black"/>
                <a:cs typeface="Arial Black"/>
                <a:sym typeface="Arial Black"/>
              </a:rPr>
              <a:t> </a:t>
            </a:r>
            <a:br>
              <a:rPr lang="en">
                <a:solidFill>
                  <a:schemeClr val="dk1"/>
                </a:solidFill>
                <a:latin typeface="Arial Black"/>
                <a:ea typeface="Arial Black"/>
                <a:cs typeface="Arial Black"/>
                <a:sym typeface="Arial Black"/>
              </a:rPr>
            </a:br>
            <a:r>
              <a:rPr lang="en">
                <a:solidFill>
                  <a:schemeClr val="dk1"/>
                </a:solidFill>
                <a:latin typeface="Arial Black"/>
                <a:ea typeface="Arial Black"/>
                <a:cs typeface="Arial Black"/>
                <a:sym typeface="Arial Black"/>
              </a:rPr>
              <a:t>from </a:t>
            </a:r>
            <a:r>
              <a:rPr lang="en">
                <a:solidFill>
                  <a:schemeClr val="accent4"/>
                </a:solidFill>
                <a:latin typeface="Arial Black"/>
                <a:ea typeface="Arial Black"/>
                <a:cs typeface="Arial Black"/>
                <a:sym typeface="Arial Black"/>
              </a:rPr>
              <a:t>census blocks</a:t>
            </a:r>
            <a:r>
              <a:rPr lang="en">
                <a:solidFill>
                  <a:schemeClr val="dk1"/>
                </a:solidFill>
                <a:latin typeface="Arial Black"/>
                <a:ea typeface="Arial Black"/>
                <a:cs typeface="Arial Black"/>
                <a:sym typeface="Arial Black"/>
              </a:rPr>
              <a:t>?</a:t>
            </a:r>
            <a:endParaRPr>
              <a:solidFill>
                <a:schemeClr val="dk1"/>
              </a:solidFill>
              <a:latin typeface="Arial Black"/>
              <a:ea typeface="Arial Black"/>
              <a:cs typeface="Arial Black"/>
              <a:sym typeface="Arial Black"/>
            </a:endParaRPr>
          </a:p>
        </p:txBody>
      </p:sp>
      <p:sp>
        <p:nvSpPr>
          <p:cNvPr id="1990" name="Google Shape;1990;p25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52"/>
          <p:cNvSpPr txBox="1"/>
          <p:nvPr>
            <p:ph idx="1" type="body"/>
          </p:nvPr>
        </p:nvSpPr>
        <p:spPr>
          <a:xfrm>
            <a:off x="311700" y="1112975"/>
            <a:ext cx="8520600" cy="368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Liberty Island blkid</a:t>
            </a:r>
            <a:endParaRPr>
              <a:solidFill>
                <a:schemeClr val="dk1"/>
              </a:solidFill>
            </a:endParaRPr>
          </a:p>
          <a:p>
            <a:pPr indent="0" lvl="0" marL="0" rtl="0" algn="l">
              <a:lnSpc>
                <a:spcPct val="100000"/>
              </a:lnSpc>
              <a:spcBef>
                <a:spcPts val="0"/>
              </a:spcBef>
              <a:spcAft>
                <a:spcPts val="0"/>
              </a:spcAft>
              <a:buNone/>
            </a:pPr>
            <a:r>
              <a:t/>
            </a:r>
            <a:endParaRPr sz="2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360610001001001</a:t>
            </a:r>
            <a:r>
              <a:rPr lang="en">
                <a:solidFill>
                  <a:schemeClr val="dk1"/>
                </a:solidFill>
                <a:latin typeface="Consolas"/>
                <a:ea typeface="Consolas"/>
                <a:cs typeface="Consolas"/>
                <a:sym typeface="Consolas"/>
              </a:rPr>
              <a:t> = </a:t>
            </a:r>
            <a:r>
              <a:rPr lang="en">
                <a:solidFill>
                  <a:srgbClr val="005493"/>
                </a:solidFill>
                <a:latin typeface="Consolas"/>
                <a:ea typeface="Consolas"/>
                <a:cs typeface="Consolas"/>
                <a:sym typeface="Consolas"/>
              </a:rPr>
              <a:t>36 061 000100 1 001</a:t>
            </a:r>
            <a:endParaRPr>
              <a:solidFill>
                <a:srgbClr val="005493"/>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36</a:t>
            </a:r>
            <a:r>
              <a:rPr lang="en">
                <a:solidFill>
                  <a:schemeClr val="dk1"/>
                </a:solidFill>
                <a:latin typeface="Consolas"/>
                <a:ea typeface="Consolas"/>
                <a:cs typeface="Consolas"/>
                <a:sym typeface="Consolas"/>
              </a:rPr>
              <a:t>     = State of New York</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061</a:t>
            </a:r>
            <a:r>
              <a:rPr lang="en">
                <a:solidFill>
                  <a:schemeClr val="dk1"/>
                </a:solidFill>
                <a:latin typeface="Consolas"/>
                <a:ea typeface="Consolas"/>
                <a:cs typeface="Consolas"/>
                <a:sym typeface="Consolas"/>
              </a:rPr>
              <a:t>    = New York County (Manhattan)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000100</a:t>
            </a:r>
            <a:r>
              <a:rPr lang="en">
                <a:solidFill>
                  <a:schemeClr val="dk1"/>
                </a:solidFill>
                <a:latin typeface="Consolas"/>
                <a:ea typeface="Consolas"/>
                <a:cs typeface="Consolas"/>
                <a:sym typeface="Consolas"/>
              </a:rPr>
              <a:t> = Census Tract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5493"/>
                </a:solidFill>
                <a:latin typeface="Consolas"/>
                <a:ea typeface="Consolas"/>
                <a:cs typeface="Consolas"/>
                <a:sym typeface="Consolas"/>
              </a:rPr>
              <a:t>1</a:t>
            </a:r>
            <a:r>
              <a:rPr lang="en">
                <a:solidFill>
                  <a:schemeClr val="dk1"/>
                </a:solidFill>
                <a:latin typeface="Consolas"/>
                <a:ea typeface="Consolas"/>
                <a:cs typeface="Consolas"/>
                <a:sym typeface="Consolas"/>
              </a:rPr>
              <a:t>      = Census Block Group</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5493"/>
                </a:solidFill>
                <a:latin typeface="Consolas"/>
                <a:ea typeface="Consolas"/>
                <a:cs typeface="Consolas"/>
                <a:sym typeface="Consolas"/>
              </a:rPr>
              <a:t>001</a:t>
            </a:r>
            <a:r>
              <a:rPr lang="en">
                <a:solidFill>
                  <a:schemeClr val="dk1"/>
                </a:solidFill>
                <a:latin typeface="Consolas"/>
                <a:ea typeface="Consolas"/>
                <a:cs typeface="Consolas"/>
                <a:sym typeface="Consolas"/>
              </a:rPr>
              <a:t>    = Census Block</a:t>
            </a:r>
            <a:endParaRPr>
              <a:solidFill>
                <a:schemeClr val="dk1"/>
              </a:solidFill>
              <a:latin typeface="Consolas"/>
              <a:ea typeface="Consolas"/>
              <a:cs typeface="Consolas"/>
              <a:sym typeface="Consolas"/>
            </a:endParaRPr>
          </a:p>
        </p:txBody>
      </p:sp>
      <p:sp>
        <p:nvSpPr>
          <p:cNvPr id="1996" name="Google Shape;1996;p2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Recall...</a:t>
            </a:r>
            <a:endParaRPr>
              <a:solidFill>
                <a:srgbClr val="006E1D"/>
              </a:solidFill>
            </a:endParaRPr>
          </a:p>
        </p:txBody>
      </p:sp>
      <p:sp>
        <p:nvSpPr>
          <p:cNvPr id="1997" name="Google Shape;1997;p25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25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pic>
        <p:nvPicPr>
          <p:cNvPr id="2003" name="Google Shape;2003;p253"/>
          <p:cNvPicPr preferRelativeResize="0"/>
          <p:nvPr/>
        </p:nvPicPr>
        <p:blipFill>
          <a:blip r:embed="rId3">
            <a:alphaModFix/>
          </a:blip>
          <a:stretch>
            <a:fillRect/>
          </a:stretch>
        </p:blipFill>
        <p:spPr>
          <a:xfrm>
            <a:off x="4430125" y="408575"/>
            <a:ext cx="4734925" cy="4734925"/>
          </a:xfrm>
          <a:prstGeom prst="rect">
            <a:avLst/>
          </a:prstGeom>
          <a:noFill/>
          <a:ln>
            <a:noFill/>
          </a:ln>
        </p:spPr>
      </p:pic>
      <p:pic>
        <p:nvPicPr>
          <p:cNvPr id="2004" name="Google Shape;2004;p253"/>
          <p:cNvPicPr preferRelativeResize="0"/>
          <p:nvPr/>
        </p:nvPicPr>
        <p:blipFill>
          <a:blip r:embed="rId4">
            <a:alphaModFix/>
          </a:blip>
          <a:stretch>
            <a:fillRect/>
          </a:stretch>
        </p:blipFill>
        <p:spPr>
          <a:xfrm>
            <a:off x="0" y="408574"/>
            <a:ext cx="4734925" cy="4734925"/>
          </a:xfrm>
          <a:prstGeom prst="rect">
            <a:avLst/>
          </a:prstGeom>
          <a:noFill/>
          <a:ln>
            <a:noFill/>
          </a:ln>
        </p:spPr>
      </p:pic>
      <p:cxnSp>
        <p:nvCxnSpPr>
          <p:cNvPr id="2005" name="Google Shape;2005;p253"/>
          <p:cNvCxnSpPr/>
          <p:nvPr/>
        </p:nvCxnSpPr>
        <p:spPr>
          <a:xfrm>
            <a:off x="4734925" y="409575"/>
            <a:ext cx="0" cy="4724700"/>
          </a:xfrm>
          <a:prstGeom prst="straightConnector1">
            <a:avLst/>
          </a:prstGeom>
          <a:noFill/>
          <a:ln cap="flat" cmpd="sng" w="9525">
            <a:solidFill>
              <a:schemeClr val="dk2"/>
            </a:solidFill>
            <a:prstDash val="solid"/>
            <a:round/>
            <a:headEnd len="med" w="med" type="none"/>
            <a:tailEnd len="med" w="med" type="none"/>
          </a:ln>
        </p:spPr>
      </p:cxnSp>
      <p:sp>
        <p:nvSpPr>
          <p:cNvPr id="2006" name="Google Shape;2006;p253"/>
          <p:cNvSpPr txBox="1"/>
          <p:nvPr>
            <p:ph idx="1" type="body"/>
          </p:nvPr>
        </p:nvSpPr>
        <p:spPr>
          <a:xfrm>
            <a:off x="254550" y="606075"/>
            <a:ext cx="1726800" cy="1089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latin typeface="Arial Black"/>
                <a:ea typeface="Arial Black"/>
                <a:cs typeface="Arial Black"/>
                <a:sym typeface="Arial Black"/>
              </a:rPr>
              <a:t>Blocks</a:t>
            </a:r>
            <a:endParaRPr>
              <a:solidFill>
                <a:schemeClr val="dk1"/>
              </a:solidFill>
              <a:latin typeface="Arial Black"/>
              <a:ea typeface="Arial Black"/>
              <a:cs typeface="Arial Black"/>
              <a:sym typeface="Arial Black"/>
            </a:endParaRPr>
          </a:p>
        </p:txBody>
      </p:sp>
      <p:sp>
        <p:nvSpPr>
          <p:cNvPr id="2007" name="Google Shape;2007;p253"/>
          <p:cNvSpPr txBox="1"/>
          <p:nvPr>
            <p:ph idx="1" type="body"/>
          </p:nvPr>
        </p:nvSpPr>
        <p:spPr>
          <a:xfrm>
            <a:off x="4978950" y="606075"/>
            <a:ext cx="1726800" cy="1089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latin typeface="Arial Black"/>
                <a:ea typeface="Arial Black"/>
                <a:cs typeface="Arial Black"/>
                <a:sym typeface="Arial Black"/>
              </a:rPr>
              <a:t>Tracts</a:t>
            </a:r>
            <a:endParaRPr>
              <a:solidFill>
                <a:schemeClr val="dk1"/>
              </a:solidFill>
              <a:latin typeface="Arial Black"/>
              <a:ea typeface="Arial Black"/>
              <a:cs typeface="Arial Black"/>
              <a:sym typeface="Arial Black"/>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54"/>
          <p:cNvSpPr txBox="1"/>
          <p:nvPr>
            <p:ph idx="1" type="body"/>
          </p:nvPr>
        </p:nvSpPr>
        <p:spPr>
          <a:xfrm>
            <a:off x="311700" y="10762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100">
                <a:solidFill>
                  <a:schemeClr val="accent4"/>
                </a:solidFill>
                <a:latin typeface="Consolas"/>
                <a:ea typeface="Consolas"/>
                <a:cs typeface="Consolas"/>
                <a:sym typeface="Consolas"/>
              </a:rPr>
              <a:t>-- Make the tracts table</a:t>
            </a:r>
            <a:endParaRPr i="1" sz="2100">
              <a:solidFill>
                <a:schemeClr val="accent4"/>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CREATE TABLE </a:t>
            </a:r>
            <a:r>
              <a:rPr b="1" lang="en" sz="2100">
                <a:solidFill>
                  <a:schemeClr val="dk1"/>
                </a:solidFill>
                <a:latin typeface="Consolas"/>
                <a:ea typeface="Consolas"/>
                <a:cs typeface="Consolas"/>
                <a:sym typeface="Consolas"/>
              </a:rPr>
              <a:t>nyc_census_tract_geoms</a:t>
            </a:r>
            <a:r>
              <a:rPr b="1" lang="en" sz="2100">
                <a:solidFill>
                  <a:srgbClr val="0000FF"/>
                </a:solidFill>
                <a:latin typeface="Consolas"/>
                <a:ea typeface="Consolas"/>
                <a:cs typeface="Consolas"/>
                <a:sym typeface="Consolas"/>
              </a:rPr>
              <a:t> AS </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SELECT</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  </a:t>
            </a:r>
            <a:r>
              <a:rPr b="1" lang="en" sz="2100">
                <a:solidFill>
                  <a:srgbClr val="006E1D"/>
                </a:solidFill>
                <a:latin typeface="Consolas"/>
                <a:ea typeface="Consolas"/>
                <a:cs typeface="Consolas"/>
                <a:sym typeface="Consolas"/>
              </a:rPr>
              <a:t>ST_Union(</a:t>
            </a:r>
            <a:r>
              <a:rPr b="1" lang="en" sz="2100">
                <a:solidFill>
                  <a:schemeClr val="dk1"/>
                </a:solidFill>
                <a:latin typeface="Consolas"/>
                <a:ea typeface="Consolas"/>
                <a:cs typeface="Consolas"/>
                <a:sym typeface="Consolas"/>
              </a:rPr>
              <a:t>geom</a:t>
            </a:r>
            <a:r>
              <a:rPr b="1" lang="en" sz="2100">
                <a:solidFill>
                  <a:srgbClr val="006E1D"/>
                </a:solidFill>
                <a:latin typeface="Consolas"/>
                <a:ea typeface="Consolas"/>
                <a:cs typeface="Consolas"/>
                <a:sym typeface="Consolas"/>
              </a:rPr>
              <a:t>)</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AS</a:t>
            </a:r>
            <a:r>
              <a:rPr b="1" lang="en" sz="2100">
                <a:solidFill>
                  <a:schemeClr val="dk1"/>
                </a:solidFill>
                <a:latin typeface="Consolas"/>
                <a:ea typeface="Consolas"/>
                <a:cs typeface="Consolas"/>
                <a:sym typeface="Consolas"/>
              </a:rPr>
              <a:t> geom,</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substr(</a:t>
            </a:r>
            <a:r>
              <a:rPr b="1" lang="en" sz="2100">
                <a:solidFill>
                  <a:schemeClr val="dk1"/>
                </a:solidFill>
                <a:latin typeface="Consolas"/>
                <a:ea typeface="Consolas"/>
                <a:cs typeface="Consolas"/>
                <a:sym typeface="Consolas"/>
              </a:rPr>
              <a:t>blkid,1,11</a:t>
            </a:r>
            <a:r>
              <a:rPr b="1" lang="en" sz="2100">
                <a:solidFill>
                  <a:srgbClr val="006E1D"/>
                </a:solidFill>
                <a:latin typeface="Consolas"/>
                <a:ea typeface="Consolas"/>
                <a:cs typeface="Consolas"/>
                <a:sym typeface="Consolas"/>
              </a:rPr>
              <a:t>)</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AS</a:t>
            </a:r>
            <a:r>
              <a:rPr b="1" lang="en" sz="2100">
                <a:solidFill>
                  <a:schemeClr val="dk1"/>
                </a:solidFill>
                <a:latin typeface="Consolas"/>
                <a:ea typeface="Consolas"/>
                <a:cs typeface="Consolas"/>
                <a:sym typeface="Consolas"/>
              </a:rPr>
              <a:t> tractid</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FROM</a:t>
            </a:r>
            <a:r>
              <a:rPr b="1" lang="en" sz="2100">
                <a:solidFill>
                  <a:schemeClr val="dk1"/>
                </a:solidFill>
                <a:latin typeface="Consolas"/>
                <a:ea typeface="Consolas"/>
                <a:cs typeface="Consolas"/>
                <a:sym typeface="Consolas"/>
              </a:rPr>
              <a:t> nyc_census_blocks</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GROUP BY</a:t>
            </a:r>
            <a:r>
              <a:rPr b="1" lang="en" sz="2100">
                <a:solidFill>
                  <a:schemeClr val="dk1"/>
                </a:solidFill>
                <a:latin typeface="Consolas"/>
                <a:ea typeface="Consolas"/>
                <a:cs typeface="Consolas"/>
                <a:sym typeface="Consolas"/>
              </a:rPr>
              <a:t> tractid;</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2100">
                <a:solidFill>
                  <a:schemeClr val="accent4"/>
                </a:solidFill>
                <a:latin typeface="Consolas"/>
                <a:ea typeface="Consolas"/>
                <a:cs typeface="Consolas"/>
                <a:sym typeface="Consolas"/>
              </a:rPr>
              <a:t>-- Index the tractid</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CREATE INDEX </a:t>
            </a:r>
            <a:r>
              <a:rPr b="1" lang="en" sz="2100">
                <a:solidFill>
                  <a:srgbClr val="000000"/>
                </a:solidFill>
                <a:latin typeface="Consolas"/>
                <a:ea typeface="Consolas"/>
                <a:cs typeface="Consolas"/>
                <a:sym typeface="Consolas"/>
              </a:rPr>
              <a:t>nyc_census_tract_geoms_tractid_idx</a:t>
            </a:r>
            <a:endParaRPr b="1" sz="2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ON </a:t>
            </a:r>
            <a:r>
              <a:rPr b="1" lang="en" sz="2100">
                <a:solidFill>
                  <a:schemeClr val="dk1"/>
                </a:solidFill>
                <a:latin typeface="Consolas"/>
                <a:ea typeface="Consolas"/>
                <a:cs typeface="Consolas"/>
                <a:sym typeface="Consolas"/>
              </a:rPr>
              <a:t>nyc_census_tract_geoms (tractid);</a:t>
            </a:r>
            <a:endParaRPr b="1" sz="2100">
              <a:solidFill>
                <a:schemeClr val="dk1"/>
              </a:solidFill>
              <a:latin typeface="Consolas"/>
              <a:ea typeface="Consolas"/>
              <a:cs typeface="Consolas"/>
              <a:sym typeface="Consolas"/>
            </a:endParaRPr>
          </a:p>
        </p:txBody>
      </p:sp>
      <p:sp>
        <p:nvSpPr>
          <p:cNvPr id="2013" name="Google Shape;2013;p2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ST_Union() Blocks into Tracts</a:t>
            </a:r>
            <a:endParaRPr/>
          </a:p>
        </p:txBody>
      </p:sp>
      <p:sp>
        <p:nvSpPr>
          <p:cNvPr id="2014" name="Google Shape;2014;p25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255"/>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latin typeface="Arial Black"/>
                <a:ea typeface="Arial Black"/>
                <a:cs typeface="Arial Black"/>
                <a:sym typeface="Arial Black"/>
              </a:rPr>
              <a:t>How can you associate </a:t>
            </a:r>
            <a:r>
              <a:rPr lang="en">
                <a:solidFill>
                  <a:schemeClr val="accent4"/>
                </a:solidFill>
                <a:latin typeface="Arial Black"/>
                <a:ea typeface="Arial Black"/>
                <a:cs typeface="Arial Black"/>
                <a:sym typeface="Arial Black"/>
              </a:rPr>
              <a:t>census data</a:t>
            </a:r>
            <a:r>
              <a:rPr lang="en">
                <a:solidFill>
                  <a:schemeClr val="dk1"/>
                </a:solidFill>
                <a:latin typeface="Arial Black"/>
                <a:ea typeface="Arial Black"/>
                <a:cs typeface="Arial Black"/>
                <a:sym typeface="Arial Black"/>
              </a:rPr>
              <a:t> with your </a:t>
            </a:r>
            <a:r>
              <a:rPr lang="en">
                <a:solidFill>
                  <a:schemeClr val="accent4"/>
                </a:solidFill>
                <a:latin typeface="Arial Black"/>
                <a:ea typeface="Arial Black"/>
                <a:cs typeface="Arial Black"/>
                <a:sym typeface="Arial Black"/>
              </a:rPr>
              <a:t>census tract map?</a:t>
            </a:r>
            <a:endParaRPr>
              <a:solidFill>
                <a:schemeClr val="accent4"/>
              </a:solidFill>
              <a:latin typeface="Arial Black"/>
              <a:ea typeface="Arial Black"/>
              <a:cs typeface="Arial Black"/>
              <a:sym typeface="Arial Black"/>
            </a:endParaRPr>
          </a:p>
        </p:txBody>
      </p:sp>
      <p:sp>
        <p:nvSpPr>
          <p:cNvPr id="2020" name="Google Shape;2020;p25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256"/>
          <p:cNvSpPr txBox="1"/>
          <p:nvPr>
            <p:ph idx="1" type="body"/>
          </p:nvPr>
        </p:nvSpPr>
        <p:spPr>
          <a:xfrm>
            <a:off x="311700" y="10762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100">
                <a:solidFill>
                  <a:schemeClr val="accent4"/>
                </a:solidFill>
                <a:latin typeface="Consolas"/>
                <a:ea typeface="Consolas"/>
                <a:cs typeface="Consolas"/>
                <a:sym typeface="Consolas"/>
              </a:rPr>
              <a:t>-- Make the tracts table</a:t>
            </a:r>
            <a:endParaRPr i="1" sz="2100">
              <a:solidFill>
                <a:schemeClr val="accent4"/>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CREATE TABLE </a:t>
            </a:r>
            <a:r>
              <a:rPr b="1" lang="en" sz="2100">
                <a:solidFill>
                  <a:schemeClr val="dk1"/>
                </a:solidFill>
                <a:latin typeface="Consolas"/>
                <a:ea typeface="Consolas"/>
                <a:cs typeface="Consolas"/>
                <a:sym typeface="Consolas"/>
              </a:rPr>
              <a:t>nyc_census_tracts</a:t>
            </a:r>
            <a:r>
              <a:rPr b="1" lang="en" sz="2100">
                <a:solidFill>
                  <a:srgbClr val="0000FF"/>
                </a:solidFill>
                <a:latin typeface="Consolas"/>
                <a:ea typeface="Consolas"/>
                <a:cs typeface="Consolas"/>
                <a:sym typeface="Consolas"/>
              </a:rPr>
              <a:t> AS </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100">
                <a:solidFill>
                  <a:srgbClr val="0000FF"/>
                </a:solidFill>
                <a:latin typeface="Consolas"/>
                <a:ea typeface="Consolas"/>
                <a:cs typeface="Consolas"/>
                <a:sym typeface="Consolas"/>
              </a:rPr>
              <a:t>SELECT </a:t>
            </a:r>
            <a:r>
              <a:rPr b="1" lang="en" sz="2100">
                <a:solidFill>
                  <a:schemeClr val="dk1"/>
                </a:solidFill>
                <a:latin typeface="Consolas"/>
                <a:ea typeface="Consolas"/>
                <a:cs typeface="Consolas"/>
                <a:sym typeface="Consolas"/>
              </a:rPr>
              <a:t>g.geom, a.*</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100">
                <a:solidFill>
                  <a:srgbClr val="0000FF"/>
                </a:solidFill>
                <a:latin typeface="Consolas"/>
                <a:ea typeface="Consolas"/>
                <a:cs typeface="Consolas"/>
                <a:sym typeface="Consolas"/>
              </a:rPr>
              <a:t>FROM</a:t>
            </a:r>
            <a:r>
              <a:rPr b="1" lang="en" sz="2100">
                <a:solidFill>
                  <a:schemeClr val="dk1"/>
                </a:solidFill>
                <a:latin typeface="Consolas"/>
                <a:ea typeface="Consolas"/>
                <a:cs typeface="Consolas"/>
                <a:sym typeface="Consolas"/>
              </a:rPr>
              <a:t> nyc_census_tract_geoms g</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100">
                <a:solidFill>
                  <a:srgbClr val="0000FF"/>
                </a:solidFill>
                <a:latin typeface="Consolas"/>
                <a:ea typeface="Consolas"/>
                <a:cs typeface="Consolas"/>
                <a:sym typeface="Consolas"/>
              </a:rPr>
              <a:t>JOIN</a:t>
            </a:r>
            <a:r>
              <a:rPr b="1" lang="en" sz="2100">
                <a:solidFill>
                  <a:schemeClr val="dk1"/>
                </a:solidFill>
                <a:latin typeface="Consolas"/>
                <a:ea typeface="Consolas"/>
                <a:cs typeface="Consolas"/>
                <a:sym typeface="Consolas"/>
              </a:rPr>
              <a:t> nyc_census_sociodata a</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100">
                <a:solidFill>
                  <a:srgbClr val="0000FF"/>
                </a:solidFill>
                <a:latin typeface="Consolas"/>
                <a:ea typeface="Consolas"/>
                <a:cs typeface="Consolas"/>
                <a:sym typeface="Consolas"/>
              </a:rPr>
              <a:t>ON</a:t>
            </a:r>
            <a:r>
              <a:rPr b="1" lang="en" sz="2100">
                <a:solidFill>
                  <a:schemeClr val="dk1"/>
                </a:solidFill>
                <a:latin typeface="Consolas"/>
                <a:ea typeface="Consolas"/>
                <a:cs typeface="Consolas"/>
                <a:sym typeface="Consolas"/>
              </a:rPr>
              <a:t> g.tractid = a.tractid;</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2100">
                <a:solidFill>
                  <a:schemeClr val="accent4"/>
                </a:solidFill>
                <a:latin typeface="Consolas"/>
                <a:ea typeface="Consolas"/>
                <a:cs typeface="Consolas"/>
                <a:sym typeface="Consolas"/>
              </a:rPr>
              <a:t>-- Index the geometries</a:t>
            </a:r>
            <a:endParaRPr i="1" sz="2100">
              <a:solidFill>
                <a:schemeClr val="accent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2100">
                <a:solidFill>
                  <a:srgbClr val="0000FF"/>
                </a:solidFill>
                <a:latin typeface="Consolas"/>
                <a:ea typeface="Consolas"/>
                <a:cs typeface="Consolas"/>
                <a:sym typeface="Consolas"/>
              </a:rPr>
              <a:t>CREATE INDEX</a:t>
            </a:r>
            <a:r>
              <a:rPr b="1" lang="en" sz="2100">
                <a:solidFill>
                  <a:schemeClr val="dk1"/>
                </a:solidFill>
                <a:latin typeface="Consolas"/>
                <a:ea typeface="Consolas"/>
                <a:cs typeface="Consolas"/>
                <a:sym typeface="Consolas"/>
              </a:rPr>
              <a:t> nyc_census_tract_gidx </a:t>
            </a:r>
            <a:br>
              <a:rPr b="1" lang="en" sz="2100">
                <a:solidFill>
                  <a:schemeClr val="dk1"/>
                </a:solidFill>
                <a:latin typeface="Consolas"/>
                <a:ea typeface="Consolas"/>
                <a:cs typeface="Consolas"/>
                <a:sym typeface="Consolas"/>
              </a:rPr>
            </a:br>
            <a:r>
              <a:rPr b="1" lang="en" sz="2100">
                <a:solidFill>
                  <a:srgbClr val="0000FF"/>
                </a:solidFill>
                <a:latin typeface="Consolas"/>
                <a:ea typeface="Consolas"/>
                <a:cs typeface="Consolas"/>
                <a:sym typeface="Consolas"/>
              </a:rPr>
              <a:t>ON</a:t>
            </a:r>
            <a:r>
              <a:rPr b="1" lang="en" sz="2100">
                <a:solidFill>
                  <a:schemeClr val="dk1"/>
                </a:solidFill>
                <a:latin typeface="Consolas"/>
                <a:ea typeface="Consolas"/>
                <a:cs typeface="Consolas"/>
                <a:sym typeface="Consolas"/>
              </a:rPr>
              <a:t> nyc_census_tracts </a:t>
            </a:r>
            <a:r>
              <a:rPr b="1" lang="en" sz="2100">
                <a:solidFill>
                  <a:srgbClr val="0000FF"/>
                </a:solidFill>
                <a:latin typeface="Consolas"/>
                <a:ea typeface="Consolas"/>
                <a:cs typeface="Consolas"/>
                <a:sym typeface="Consolas"/>
              </a:rPr>
              <a:t>USING GIST</a:t>
            </a:r>
            <a:r>
              <a:rPr b="1" lang="en" sz="2100">
                <a:solidFill>
                  <a:schemeClr val="dk1"/>
                </a:solidFill>
                <a:latin typeface="Consolas"/>
                <a:ea typeface="Consolas"/>
                <a:cs typeface="Consolas"/>
                <a:sym typeface="Consolas"/>
              </a:rPr>
              <a:t> (geom);</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2100">
              <a:solidFill>
                <a:srgbClr val="0000FF"/>
              </a:solidFill>
              <a:latin typeface="Consolas"/>
              <a:ea typeface="Consolas"/>
              <a:cs typeface="Consolas"/>
              <a:sym typeface="Consolas"/>
            </a:endParaRPr>
          </a:p>
        </p:txBody>
      </p:sp>
      <p:sp>
        <p:nvSpPr>
          <p:cNvPr id="2026" name="Google Shape;2026;p2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ST_Union() Blocks into Tracts</a:t>
            </a:r>
            <a:endParaRPr/>
          </a:p>
        </p:txBody>
      </p:sp>
      <p:sp>
        <p:nvSpPr>
          <p:cNvPr id="2027" name="Google Shape;2027;p25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257"/>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solidFill>
                  <a:schemeClr val="dk1"/>
                </a:solidFill>
                <a:latin typeface="Arial Black"/>
                <a:ea typeface="Arial Black"/>
                <a:cs typeface="Arial Black"/>
                <a:sym typeface="Arial Black"/>
              </a:rPr>
              <a:t>“List top </a:t>
            </a:r>
            <a:r>
              <a:rPr lang="en">
                <a:solidFill>
                  <a:schemeClr val="accent4"/>
                </a:solidFill>
                <a:latin typeface="Arial Black"/>
                <a:ea typeface="Arial Black"/>
                <a:cs typeface="Arial Black"/>
                <a:sym typeface="Arial Black"/>
              </a:rPr>
              <a:t>10 New York neighborhoods</a:t>
            </a:r>
            <a:r>
              <a:rPr lang="en">
                <a:solidFill>
                  <a:schemeClr val="dk1"/>
                </a:solidFill>
                <a:latin typeface="Arial Black"/>
                <a:ea typeface="Arial Black"/>
                <a:cs typeface="Arial Black"/>
                <a:sym typeface="Arial Black"/>
              </a:rPr>
              <a:t> ordered by the proportion of people who have </a:t>
            </a:r>
            <a:r>
              <a:rPr lang="en">
                <a:solidFill>
                  <a:schemeClr val="accent4"/>
                </a:solidFill>
                <a:latin typeface="Arial Black"/>
                <a:ea typeface="Arial Black"/>
                <a:cs typeface="Arial Black"/>
                <a:sym typeface="Arial Black"/>
              </a:rPr>
              <a:t>graduate degrees</a:t>
            </a:r>
            <a:r>
              <a:rPr lang="en">
                <a:solidFill>
                  <a:schemeClr val="dk1"/>
                </a:solidFill>
                <a:latin typeface="Arial Black"/>
                <a:ea typeface="Arial Black"/>
                <a:cs typeface="Arial Black"/>
                <a:sym typeface="Arial Black"/>
              </a:rPr>
              <a:t>?”</a:t>
            </a:r>
            <a:endParaRPr>
              <a:solidFill>
                <a:schemeClr val="dk1"/>
              </a:solidFill>
              <a:latin typeface="Arial Black"/>
              <a:ea typeface="Arial Black"/>
              <a:cs typeface="Arial Black"/>
              <a:sym typeface="Arial Black"/>
            </a:endParaRPr>
          </a:p>
        </p:txBody>
      </p:sp>
      <p:sp>
        <p:nvSpPr>
          <p:cNvPr id="2033" name="Google Shape;2033;p25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58"/>
          <p:cNvSpPr/>
          <p:nvPr/>
        </p:nvSpPr>
        <p:spPr>
          <a:xfrm>
            <a:off x="381000" y="2486025"/>
            <a:ext cx="4991100" cy="914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8"/>
          <p:cNvSpPr txBox="1"/>
          <p:nvPr>
            <p:ph idx="1" type="body"/>
          </p:nvPr>
        </p:nvSpPr>
        <p:spPr>
          <a:xfrm>
            <a:off x="387900" y="10762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SELECT</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  </a:t>
            </a:r>
            <a:r>
              <a:rPr b="1" lang="en" sz="2100">
                <a:solidFill>
                  <a:srgbClr val="B45F06"/>
                </a:solidFill>
                <a:latin typeface="Consolas"/>
                <a:ea typeface="Consolas"/>
                <a:cs typeface="Consolas"/>
                <a:sym typeface="Consolas"/>
              </a:rPr>
              <a:t>100.0</a:t>
            </a:r>
            <a:r>
              <a:rPr b="1" lang="en" sz="2100">
                <a:solidFill>
                  <a:schemeClr val="dk1"/>
                </a:solidFill>
                <a:latin typeface="Consolas"/>
                <a:ea typeface="Consolas"/>
                <a:cs typeface="Consolas"/>
                <a:sym typeface="Consolas"/>
              </a:rPr>
              <a:t> * </a:t>
            </a:r>
            <a:r>
              <a:rPr b="1" lang="en" sz="2100">
                <a:solidFill>
                  <a:srgbClr val="006E1D"/>
                </a:solidFill>
                <a:latin typeface="Consolas"/>
                <a:ea typeface="Consolas"/>
                <a:cs typeface="Consolas"/>
                <a:sym typeface="Consolas"/>
              </a:rPr>
              <a:t>Sum(</a:t>
            </a:r>
            <a:r>
              <a:rPr b="1" lang="en" sz="2100">
                <a:solidFill>
                  <a:schemeClr val="dk1"/>
                </a:solidFill>
                <a:latin typeface="Consolas"/>
                <a:ea typeface="Consolas"/>
                <a:cs typeface="Consolas"/>
                <a:sym typeface="Consolas"/>
              </a:rPr>
              <a:t>t.edu_graduate_dipl</a:t>
            </a:r>
            <a:r>
              <a:rPr b="1" lang="en" sz="2100">
                <a:solidFill>
                  <a:srgbClr val="006E1D"/>
                </a:solidFill>
                <a:latin typeface="Consolas"/>
                <a:ea typeface="Consolas"/>
                <a:cs typeface="Consolas"/>
                <a:sym typeface="Consolas"/>
              </a:rPr>
              <a:t>)</a:t>
            </a:r>
            <a:r>
              <a:rPr b="1" lang="en" sz="2100">
                <a:solidFill>
                  <a:schemeClr val="dk1"/>
                </a:solidFill>
                <a:latin typeface="Consolas"/>
                <a:ea typeface="Consolas"/>
                <a:cs typeface="Consolas"/>
                <a:sym typeface="Consolas"/>
              </a:rPr>
              <a:t> / </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Sum(</a:t>
            </a:r>
            <a:r>
              <a:rPr b="1" lang="en" sz="2100">
                <a:solidFill>
                  <a:schemeClr val="dk1"/>
                </a:solidFill>
                <a:latin typeface="Consolas"/>
                <a:ea typeface="Consolas"/>
                <a:cs typeface="Consolas"/>
                <a:sym typeface="Consolas"/>
              </a:rPr>
              <a:t>t.edu_total</a:t>
            </a:r>
            <a:r>
              <a:rPr b="1" lang="en" sz="2100">
                <a:solidFill>
                  <a:srgbClr val="006E1D"/>
                </a:solidFill>
                <a:latin typeface="Consolas"/>
                <a:ea typeface="Consolas"/>
                <a:cs typeface="Consolas"/>
                <a:sym typeface="Consolas"/>
              </a:rPr>
              <a:t>)</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AS</a:t>
            </a:r>
            <a:r>
              <a:rPr b="1" lang="en" sz="2100">
                <a:solidFill>
                  <a:schemeClr val="dk1"/>
                </a:solidFill>
                <a:latin typeface="Consolas"/>
                <a:ea typeface="Consolas"/>
                <a:cs typeface="Consolas"/>
                <a:sym typeface="Consolas"/>
              </a:rPr>
              <a:t> graduate_pct,</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chemeClr val="dk1"/>
                </a:solidFill>
                <a:latin typeface="Consolas"/>
                <a:ea typeface="Consolas"/>
                <a:cs typeface="Consolas"/>
                <a:sym typeface="Consolas"/>
              </a:rPr>
              <a:t>  n.name, n.boroname</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FROM</a:t>
            </a:r>
            <a:r>
              <a:rPr b="1" lang="en" sz="2100">
                <a:solidFill>
                  <a:schemeClr val="dk1"/>
                </a:solidFill>
                <a:latin typeface="Consolas"/>
                <a:ea typeface="Consolas"/>
                <a:cs typeface="Consolas"/>
                <a:sym typeface="Consolas"/>
              </a:rPr>
              <a:t> nyc_neighborhoods n</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JOIN</a:t>
            </a:r>
            <a:r>
              <a:rPr b="1" lang="en" sz="2100">
                <a:solidFill>
                  <a:schemeClr val="dk1"/>
                </a:solidFill>
                <a:latin typeface="Consolas"/>
                <a:ea typeface="Consolas"/>
                <a:cs typeface="Consolas"/>
                <a:sym typeface="Consolas"/>
              </a:rPr>
              <a:t> nyc_census_tracts t</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ON</a:t>
            </a: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ST_Intersects(</a:t>
            </a:r>
            <a:r>
              <a:rPr b="1" lang="en" sz="2100">
                <a:solidFill>
                  <a:schemeClr val="dk1"/>
                </a:solidFill>
                <a:latin typeface="Consolas"/>
                <a:ea typeface="Consolas"/>
                <a:cs typeface="Consolas"/>
                <a:sym typeface="Consolas"/>
              </a:rPr>
              <a:t>n.geom, t.geom</a:t>
            </a:r>
            <a:r>
              <a:rPr b="1" lang="en" sz="2100">
                <a:solidFill>
                  <a:srgbClr val="006E1D"/>
                </a:solidFill>
                <a:latin typeface="Consolas"/>
                <a:ea typeface="Consolas"/>
                <a:cs typeface="Consolas"/>
                <a:sym typeface="Consolas"/>
              </a:rPr>
              <a:t>)</a:t>
            </a:r>
            <a:endParaRPr b="1" sz="21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WHERE</a:t>
            </a:r>
            <a:r>
              <a:rPr b="1" lang="en" sz="2100">
                <a:solidFill>
                  <a:schemeClr val="dk1"/>
                </a:solidFill>
                <a:latin typeface="Consolas"/>
                <a:ea typeface="Consolas"/>
                <a:cs typeface="Consolas"/>
                <a:sym typeface="Consolas"/>
              </a:rPr>
              <a:t> t.edu_total &gt; 0</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GROUP</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BY</a:t>
            </a:r>
            <a:r>
              <a:rPr b="1" lang="en" sz="2100">
                <a:solidFill>
                  <a:schemeClr val="dk1"/>
                </a:solidFill>
                <a:latin typeface="Consolas"/>
                <a:ea typeface="Consolas"/>
                <a:cs typeface="Consolas"/>
                <a:sym typeface="Consolas"/>
              </a:rPr>
              <a:t> n.name, n.boroname</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ORDER</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BY</a:t>
            </a:r>
            <a:r>
              <a:rPr b="1" lang="en" sz="2100">
                <a:solidFill>
                  <a:schemeClr val="dk1"/>
                </a:solidFill>
                <a:latin typeface="Consolas"/>
                <a:ea typeface="Consolas"/>
                <a:cs typeface="Consolas"/>
                <a:sym typeface="Consolas"/>
              </a:rPr>
              <a:t> graduate_pct </a:t>
            </a:r>
            <a:r>
              <a:rPr b="1" lang="en" sz="2100">
                <a:solidFill>
                  <a:srgbClr val="0000FF"/>
                </a:solidFill>
                <a:latin typeface="Consolas"/>
                <a:ea typeface="Consolas"/>
                <a:cs typeface="Consolas"/>
                <a:sym typeface="Consolas"/>
              </a:rPr>
              <a:t>DESC</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LIMIT</a:t>
            </a:r>
            <a:r>
              <a:rPr b="1" lang="en" sz="2100">
                <a:solidFill>
                  <a:schemeClr val="dk1"/>
                </a:solidFill>
                <a:latin typeface="Consolas"/>
                <a:ea typeface="Consolas"/>
                <a:cs typeface="Consolas"/>
                <a:sym typeface="Consolas"/>
              </a:rPr>
              <a:t> 10;</a:t>
            </a:r>
            <a:endParaRPr b="1" sz="2100">
              <a:solidFill>
                <a:schemeClr val="dk1"/>
              </a:solidFill>
              <a:latin typeface="Consolas"/>
              <a:ea typeface="Consolas"/>
              <a:cs typeface="Consolas"/>
              <a:sym typeface="Consolas"/>
            </a:endParaRPr>
          </a:p>
        </p:txBody>
      </p:sp>
      <p:sp>
        <p:nvSpPr>
          <p:cNvPr id="2040" name="Google Shape;2040;p2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Graduate Degree Population %</a:t>
            </a:r>
            <a:endParaRPr/>
          </a:p>
        </p:txBody>
      </p:sp>
      <p:sp>
        <p:nvSpPr>
          <p:cNvPr id="2041" name="Google Shape;2041;p25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59"/>
          <p:cNvSpPr/>
          <p:nvPr/>
        </p:nvSpPr>
        <p:spPr>
          <a:xfrm>
            <a:off x="504825" y="2771775"/>
            <a:ext cx="7696200" cy="3240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9"/>
          <p:cNvSpPr/>
          <p:nvPr/>
        </p:nvSpPr>
        <p:spPr>
          <a:xfrm>
            <a:off x="504825" y="4686300"/>
            <a:ext cx="7696200" cy="3240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59"/>
          <p:cNvSpPr txBox="1"/>
          <p:nvPr>
            <p:ph idx="1" type="body"/>
          </p:nvPr>
        </p:nvSpPr>
        <p:spPr>
          <a:xfrm>
            <a:off x="387900" y="10762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latin typeface="Consolas"/>
                <a:ea typeface="Consolas"/>
                <a:cs typeface="Consolas"/>
                <a:sym typeface="Consolas"/>
              </a:rPr>
              <a:t>    graduate_pct     |       name        | boroname  </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47.6469321851453175 | Carnegie Hill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42.1632365492235696 | Upper West Side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41.0656645950763598 | Battery Park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39.5611557679774060 | Flatbush          | Brooklyn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39.3409549428379287 | Tribeca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39.2188240872451399 | North Sutton Area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38.6922550118291620 | Greenwich Village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38.6054942073575506 | Upper East Side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37.8834795573140662 | Murray Hill       | Manhattan</a:t>
            </a:r>
            <a:endParaRPr b="1" sz="2100">
              <a:latin typeface="Consolas"/>
              <a:ea typeface="Consolas"/>
              <a:cs typeface="Consolas"/>
              <a:sym typeface="Consolas"/>
            </a:endParaRPr>
          </a:p>
          <a:p>
            <a:pPr indent="0" lvl="0" marL="0" rtl="0" algn="l">
              <a:lnSpc>
                <a:spcPct val="100000"/>
              </a:lnSpc>
              <a:spcBef>
                <a:spcPts val="0"/>
              </a:spcBef>
              <a:spcAft>
                <a:spcPts val="0"/>
              </a:spcAft>
              <a:buNone/>
            </a:pPr>
            <a:r>
              <a:rPr b="1" lang="en" sz="2100">
                <a:latin typeface="Consolas"/>
                <a:ea typeface="Consolas"/>
                <a:cs typeface="Consolas"/>
                <a:sym typeface="Consolas"/>
              </a:rPr>
              <a:t> 37.3714416181491744 | Central Park      | Manhattan</a:t>
            </a:r>
            <a:endParaRPr b="1" sz="2100">
              <a:latin typeface="Consolas"/>
              <a:ea typeface="Consolas"/>
              <a:cs typeface="Consolas"/>
              <a:sym typeface="Consolas"/>
            </a:endParaRPr>
          </a:p>
        </p:txBody>
      </p:sp>
      <p:sp>
        <p:nvSpPr>
          <p:cNvPr id="2049" name="Google Shape;2049;p2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Graduate Degree Population %</a:t>
            </a:r>
            <a:endParaRPr/>
          </a:p>
        </p:txBody>
      </p:sp>
      <p:sp>
        <p:nvSpPr>
          <p:cNvPr id="2050" name="Google Shape;2050;p25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Linux - postgresql.org/download/</a:t>
            </a:r>
            <a:endParaRPr/>
          </a:p>
        </p:txBody>
      </p:sp>
      <p:pic>
        <p:nvPicPr>
          <p:cNvPr id="280" name="Google Shape;280;p35"/>
          <p:cNvPicPr preferRelativeResize="0"/>
          <p:nvPr/>
        </p:nvPicPr>
        <p:blipFill>
          <a:blip r:embed="rId3">
            <a:alphaModFix/>
          </a:blip>
          <a:stretch>
            <a:fillRect/>
          </a:stretch>
        </p:blipFill>
        <p:spPr>
          <a:xfrm>
            <a:off x="3741600" y="1197900"/>
            <a:ext cx="5192293" cy="3770676"/>
          </a:xfrm>
          <a:prstGeom prst="rect">
            <a:avLst/>
          </a:prstGeom>
          <a:noFill/>
          <a:ln>
            <a:noFill/>
          </a:ln>
        </p:spPr>
      </p:pic>
      <p:sp>
        <p:nvSpPr>
          <p:cNvPr id="281" name="Google Shape;281;p35"/>
          <p:cNvSpPr txBox="1"/>
          <p:nvPr/>
        </p:nvSpPr>
        <p:spPr>
          <a:xfrm>
            <a:off x="372575" y="1197900"/>
            <a:ext cx="30663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alibri"/>
                <a:ea typeface="Calibri"/>
                <a:cs typeface="Calibri"/>
                <a:sym typeface="Calibri"/>
              </a:rPr>
              <a:t>The postgresql.org site will walk you through the many options for selecting a Linux binary package, based on the version you want and the distribution.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Make sure you install the appropriate “postgis” package!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 sz="1600">
                <a:latin typeface="Consolas"/>
                <a:ea typeface="Consolas"/>
                <a:cs typeface="Consolas"/>
                <a:sym typeface="Consolas"/>
              </a:rPr>
              <a:t>yum </a:t>
            </a:r>
            <a:r>
              <a:rPr b="1" lang="en" sz="1600">
                <a:latin typeface="Consolas"/>
                <a:ea typeface="Consolas"/>
                <a:cs typeface="Consolas"/>
                <a:sym typeface="Consolas"/>
              </a:rPr>
              <a:t>search postgis</a:t>
            </a:r>
            <a:endParaRPr b="1" sz="1600">
              <a:latin typeface="Consolas"/>
              <a:ea typeface="Consolas"/>
              <a:cs typeface="Consolas"/>
              <a:sym typeface="Consolas"/>
            </a:endParaRPr>
          </a:p>
          <a:p>
            <a:pPr indent="0" lvl="0" marL="0" rtl="0" algn="l">
              <a:spcBef>
                <a:spcPts val="0"/>
              </a:spcBef>
              <a:spcAft>
                <a:spcPts val="0"/>
              </a:spcAft>
              <a:buNone/>
            </a:pPr>
            <a:r>
              <a:rPr b="1" lang="en" sz="1600">
                <a:latin typeface="Consolas"/>
                <a:ea typeface="Consolas"/>
                <a:cs typeface="Consolas"/>
                <a:sym typeface="Consolas"/>
              </a:rPr>
              <a:t>apt-cache search postgis</a:t>
            </a:r>
            <a:endParaRPr b="1" sz="1600">
              <a:latin typeface="Consolas"/>
              <a:ea typeface="Consolas"/>
              <a:cs typeface="Consolas"/>
              <a:sym typeface="Consolas"/>
            </a:endParaRPr>
          </a:p>
        </p:txBody>
      </p:sp>
      <p:sp>
        <p:nvSpPr>
          <p:cNvPr id="282" name="Google Shape;282;p3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60"/>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056" name="Google Shape;2056;p260"/>
          <p:cNvPicPr preferRelativeResize="0"/>
          <p:nvPr/>
        </p:nvPicPr>
        <p:blipFill rotWithShape="1">
          <a:blip r:embed="rId3">
            <a:alphaModFix/>
          </a:blip>
          <a:srcRect b="0" l="0" r="2940" t="0"/>
          <a:stretch/>
        </p:blipFill>
        <p:spPr>
          <a:xfrm>
            <a:off x="0" y="390525"/>
            <a:ext cx="9143999" cy="475287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61"/>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062" name="Google Shape;2062;p261"/>
          <p:cNvPicPr preferRelativeResize="0"/>
          <p:nvPr/>
        </p:nvPicPr>
        <p:blipFill>
          <a:blip r:embed="rId3">
            <a:alphaModFix/>
          </a:blip>
          <a:stretch>
            <a:fillRect/>
          </a:stretch>
        </p:blipFill>
        <p:spPr>
          <a:xfrm>
            <a:off x="0" y="400050"/>
            <a:ext cx="5619775" cy="4743450"/>
          </a:xfrm>
          <a:prstGeom prst="rect">
            <a:avLst/>
          </a:prstGeom>
          <a:noFill/>
          <a:ln>
            <a:noFill/>
          </a:ln>
        </p:spPr>
      </p:pic>
      <p:sp>
        <p:nvSpPr>
          <p:cNvPr id="2063" name="Google Shape;2063;p261"/>
          <p:cNvSpPr txBox="1"/>
          <p:nvPr/>
        </p:nvSpPr>
        <p:spPr>
          <a:xfrm>
            <a:off x="5924550" y="650475"/>
            <a:ext cx="2600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 otherwise-empty “Flatbush” neighborhood polygon  (which mostly covers Prospect Park) just grazes one high-education tract polygon, resulting in a spurious high measurement for the neighborhood.</a:t>
            </a:r>
            <a:endParaRPr sz="1800">
              <a:latin typeface="Calibri"/>
              <a:ea typeface="Calibri"/>
              <a:cs typeface="Calibri"/>
              <a:sym typeface="Calibri"/>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62"/>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200">
                <a:solidFill>
                  <a:schemeClr val="dk1"/>
                </a:solidFill>
                <a:latin typeface="Arial Black"/>
                <a:ea typeface="Arial Black"/>
                <a:cs typeface="Arial Black"/>
                <a:sym typeface="Arial Black"/>
              </a:rPr>
              <a:t>What if a tract </a:t>
            </a:r>
            <a:r>
              <a:rPr lang="en" sz="2200">
                <a:solidFill>
                  <a:srgbClr val="E69138"/>
                </a:solidFill>
                <a:latin typeface="Arial Black"/>
                <a:ea typeface="Arial Black"/>
                <a:cs typeface="Arial Black"/>
                <a:sym typeface="Arial Black"/>
              </a:rPr>
              <a:t>falls on the border</a:t>
            </a:r>
            <a:r>
              <a:rPr lang="en" sz="2200">
                <a:solidFill>
                  <a:schemeClr val="dk1"/>
                </a:solidFill>
                <a:latin typeface="Arial Black"/>
                <a:ea typeface="Arial Black"/>
                <a:cs typeface="Arial Black"/>
                <a:sym typeface="Arial Black"/>
              </a:rPr>
              <a:t> between two neighborhoods</a:t>
            </a:r>
            <a:r>
              <a:rPr lang="en" sz="2200">
                <a:solidFill>
                  <a:schemeClr val="dk1"/>
                </a:solidFill>
                <a:latin typeface="Arial Black"/>
                <a:ea typeface="Arial Black"/>
                <a:cs typeface="Arial Black"/>
                <a:sym typeface="Arial Black"/>
              </a:rPr>
              <a:t>?</a:t>
            </a:r>
            <a:endParaRPr sz="2200">
              <a:solidFill>
                <a:schemeClr val="dk1"/>
              </a:solidFill>
              <a:latin typeface="Arial Black"/>
              <a:ea typeface="Arial Black"/>
              <a:cs typeface="Arial Black"/>
              <a:sym typeface="Arial Black"/>
            </a:endParaRPr>
          </a:p>
        </p:txBody>
      </p:sp>
      <p:sp>
        <p:nvSpPr>
          <p:cNvPr id="2069" name="Google Shape;2069;p26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6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pic>
        <p:nvPicPr>
          <p:cNvPr id="2075" name="Google Shape;2075;p263"/>
          <p:cNvPicPr preferRelativeResize="0"/>
          <p:nvPr/>
        </p:nvPicPr>
        <p:blipFill rotWithShape="1">
          <a:blip r:embed="rId3">
            <a:alphaModFix/>
          </a:blip>
          <a:srcRect b="0" l="9526" r="0" t="0"/>
          <a:stretch/>
        </p:blipFill>
        <p:spPr>
          <a:xfrm>
            <a:off x="-1" y="408575"/>
            <a:ext cx="9144000" cy="4734925"/>
          </a:xfrm>
          <a:prstGeom prst="rect">
            <a:avLst/>
          </a:prstGeom>
          <a:noFill/>
          <a:ln>
            <a:noFill/>
          </a:ln>
        </p:spPr>
      </p:pic>
      <p:sp>
        <p:nvSpPr>
          <p:cNvPr id="2076" name="Google Shape;2076;p263"/>
          <p:cNvSpPr txBox="1"/>
          <p:nvPr>
            <p:ph type="title"/>
          </p:nvPr>
        </p:nvSpPr>
        <p:spPr>
          <a:xfrm>
            <a:off x="159300" y="4552950"/>
            <a:ext cx="5917800" cy="543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a:t>
            </a:r>
            <a:r>
              <a:rPr lang="en">
                <a:solidFill>
                  <a:schemeClr val="lt1"/>
                </a:solidFill>
              </a:rPr>
              <a:t>entroid as proxy for polygons</a:t>
            </a:r>
            <a:endParaRPr>
              <a:solidFill>
                <a:schemeClr val="lt1"/>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64"/>
          <p:cNvSpPr txBox="1"/>
          <p:nvPr>
            <p:ph idx="1" type="body"/>
          </p:nvPr>
        </p:nvSpPr>
        <p:spPr>
          <a:xfrm>
            <a:off x="311700" y="9238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SELECT</a:t>
            </a:r>
            <a:endParaRPr b="1" sz="2100">
              <a:solidFill>
                <a:schemeClr val="dk1"/>
              </a:solidFill>
              <a:latin typeface="Consolas"/>
              <a:ea typeface="Consolas"/>
              <a:cs typeface="Consolas"/>
              <a:sym typeface="Consolas"/>
            </a:endParaRPr>
          </a:p>
          <a:p>
            <a:pPr indent="0" lvl="0" marL="457200" rtl="0" algn="l">
              <a:lnSpc>
                <a:spcPct val="100000"/>
              </a:lnSpc>
              <a:spcBef>
                <a:spcPts val="0"/>
              </a:spcBef>
              <a:spcAft>
                <a:spcPts val="0"/>
              </a:spcAft>
              <a:buNone/>
            </a:pPr>
            <a:r>
              <a:rPr b="1" lang="en" sz="2100">
                <a:solidFill>
                  <a:srgbClr val="B45F06"/>
                </a:solidFill>
                <a:latin typeface="Consolas"/>
                <a:ea typeface="Consolas"/>
                <a:cs typeface="Consolas"/>
                <a:sym typeface="Consolas"/>
              </a:rPr>
              <a:t>100.0 </a:t>
            </a: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Sum(</a:t>
            </a:r>
            <a:r>
              <a:rPr b="1" lang="en" sz="2100">
                <a:solidFill>
                  <a:schemeClr val="dk1"/>
                </a:solidFill>
                <a:latin typeface="Consolas"/>
                <a:ea typeface="Consolas"/>
                <a:cs typeface="Consolas"/>
                <a:sym typeface="Consolas"/>
              </a:rPr>
              <a:t>t.edu_graduate_dipl</a:t>
            </a:r>
            <a:r>
              <a:rPr b="1" lang="en" sz="2100">
                <a:solidFill>
                  <a:srgbClr val="006E1D"/>
                </a:solidFill>
                <a:latin typeface="Consolas"/>
                <a:ea typeface="Consolas"/>
                <a:cs typeface="Consolas"/>
                <a:sym typeface="Consolas"/>
              </a:rPr>
              <a:t>) </a:t>
            </a:r>
            <a:r>
              <a:rPr b="1" lang="en" sz="2100">
                <a:solidFill>
                  <a:schemeClr val="dk1"/>
                </a:solidFill>
                <a:latin typeface="Consolas"/>
                <a:ea typeface="Consolas"/>
                <a:cs typeface="Consolas"/>
                <a:sym typeface="Consolas"/>
              </a:rPr>
              <a:t>/ </a:t>
            </a:r>
            <a:br>
              <a:rPr b="1" lang="en" sz="2100">
                <a:solidFill>
                  <a:schemeClr val="dk1"/>
                </a:solidFill>
                <a:latin typeface="Consolas"/>
                <a:ea typeface="Consolas"/>
                <a:cs typeface="Consolas"/>
                <a:sym typeface="Consolas"/>
              </a:rPr>
            </a:b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Sum(</a:t>
            </a:r>
            <a:r>
              <a:rPr b="1" lang="en" sz="2100">
                <a:solidFill>
                  <a:schemeClr val="dk1"/>
                </a:solidFill>
                <a:latin typeface="Consolas"/>
                <a:ea typeface="Consolas"/>
                <a:cs typeface="Consolas"/>
                <a:sym typeface="Consolas"/>
              </a:rPr>
              <a:t>t.edu_total</a:t>
            </a:r>
            <a:r>
              <a:rPr b="1" lang="en" sz="2100">
                <a:solidFill>
                  <a:srgbClr val="006E1D"/>
                </a:solidFill>
                <a:latin typeface="Consolas"/>
                <a:ea typeface="Consolas"/>
                <a:cs typeface="Consolas"/>
                <a:sym typeface="Consolas"/>
              </a:rPr>
              <a:t>)</a:t>
            </a:r>
            <a:r>
              <a:rPr b="1" lang="en" sz="2100">
                <a:solidFill>
                  <a:schemeClr val="dk1"/>
                </a:solidFill>
                <a:latin typeface="Consolas"/>
                <a:ea typeface="Consolas"/>
                <a:cs typeface="Consolas"/>
                <a:sym typeface="Consolas"/>
              </a:rPr>
              <a:t> </a:t>
            </a:r>
            <a:r>
              <a:rPr b="1" lang="en" sz="2100">
                <a:solidFill>
                  <a:srgbClr val="0000FF"/>
                </a:solidFill>
                <a:latin typeface="Consolas"/>
                <a:ea typeface="Consolas"/>
                <a:cs typeface="Consolas"/>
                <a:sym typeface="Consolas"/>
              </a:rPr>
              <a:t>AS</a:t>
            </a:r>
            <a:r>
              <a:rPr b="1" lang="en" sz="2100">
                <a:solidFill>
                  <a:schemeClr val="dk1"/>
                </a:solidFill>
                <a:latin typeface="Consolas"/>
                <a:ea typeface="Consolas"/>
                <a:cs typeface="Consolas"/>
                <a:sym typeface="Consolas"/>
              </a:rPr>
              <a:t> graduate_pct,</a:t>
            </a:r>
            <a:endParaRPr b="1" sz="21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100">
                <a:solidFill>
                  <a:schemeClr val="dk1"/>
                </a:solidFill>
                <a:latin typeface="Consolas"/>
                <a:ea typeface="Consolas"/>
                <a:cs typeface="Consolas"/>
                <a:sym typeface="Consolas"/>
              </a:rPr>
              <a:t>n.name,</a:t>
            </a:r>
            <a:endParaRPr b="1" sz="21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100">
                <a:solidFill>
                  <a:schemeClr val="dk1"/>
                </a:solidFill>
                <a:latin typeface="Consolas"/>
                <a:ea typeface="Consolas"/>
                <a:cs typeface="Consolas"/>
                <a:sym typeface="Consolas"/>
              </a:rPr>
              <a:t>n.boroname</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FROM</a:t>
            </a:r>
            <a:r>
              <a:rPr b="1" lang="en" sz="2100">
                <a:solidFill>
                  <a:schemeClr val="dk1"/>
                </a:solidFill>
                <a:latin typeface="Consolas"/>
                <a:ea typeface="Consolas"/>
                <a:cs typeface="Consolas"/>
                <a:sym typeface="Consolas"/>
              </a:rPr>
              <a:t> nyc_neighborhoods n</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JOIN</a:t>
            </a:r>
            <a:r>
              <a:rPr b="1" lang="en" sz="2100">
                <a:solidFill>
                  <a:schemeClr val="dk1"/>
                </a:solidFill>
                <a:latin typeface="Consolas"/>
                <a:ea typeface="Consolas"/>
                <a:cs typeface="Consolas"/>
                <a:sym typeface="Consolas"/>
              </a:rPr>
              <a:t> nyc_census_tracts t</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ON</a:t>
            </a:r>
            <a:r>
              <a:rPr b="1" lang="en" sz="2100">
                <a:solidFill>
                  <a:schemeClr val="dk1"/>
                </a:solidFill>
                <a:latin typeface="Consolas"/>
                <a:ea typeface="Consolas"/>
                <a:cs typeface="Consolas"/>
                <a:sym typeface="Consolas"/>
              </a:rPr>
              <a:t> </a:t>
            </a:r>
            <a:r>
              <a:rPr b="1" lang="en" sz="2100">
                <a:solidFill>
                  <a:srgbClr val="006E1D"/>
                </a:solidFill>
                <a:latin typeface="Consolas"/>
                <a:ea typeface="Consolas"/>
                <a:cs typeface="Consolas"/>
                <a:sym typeface="Consolas"/>
              </a:rPr>
              <a:t>ST_Contains(</a:t>
            </a:r>
            <a:r>
              <a:rPr b="1" lang="en" sz="2100">
                <a:solidFill>
                  <a:schemeClr val="dk1"/>
                </a:solidFill>
                <a:latin typeface="Consolas"/>
                <a:ea typeface="Consolas"/>
                <a:cs typeface="Consolas"/>
                <a:sym typeface="Consolas"/>
              </a:rPr>
              <a:t>n.geom, </a:t>
            </a:r>
            <a:r>
              <a:rPr b="1" lang="en" sz="2100">
                <a:solidFill>
                  <a:srgbClr val="006E1D"/>
                </a:solidFill>
                <a:latin typeface="Consolas"/>
                <a:ea typeface="Consolas"/>
                <a:cs typeface="Consolas"/>
                <a:sym typeface="Consolas"/>
              </a:rPr>
              <a:t>ST_Centroid(</a:t>
            </a:r>
            <a:r>
              <a:rPr b="1" lang="en" sz="2100">
                <a:solidFill>
                  <a:schemeClr val="dk1"/>
                </a:solidFill>
                <a:latin typeface="Consolas"/>
                <a:ea typeface="Consolas"/>
                <a:cs typeface="Consolas"/>
                <a:sym typeface="Consolas"/>
              </a:rPr>
              <a:t>t.geom</a:t>
            </a:r>
            <a:r>
              <a:rPr b="1" lang="en" sz="2100">
                <a:solidFill>
                  <a:srgbClr val="38761D"/>
                </a:solidFill>
                <a:latin typeface="Consolas"/>
                <a:ea typeface="Consolas"/>
                <a:cs typeface="Consolas"/>
                <a:sym typeface="Consolas"/>
              </a:rPr>
              <a:t>)</a:t>
            </a:r>
            <a:r>
              <a:rPr b="1" lang="en" sz="2100">
                <a:solidFill>
                  <a:srgbClr val="006E1D"/>
                </a:solidFill>
                <a:latin typeface="Consolas"/>
                <a:ea typeface="Consolas"/>
                <a:cs typeface="Consolas"/>
                <a:sym typeface="Consolas"/>
              </a:rPr>
              <a:t>)</a:t>
            </a:r>
            <a:endParaRPr b="1" sz="21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WHERE</a:t>
            </a:r>
            <a:r>
              <a:rPr b="1" lang="en" sz="2100">
                <a:solidFill>
                  <a:schemeClr val="dk1"/>
                </a:solidFill>
                <a:latin typeface="Consolas"/>
                <a:ea typeface="Consolas"/>
                <a:cs typeface="Consolas"/>
                <a:sym typeface="Consolas"/>
              </a:rPr>
              <a:t> t.edu_total &gt; </a:t>
            </a:r>
            <a:r>
              <a:rPr b="1" lang="en" sz="2100">
                <a:solidFill>
                  <a:srgbClr val="B45F06"/>
                </a:solidFill>
                <a:latin typeface="Consolas"/>
                <a:ea typeface="Consolas"/>
                <a:cs typeface="Consolas"/>
                <a:sym typeface="Consolas"/>
              </a:rPr>
              <a:t>0</a:t>
            </a:r>
            <a:endParaRPr b="1" sz="2100">
              <a:solidFill>
                <a:srgbClr val="B45F06"/>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GROUP BY</a:t>
            </a:r>
            <a:r>
              <a:rPr b="1" lang="en" sz="2100">
                <a:solidFill>
                  <a:schemeClr val="dk1"/>
                </a:solidFill>
                <a:latin typeface="Consolas"/>
                <a:ea typeface="Consolas"/>
                <a:cs typeface="Consolas"/>
                <a:sym typeface="Consolas"/>
              </a:rPr>
              <a:t> n.name, n.boroname</a:t>
            </a:r>
            <a:endParaRPr b="1" sz="21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ORDER BY</a:t>
            </a:r>
            <a:r>
              <a:rPr b="1" lang="en" sz="2100">
                <a:solidFill>
                  <a:schemeClr val="dk1"/>
                </a:solidFill>
                <a:latin typeface="Consolas"/>
                <a:ea typeface="Consolas"/>
                <a:cs typeface="Consolas"/>
                <a:sym typeface="Consolas"/>
              </a:rPr>
              <a:t> graduate_pct </a:t>
            </a:r>
            <a:r>
              <a:rPr b="1" lang="en" sz="2100">
                <a:solidFill>
                  <a:srgbClr val="0000FF"/>
                </a:solidFill>
                <a:latin typeface="Consolas"/>
                <a:ea typeface="Consolas"/>
                <a:cs typeface="Consolas"/>
                <a:sym typeface="Consolas"/>
              </a:rPr>
              <a:t>DESC</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100">
                <a:solidFill>
                  <a:srgbClr val="0000FF"/>
                </a:solidFill>
                <a:latin typeface="Consolas"/>
                <a:ea typeface="Consolas"/>
                <a:cs typeface="Consolas"/>
                <a:sym typeface="Consolas"/>
              </a:rPr>
              <a:t>LIMIT</a:t>
            </a:r>
            <a:r>
              <a:rPr b="1" lang="en" sz="2100">
                <a:solidFill>
                  <a:schemeClr val="dk1"/>
                </a:solidFill>
                <a:latin typeface="Consolas"/>
                <a:ea typeface="Consolas"/>
                <a:cs typeface="Consolas"/>
                <a:sym typeface="Consolas"/>
              </a:rPr>
              <a:t> </a:t>
            </a:r>
            <a:r>
              <a:rPr b="1" lang="en" sz="2100">
                <a:solidFill>
                  <a:srgbClr val="B45F06"/>
                </a:solidFill>
                <a:latin typeface="Consolas"/>
                <a:ea typeface="Consolas"/>
                <a:cs typeface="Consolas"/>
                <a:sym typeface="Consolas"/>
              </a:rPr>
              <a:t>10</a:t>
            </a:r>
            <a:r>
              <a:rPr b="1" lang="en" sz="2100">
                <a:solidFill>
                  <a:schemeClr val="dk1"/>
                </a:solidFill>
                <a:latin typeface="Consolas"/>
                <a:ea typeface="Consolas"/>
                <a:cs typeface="Consolas"/>
                <a:sym typeface="Consolas"/>
              </a:rPr>
              <a:t>;</a:t>
            </a:r>
            <a:endParaRPr b="1" sz="2100">
              <a:solidFill>
                <a:schemeClr val="dk1"/>
              </a:solidFill>
              <a:latin typeface="Consolas"/>
              <a:ea typeface="Consolas"/>
              <a:cs typeface="Consolas"/>
              <a:sym typeface="Consolas"/>
            </a:endParaRPr>
          </a:p>
        </p:txBody>
      </p:sp>
      <p:sp>
        <p:nvSpPr>
          <p:cNvPr id="2082" name="Google Shape;2082;p264"/>
          <p:cNvSpPr txBox="1"/>
          <p:nvPr>
            <p:ph type="title"/>
          </p:nvPr>
        </p:nvSpPr>
        <p:spPr>
          <a:xfrm>
            <a:off x="2355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 on ST_Centroid</a:t>
            </a:r>
            <a:endParaRPr/>
          </a:p>
        </p:txBody>
      </p:sp>
      <p:sp>
        <p:nvSpPr>
          <p:cNvPr id="2083" name="Google Shape;2083;p26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65"/>
          <p:cNvSpPr txBox="1"/>
          <p:nvPr>
            <p:ph idx="1" type="body"/>
          </p:nvPr>
        </p:nvSpPr>
        <p:spPr>
          <a:xfrm>
            <a:off x="187875" y="2109825"/>
            <a:ext cx="4346100" cy="250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graduate_pct |       name          | boroname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47.6 | Carnegie Hill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42.2 | Upper West Side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41.1 | Battery Park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39.6 | Flatbush            | Brooklyn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39.3 | Tribeca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39.2 | North Sutton Area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38.7 | Greenwich Village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38.6 | Upper East Side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37.9 | Murray Hill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37.4 | Central Park        | Manhattan</a:t>
            </a:r>
            <a:endParaRPr sz="1200">
              <a:solidFill>
                <a:schemeClr val="dk1"/>
              </a:solidFill>
              <a:latin typeface="Consolas"/>
              <a:ea typeface="Consolas"/>
              <a:cs typeface="Consolas"/>
              <a:sym typeface="Consolas"/>
            </a:endParaRPr>
          </a:p>
        </p:txBody>
      </p:sp>
      <p:sp>
        <p:nvSpPr>
          <p:cNvPr id="2089" name="Google Shape;2089;p265"/>
          <p:cNvSpPr txBox="1"/>
          <p:nvPr>
            <p:ph type="title"/>
          </p:nvPr>
        </p:nvSpPr>
        <p:spPr>
          <a:xfrm>
            <a:off x="2355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 on intersects vs centroid</a:t>
            </a:r>
            <a:endParaRPr/>
          </a:p>
        </p:txBody>
      </p:sp>
      <p:sp>
        <p:nvSpPr>
          <p:cNvPr id="2090" name="Google Shape;2090;p26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
        <p:nvSpPr>
          <p:cNvPr id="2091" name="Google Shape;2091;p265"/>
          <p:cNvSpPr txBox="1"/>
          <p:nvPr>
            <p:ph idx="1" type="body"/>
          </p:nvPr>
        </p:nvSpPr>
        <p:spPr>
          <a:xfrm>
            <a:off x="4569375" y="2109825"/>
            <a:ext cx="4346100" cy="250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graduate_pct |       name          | boroname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48.0 | Carnegie Hill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44.2 | Morningside Heights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42.1 | Greenwich Village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42.0 | Upper West Side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41.4 | Tribeca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40.7 | Battery Park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39.5 | Upper East Side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39.3 | North Sutton Area   | Manhattan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         37.4 | Cobble Hill         | Brooklyn</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         37.4 | Murray Hill         | Manhattan</a:t>
            </a:r>
            <a:endParaRPr sz="1200">
              <a:solidFill>
                <a:schemeClr val="dk1"/>
              </a:solidFill>
              <a:latin typeface="Consolas"/>
              <a:ea typeface="Consolas"/>
              <a:cs typeface="Consolas"/>
              <a:sym typeface="Consolas"/>
            </a:endParaRPr>
          </a:p>
        </p:txBody>
      </p:sp>
      <p:sp>
        <p:nvSpPr>
          <p:cNvPr id="2092" name="Google Shape;2092;p265"/>
          <p:cNvSpPr txBox="1"/>
          <p:nvPr>
            <p:ph type="title"/>
          </p:nvPr>
        </p:nvSpPr>
        <p:spPr>
          <a:xfrm>
            <a:off x="626025" y="1391725"/>
            <a:ext cx="3317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ST_Intersects()</a:t>
            </a:r>
            <a:endParaRPr>
              <a:latin typeface="Calibri"/>
              <a:ea typeface="Calibri"/>
              <a:cs typeface="Calibri"/>
              <a:sym typeface="Calibri"/>
            </a:endParaRPr>
          </a:p>
        </p:txBody>
      </p:sp>
      <p:sp>
        <p:nvSpPr>
          <p:cNvPr id="2093" name="Google Shape;2093;p265"/>
          <p:cNvSpPr txBox="1"/>
          <p:nvPr>
            <p:ph type="title"/>
          </p:nvPr>
        </p:nvSpPr>
        <p:spPr>
          <a:xfrm>
            <a:off x="5226600" y="1391725"/>
            <a:ext cx="33174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alibri"/>
                <a:ea typeface="Calibri"/>
                <a:cs typeface="Calibri"/>
                <a:sym typeface="Calibri"/>
              </a:rPr>
              <a:t>ST_Centroid()</a:t>
            </a:r>
            <a:endParaRPr>
              <a:latin typeface="Calibri"/>
              <a:ea typeface="Calibri"/>
              <a:cs typeface="Calibri"/>
              <a:sym typeface="Calibri"/>
            </a:endParaRPr>
          </a:p>
        </p:txBody>
      </p:sp>
      <p:cxnSp>
        <p:nvCxnSpPr>
          <p:cNvPr id="2094" name="Google Shape;2094;p265"/>
          <p:cNvCxnSpPr/>
          <p:nvPr/>
        </p:nvCxnSpPr>
        <p:spPr>
          <a:xfrm>
            <a:off x="4506325" y="1181100"/>
            <a:ext cx="0" cy="3648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266"/>
          <p:cNvSpPr txBox="1"/>
          <p:nvPr>
            <p:ph idx="1" type="body"/>
          </p:nvPr>
        </p:nvSpPr>
        <p:spPr>
          <a:xfrm>
            <a:off x="311700" y="472725"/>
            <a:ext cx="8520600" cy="409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600">
                <a:solidFill>
                  <a:schemeClr val="dk1"/>
                </a:solidFill>
                <a:latin typeface="Arial Black"/>
                <a:ea typeface="Arial Black"/>
                <a:cs typeface="Arial Black"/>
                <a:sym typeface="Arial Black"/>
              </a:rPr>
              <a:t>How many people </a:t>
            </a:r>
            <a:r>
              <a:rPr lang="en" sz="2600">
                <a:solidFill>
                  <a:schemeClr val="accent4"/>
                </a:solidFill>
                <a:latin typeface="Arial Black"/>
                <a:ea typeface="Arial Black"/>
                <a:cs typeface="Arial Black"/>
                <a:sym typeface="Arial Black"/>
              </a:rPr>
              <a:t>live within 500m</a:t>
            </a:r>
            <a:r>
              <a:rPr lang="en" sz="2600">
                <a:solidFill>
                  <a:schemeClr val="dk1"/>
                </a:solidFill>
                <a:latin typeface="Arial Black"/>
                <a:ea typeface="Arial Black"/>
                <a:cs typeface="Arial Black"/>
                <a:sym typeface="Arial Black"/>
              </a:rPr>
              <a:t> of a subway station?</a:t>
            </a:r>
            <a:endParaRPr sz="2600">
              <a:solidFill>
                <a:schemeClr val="dk1"/>
              </a:solidFill>
              <a:latin typeface="Arial Black"/>
              <a:ea typeface="Arial Black"/>
              <a:cs typeface="Arial Black"/>
              <a:sym typeface="Arial Black"/>
            </a:endParaRPr>
          </a:p>
        </p:txBody>
      </p:sp>
      <p:sp>
        <p:nvSpPr>
          <p:cNvPr id="2100" name="Google Shape;2100;p26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67"/>
          <p:cNvSpPr txBox="1"/>
          <p:nvPr>
            <p:ph idx="1" type="body"/>
          </p:nvPr>
        </p:nvSpPr>
        <p:spPr>
          <a:xfrm>
            <a:off x="311700" y="1228675"/>
            <a:ext cx="8520600" cy="350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dk1"/>
                </a:solidFill>
                <a:latin typeface="Arial"/>
                <a:ea typeface="Arial"/>
                <a:cs typeface="Arial"/>
                <a:sym typeface="Arial"/>
              </a:rPr>
              <a:t>How many people in New York?</a:t>
            </a:r>
            <a:endParaRPr b="1" sz="21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400">
                <a:solidFill>
                  <a:srgbClr val="0000FF"/>
                </a:solidFill>
                <a:latin typeface="Consolas"/>
                <a:ea typeface="Consolas"/>
                <a:cs typeface="Consolas"/>
                <a:sym typeface="Consolas"/>
              </a:rPr>
              <a:t>SELECT</a:t>
            </a:r>
            <a:endParaRPr b="1" sz="24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400">
                <a:solidFill>
                  <a:srgbClr val="0000FF"/>
                </a:solidFill>
                <a:latin typeface="Consolas"/>
                <a:ea typeface="Consolas"/>
                <a:cs typeface="Consolas"/>
                <a:sym typeface="Consolas"/>
              </a:rPr>
              <a:t>  </a:t>
            </a:r>
            <a:r>
              <a:rPr b="1" lang="en" sz="2400">
                <a:solidFill>
                  <a:srgbClr val="006E1D"/>
                </a:solidFill>
                <a:latin typeface="Consolas"/>
                <a:ea typeface="Consolas"/>
                <a:cs typeface="Consolas"/>
                <a:sym typeface="Consolas"/>
              </a:rPr>
              <a:t>Sum(</a:t>
            </a:r>
            <a:r>
              <a:rPr b="1" lang="en" sz="2400">
                <a:solidFill>
                  <a:schemeClr val="dk1"/>
                </a:solidFill>
                <a:latin typeface="Consolas"/>
                <a:ea typeface="Consolas"/>
                <a:cs typeface="Consolas"/>
                <a:sym typeface="Consolas"/>
              </a:rPr>
              <a:t>popn_total</a:t>
            </a:r>
            <a:r>
              <a:rPr b="1" lang="en" sz="2400">
                <a:solidFill>
                  <a:srgbClr val="006E1D"/>
                </a:solidFill>
                <a:latin typeface="Consolas"/>
                <a:ea typeface="Consolas"/>
                <a:cs typeface="Consolas"/>
                <a:sym typeface="Consolas"/>
              </a:rPr>
              <a:t>)</a:t>
            </a:r>
            <a:endParaRPr b="1" sz="24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400">
                <a:solidFill>
                  <a:srgbClr val="0000FF"/>
                </a:solidFill>
                <a:latin typeface="Consolas"/>
                <a:ea typeface="Consolas"/>
                <a:cs typeface="Consolas"/>
                <a:sym typeface="Consolas"/>
              </a:rPr>
              <a:t>FROM </a:t>
            </a:r>
            <a:r>
              <a:rPr b="1" lang="en" sz="2400">
                <a:solidFill>
                  <a:schemeClr val="dk1"/>
                </a:solidFill>
                <a:latin typeface="Consolas"/>
                <a:ea typeface="Consolas"/>
                <a:cs typeface="Consolas"/>
                <a:sym typeface="Consolas"/>
              </a:rPr>
              <a:t>nyc_census_blocks;</a:t>
            </a:r>
            <a:endParaRPr b="1" sz="2400">
              <a:solidFill>
                <a:schemeClr val="dk1"/>
              </a:solidFill>
              <a:latin typeface="Consolas"/>
              <a:ea typeface="Consolas"/>
              <a:cs typeface="Consolas"/>
              <a:sym typeface="Consolas"/>
            </a:endParaRPr>
          </a:p>
        </p:txBody>
      </p:sp>
      <p:sp>
        <p:nvSpPr>
          <p:cNvPr id="2106" name="Google Shape;2106;p267"/>
          <p:cNvSpPr txBox="1"/>
          <p:nvPr>
            <p:ph type="title"/>
          </p:nvPr>
        </p:nvSpPr>
        <p:spPr>
          <a:xfrm>
            <a:off x="311700" y="521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ST_Centroid</a:t>
            </a:r>
            <a:endParaRPr/>
          </a:p>
        </p:txBody>
      </p:sp>
      <p:sp>
        <p:nvSpPr>
          <p:cNvPr id="2107" name="Google Shape;2107;p26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268"/>
          <p:cNvSpPr txBox="1"/>
          <p:nvPr>
            <p:ph idx="1" type="body"/>
          </p:nvPr>
        </p:nvSpPr>
        <p:spPr>
          <a:xfrm>
            <a:off x="311700" y="11524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dk1"/>
                </a:solidFill>
                <a:latin typeface="Arial"/>
                <a:ea typeface="Arial"/>
                <a:cs typeface="Arial"/>
                <a:sym typeface="Arial"/>
              </a:rPr>
              <a:t>How many people 500m from a subway station?</a:t>
            </a:r>
            <a:endParaRPr b="1" sz="21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SELECT</a:t>
            </a:r>
            <a:endParaRPr b="1" sz="22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rgbClr val="006E1D"/>
                </a:solidFill>
                <a:latin typeface="Consolas"/>
                <a:ea typeface="Consolas"/>
                <a:cs typeface="Consolas"/>
                <a:sym typeface="Consolas"/>
              </a:rPr>
              <a:t>  </a:t>
            </a:r>
            <a:r>
              <a:rPr b="1" lang="en" sz="2200">
                <a:solidFill>
                  <a:srgbClr val="006E1D"/>
                </a:solidFill>
                <a:latin typeface="Consolas"/>
                <a:ea typeface="Consolas"/>
                <a:cs typeface="Consolas"/>
                <a:sym typeface="Consolas"/>
              </a:rPr>
              <a:t>Sum(</a:t>
            </a:r>
            <a:r>
              <a:rPr b="1" lang="en" sz="2200">
                <a:solidFill>
                  <a:schemeClr val="dk1"/>
                </a:solidFill>
                <a:latin typeface="Consolas"/>
                <a:ea typeface="Consolas"/>
                <a:cs typeface="Consolas"/>
                <a:sym typeface="Consolas"/>
              </a:rPr>
              <a:t>popn_total</a:t>
            </a:r>
            <a:r>
              <a:rPr b="1" lang="en" sz="2200">
                <a:solidFill>
                  <a:srgbClr val="006E1D"/>
                </a:solidFill>
                <a:latin typeface="Consolas"/>
                <a:ea typeface="Consolas"/>
                <a:cs typeface="Consolas"/>
                <a:sym typeface="Consolas"/>
              </a:rPr>
              <a:t>)</a:t>
            </a:r>
            <a:endParaRPr b="1" sz="22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FROM </a:t>
            </a:r>
            <a:r>
              <a:rPr b="1" lang="en" sz="2200">
                <a:solidFill>
                  <a:schemeClr val="dk1"/>
                </a:solidFill>
                <a:latin typeface="Consolas"/>
                <a:ea typeface="Consolas"/>
                <a:cs typeface="Consolas"/>
                <a:sym typeface="Consolas"/>
              </a:rPr>
              <a:t>nyc_census_blocks census</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JOIN</a:t>
            </a:r>
            <a:r>
              <a:rPr b="1" lang="en" sz="2200">
                <a:solidFill>
                  <a:schemeClr val="dk1"/>
                </a:solidFill>
                <a:latin typeface="Consolas"/>
                <a:ea typeface="Consolas"/>
                <a:cs typeface="Consolas"/>
                <a:sym typeface="Consolas"/>
              </a:rPr>
              <a:t> nyc_subway_stations subway</a:t>
            </a:r>
            <a:endParaRPr b="1" sz="2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2200">
                <a:solidFill>
                  <a:srgbClr val="0000FF"/>
                </a:solidFill>
                <a:latin typeface="Consolas"/>
                <a:ea typeface="Consolas"/>
                <a:cs typeface="Consolas"/>
                <a:sym typeface="Consolas"/>
              </a:rPr>
              <a:t>  </a:t>
            </a:r>
            <a:r>
              <a:rPr b="1" lang="en" sz="2200">
                <a:solidFill>
                  <a:srgbClr val="0000FF"/>
                </a:solidFill>
                <a:latin typeface="Consolas"/>
                <a:ea typeface="Consolas"/>
                <a:cs typeface="Consolas"/>
                <a:sym typeface="Consolas"/>
              </a:rPr>
              <a:t>ON </a:t>
            </a:r>
            <a:r>
              <a:rPr b="1" lang="en" sz="2200">
                <a:solidFill>
                  <a:srgbClr val="006E1D"/>
                </a:solidFill>
                <a:latin typeface="Consolas"/>
                <a:ea typeface="Consolas"/>
                <a:cs typeface="Consolas"/>
                <a:sym typeface="Consolas"/>
              </a:rPr>
              <a:t>ST_DWithin(</a:t>
            </a:r>
            <a:endParaRPr b="1" sz="2200">
              <a:solidFill>
                <a:srgbClr val="006E1D"/>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a:t>
            </a:r>
            <a:r>
              <a:rPr b="1" lang="en" sz="2200">
                <a:solidFill>
                  <a:schemeClr val="dk1"/>
                </a:solidFill>
                <a:latin typeface="Consolas"/>
                <a:ea typeface="Consolas"/>
                <a:cs typeface="Consolas"/>
                <a:sym typeface="Consolas"/>
              </a:rPr>
              <a:t>  </a:t>
            </a:r>
            <a:r>
              <a:rPr b="1" lang="en" sz="2200">
                <a:solidFill>
                  <a:schemeClr val="dk1"/>
                </a:solidFill>
                <a:latin typeface="Consolas"/>
                <a:ea typeface="Consolas"/>
                <a:cs typeface="Consolas"/>
                <a:sym typeface="Consolas"/>
              </a:rPr>
              <a:t>c</a:t>
            </a:r>
            <a:r>
              <a:rPr b="1" lang="en" sz="2200">
                <a:solidFill>
                  <a:schemeClr val="dk1"/>
                </a:solidFill>
                <a:latin typeface="Consolas"/>
                <a:ea typeface="Consolas"/>
                <a:cs typeface="Consolas"/>
                <a:sym typeface="Consolas"/>
              </a:rPr>
              <a:t>ensus.geom,</a:t>
            </a:r>
            <a:endParaRPr b="1" sz="22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a:t>
            </a:r>
            <a:r>
              <a:rPr b="1" lang="en" sz="2200">
                <a:solidFill>
                  <a:schemeClr val="dk1"/>
                </a:solidFill>
                <a:latin typeface="Consolas"/>
                <a:ea typeface="Consolas"/>
                <a:cs typeface="Consolas"/>
                <a:sym typeface="Consolas"/>
              </a:rPr>
              <a:t>s</a:t>
            </a:r>
            <a:r>
              <a:rPr b="1" lang="en" sz="2200">
                <a:solidFill>
                  <a:schemeClr val="dk1"/>
                </a:solidFill>
                <a:latin typeface="Consolas"/>
                <a:ea typeface="Consolas"/>
                <a:cs typeface="Consolas"/>
                <a:sym typeface="Consolas"/>
              </a:rPr>
              <a:t>ubway.geom,</a:t>
            </a:r>
            <a:endParaRPr b="1" sz="22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200">
                <a:solidFill>
                  <a:schemeClr val="dk1"/>
                </a:solidFill>
                <a:latin typeface="Consolas"/>
                <a:ea typeface="Consolas"/>
                <a:cs typeface="Consolas"/>
                <a:sym typeface="Consolas"/>
              </a:rPr>
              <a:t>    </a:t>
            </a:r>
            <a:r>
              <a:rPr b="1" lang="en" sz="2200">
                <a:solidFill>
                  <a:srgbClr val="B45F06"/>
                </a:solidFill>
                <a:latin typeface="Consolas"/>
                <a:ea typeface="Consolas"/>
                <a:cs typeface="Consolas"/>
                <a:sym typeface="Consolas"/>
              </a:rPr>
              <a:t>500</a:t>
            </a:r>
            <a:endParaRPr b="1" sz="2200">
              <a:solidFill>
                <a:srgbClr val="B45F06"/>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2200">
                <a:solidFill>
                  <a:srgbClr val="006E1D"/>
                </a:solidFill>
                <a:latin typeface="Consolas"/>
                <a:ea typeface="Consolas"/>
                <a:cs typeface="Consolas"/>
                <a:sym typeface="Consolas"/>
              </a:rPr>
              <a:t>  </a:t>
            </a:r>
            <a:r>
              <a:rPr b="1" lang="en" sz="2200">
                <a:solidFill>
                  <a:srgbClr val="006E1D"/>
                </a:solidFill>
                <a:latin typeface="Consolas"/>
                <a:ea typeface="Consolas"/>
                <a:cs typeface="Consolas"/>
                <a:sym typeface="Consolas"/>
              </a:rPr>
              <a:t>)</a:t>
            </a:r>
            <a:r>
              <a:rPr b="1" lang="en" sz="2200">
                <a:solidFill>
                  <a:schemeClr val="dk1"/>
                </a:solidFill>
                <a:latin typeface="Consolas"/>
                <a:ea typeface="Consolas"/>
                <a:cs typeface="Consolas"/>
                <a:sym typeface="Consolas"/>
              </a:rPr>
              <a:t>;</a:t>
            </a:r>
            <a:endParaRPr b="1" sz="2200">
              <a:solidFill>
                <a:schemeClr val="dk1"/>
              </a:solidFill>
              <a:latin typeface="Consolas"/>
              <a:ea typeface="Consolas"/>
              <a:cs typeface="Consolas"/>
              <a:sym typeface="Consolas"/>
            </a:endParaRPr>
          </a:p>
        </p:txBody>
      </p:sp>
      <p:sp>
        <p:nvSpPr>
          <p:cNvPr id="2113" name="Google Shape;2113;p268"/>
          <p:cNvSpPr txBox="1"/>
          <p:nvPr>
            <p:ph type="title"/>
          </p:nvPr>
        </p:nvSpPr>
        <p:spPr>
          <a:xfrm>
            <a:off x="311700" y="521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ST_Centroid</a:t>
            </a:r>
            <a:endParaRPr/>
          </a:p>
        </p:txBody>
      </p:sp>
      <p:sp>
        <p:nvSpPr>
          <p:cNvPr id="2114" name="Google Shape;2114;p26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69"/>
          <p:cNvSpPr txBox="1"/>
          <p:nvPr>
            <p:ph idx="1" type="body"/>
          </p:nvPr>
        </p:nvSpPr>
        <p:spPr>
          <a:xfrm>
            <a:off x="311700" y="12286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Arial"/>
                <a:ea typeface="Arial"/>
                <a:cs typeface="Arial"/>
                <a:sym typeface="Arial"/>
              </a:rPr>
              <a:t>How many people in New York?</a:t>
            </a:r>
            <a:endParaRPr b="1">
              <a:latin typeface="Arial"/>
              <a:ea typeface="Arial"/>
              <a:cs typeface="Arial"/>
              <a:sym typeface="Arial"/>
            </a:endParaRPr>
          </a:p>
          <a:p>
            <a:pPr indent="0" lvl="0" marL="0" rtl="0" algn="l">
              <a:lnSpc>
                <a:spcPct val="100000"/>
              </a:lnSpc>
              <a:spcBef>
                <a:spcPts val="0"/>
              </a:spcBef>
              <a:spcAft>
                <a:spcPts val="0"/>
              </a:spcAft>
              <a:buNone/>
            </a:pPr>
            <a:r>
              <a:t/>
            </a:r>
            <a:endParaRPr b="1">
              <a:latin typeface="Arial"/>
              <a:ea typeface="Arial"/>
              <a:cs typeface="Arial"/>
              <a:sym typeface="Arial"/>
            </a:endParaRPr>
          </a:p>
          <a:p>
            <a:pPr indent="457200" lvl="0" marL="0" rtl="0" algn="l">
              <a:lnSpc>
                <a:spcPct val="100000"/>
              </a:lnSpc>
              <a:spcBef>
                <a:spcPts val="0"/>
              </a:spcBef>
              <a:spcAft>
                <a:spcPts val="0"/>
              </a:spcAft>
              <a:buNone/>
            </a:pPr>
            <a:r>
              <a:rPr b="1" i="1" lang="en">
                <a:latin typeface="Arial"/>
                <a:ea typeface="Arial"/>
                <a:cs typeface="Arial"/>
                <a:sym typeface="Arial"/>
              </a:rPr>
              <a:t>8,175,032</a:t>
            </a:r>
            <a:endParaRPr b="1" i="1">
              <a:latin typeface="Arial"/>
              <a:ea typeface="Arial"/>
              <a:cs typeface="Arial"/>
              <a:sym typeface="Arial"/>
            </a:endParaRPr>
          </a:p>
          <a:p>
            <a:pPr indent="0" lvl="0" marL="0" rtl="0" algn="l">
              <a:lnSpc>
                <a:spcPct val="100000"/>
              </a:lnSpc>
              <a:spcBef>
                <a:spcPts val="0"/>
              </a:spcBef>
              <a:spcAft>
                <a:spcPts val="0"/>
              </a:spcAft>
              <a:buNone/>
            </a:pPr>
            <a:r>
              <a:t/>
            </a:r>
            <a:endParaRPr b="1">
              <a:latin typeface="Arial"/>
              <a:ea typeface="Arial"/>
              <a:cs typeface="Arial"/>
              <a:sym typeface="Arial"/>
            </a:endParaRPr>
          </a:p>
          <a:p>
            <a:pPr indent="0" lvl="0" marL="0" rtl="0" algn="l">
              <a:lnSpc>
                <a:spcPct val="100000"/>
              </a:lnSpc>
              <a:spcBef>
                <a:spcPts val="0"/>
              </a:spcBef>
              <a:spcAft>
                <a:spcPts val="0"/>
              </a:spcAft>
              <a:buNone/>
            </a:pPr>
            <a:r>
              <a:rPr b="1" lang="en">
                <a:latin typeface="Arial"/>
                <a:ea typeface="Arial"/>
                <a:cs typeface="Arial"/>
                <a:sym typeface="Arial"/>
              </a:rPr>
              <a:t>How many people 500m from a subway station?</a:t>
            </a:r>
            <a:endParaRPr b="1">
              <a:latin typeface="Arial"/>
              <a:ea typeface="Arial"/>
              <a:cs typeface="Arial"/>
              <a:sym typeface="Arial"/>
            </a:endParaRPr>
          </a:p>
          <a:p>
            <a:pPr indent="0" lvl="0" marL="0" rtl="0" algn="l">
              <a:lnSpc>
                <a:spcPct val="100000"/>
              </a:lnSpc>
              <a:spcBef>
                <a:spcPts val="0"/>
              </a:spcBef>
              <a:spcAft>
                <a:spcPts val="0"/>
              </a:spcAft>
              <a:buNone/>
            </a:pPr>
            <a:r>
              <a:t/>
            </a:r>
            <a:endParaRPr b="1">
              <a:latin typeface="Arial"/>
              <a:ea typeface="Arial"/>
              <a:cs typeface="Arial"/>
              <a:sym typeface="Arial"/>
            </a:endParaRPr>
          </a:p>
          <a:p>
            <a:pPr indent="457200" lvl="0" marL="0" rtl="0" algn="l">
              <a:lnSpc>
                <a:spcPct val="100000"/>
              </a:lnSpc>
              <a:spcBef>
                <a:spcPts val="0"/>
              </a:spcBef>
              <a:spcAft>
                <a:spcPts val="0"/>
              </a:spcAft>
              <a:buNone/>
            </a:pPr>
            <a:r>
              <a:rPr b="1" i="1" lang="en">
                <a:solidFill>
                  <a:srgbClr val="FF0000"/>
                </a:solidFill>
                <a:latin typeface="Arial"/>
                <a:ea typeface="Arial"/>
                <a:cs typeface="Arial"/>
                <a:sym typeface="Arial"/>
              </a:rPr>
              <a:t>10,855,873 ?!?!!?</a:t>
            </a:r>
            <a:endParaRPr b="1" sz="2400">
              <a:solidFill>
                <a:srgbClr val="FF0000"/>
              </a:solidFill>
              <a:latin typeface="Consolas"/>
              <a:ea typeface="Consolas"/>
              <a:cs typeface="Consolas"/>
              <a:sym typeface="Consolas"/>
            </a:endParaRPr>
          </a:p>
        </p:txBody>
      </p:sp>
      <p:sp>
        <p:nvSpPr>
          <p:cNvPr id="2120" name="Google Shape;2120;p269"/>
          <p:cNvSpPr txBox="1"/>
          <p:nvPr>
            <p:ph type="title"/>
          </p:nvPr>
        </p:nvSpPr>
        <p:spPr>
          <a:xfrm>
            <a:off x="311700" y="521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ST_Centroid</a:t>
            </a:r>
            <a:endParaRPr/>
          </a:p>
        </p:txBody>
      </p:sp>
      <p:sp>
        <p:nvSpPr>
          <p:cNvPr id="2121" name="Google Shape;2121;p26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Cloud - DBaaS includes PostGIS by default</a:t>
            </a:r>
            <a:endParaRPr/>
          </a:p>
        </p:txBody>
      </p:sp>
      <p:pic>
        <p:nvPicPr>
          <p:cNvPr id="288" name="Google Shape;288;p36"/>
          <p:cNvPicPr preferRelativeResize="0"/>
          <p:nvPr/>
        </p:nvPicPr>
        <p:blipFill rotWithShape="1">
          <a:blip r:embed="rId3">
            <a:alphaModFix/>
          </a:blip>
          <a:srcRect b="45382" l="0" r="0" t="0"/>
          <a:stretch/>
        </p:blipFill>
        <p:spPr>
          <a:xfrm>
            <a:off x="3122175" y="1749500"/>
            <a:ext cx="2521500" cy="1579375"/>
          </a:xfrm>
          <a:prstGeom prst="rect">
            <a:avLst/>
          </a:prstGeom>
          <a:noFill/>
          <a:ln>
            <a:noFill/>
          </a:ln>
        </p:spPr>
      </p:pic>
      <p:pic>
        <p:nvPicPr>
          <p:cNvPr id="289" name="Google Shape;289;p36"/>
          <p:cNvPicPr preferRelativeResize="0"/>
          <p:nvPr/>
        </p:nvPicPr>
        <p:blipFill rotWithShape="1">
          <a:blip r:embed="rId4">
            <a:alphaModFix/>
          </a:blip>
          <a:srcRect b="57005" l="0" r="0" t="0"/>
          <a:stretch/>
        </p:blipFill>
        <p:spPr>
          <a:xfrm>
            <a:off x="929800" y="1950150"/>
            <a:ext cx="1922725" cy="1243200"/>
          </a:xfrm>
          <a:prstGeom prst="rect">
            <a:avLst/>
          </a:prstGeom>
          <a:noFill/>
          <a:ln>
            <a:noFill/>
          </a:ln>
        </p:spPr>
      </p:pic>
      <p:pic>
        <p:nvPicPr>
          <p:cNvPr id="290" name="Google Shape;290;p36"/>
          <p:cNvPicPr preferRelativeResize="0"/>
          <p:nvPr/>
        </p:nvPicPr>
        <p:blipFill>
          <a:blip r:embed="rId5">
            <a:alphaModFix/>
          </a:blip>
          <a:stretch>
            <a:fillRect/>
          </a:stretch>
        </p:blipFill>
        <p:spPr>
          <a:xfrm>
            <a:off x="5913325" y="1949346"/>
            <a:ext cx="2094900" cy="1179691"/>
          </a:xfrm>
          <a:prstGeom prst="rect">
            <a:avLst/>
          </a:prstGeom>
          <a:noFill/>
          <a:ln>
            <a:noFill/>
          </a:ln>
        </p:spPr>
      </p:pic>
      <p:pic>
        <p:nvPicPr>
          <p:cNvPr id="291" name="Google Shape;291;p36"/>
          <p:cNvPicPr preferRelativeResize="0"/>
          <p:nvPr/>
        </p:nvPicPr>
        <p:blipFill rotWithShape="1">
          <a:blip r:embed="rId6">
            <a:alphaModFix/>
          </a:blip>
          <a:srcRect b="15121" l="21191" r="23188" t="11581"/>
          <a:stretch/>
        </p:blipFill>
        <p:spPr>
          <a:xfrm>
            <a:off x="3291926" y="3328887"/>
            <a:ext cx="2057400" cy="1419151"/>
          </a:xfrm>
          <a:prstGeom prst="rect">
            <a:avLst/>
          </a:prstGeom>
          <a:noFill/>
          <a:ln>
            <a:noFill/>
          </a:ln>
        </p:spPr>
      </p:pic>
      <p:sp>
        <p:nvSpPr>
          <p:cNvPr id="292" name="Google Shape;292;p3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27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pic>
        <p:nvPicPr>
          <p:cNvPr id="2127" name="Google Shape;2127;p270"/>
          <p:cNvPicPr preferRelativeResize="0"/>
          <p:nvPr/>
        </p:nvPicPr>
        <p:blipFill rotWithShape="1">
          <a:blip r:embed="rId3">
            <a:alphaModFix/>
          </a:blip>
          <a:srcRect b="0" l="0" r="665" t="0"/>
          <a:stretch/>
        </p:blipFill>
        <p:spPr>
          <a:xfrm>
            <a:off x="9525" y="399050"/>
            <a:ext cx="9143999" cy="4734925"/>
          </a:xfrm>
          <a:prstGeom prst="rect">
            <a:avLst/>
          </a:prstGeom>
          <a:noFill/>
          <a:ln>
            <a:noFill/>
          </a:ln>
        </p:spPr>
      </p:pic>
      <p:sp>
        <p:nvSpPr>
          <p:cNvPr id="2128" name="Google Shape;2128;p270"/>
          <p:cNvSpPr txBox="1"/>
          <p:nvPr>
            <p:ph type="title"/>
          </p:nvPr>
        </p:nvSpPr>
        <p:spPr>
          <a:xfrm>
            <a:off x="159300" y="521225"/>
            <a:ext cx="8520600" cy="572700"/>
          </a:xfrm>
          <a:prstGeom prst="rect">
            <a:avLst/>
          </a:prstGeom>
          <a:effectLst>
            <a:outerShdw blurRad="57150" rotWithShape="0" algn="bl" dir="5400000" dist="19050">
              <a:schemeClr val="lt1">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t>Overlapping query areas</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2" name="Shape 2132"/>
        <p:cNvGrpSpPr/>
        <p:nvPr/>
      </p:nvGrpSpPr>
      <p:grpSpPr>
        <a:xfrm>
          <a:off x="0" y="0"/>
          <a:ext cx="0" cy="0"/>
          <a:chOff x="0" y="0"/>
          <a:chExt cx="0" cy="0"/>
        </a:xfrm>
      </p:grpSpPr>
      <p:sp>
        <p:nvSpPr>
          <p:cNvPr id="2133" name="Google Shape;2133;p271"/>
          <p:cNvSpPr/>
          <p:nvPr/>
        </p:nvSpPr>
        <p:spPr>
          <a:xfrm>
            <a:off x="1428750" y="2066925"/>
            <a:ext cx="2524200" cy="3333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71"/>
          <p:cNvSpPr txBox="1"/>
          <p:nvPr>
            <p:ph idx="1" type="body"/>
          </p:nvPr>
        </p:nvSpPr>
        <p:spPr>
          <a:xfrm>
            <a:off x="311700" y="1076275"/>
            <a:ext cx="8520600" cy="404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dk1"/>
                </a:solidFill>
                <a:latin typeface="Arial"/>
                <a:ea typeface="Arial"/>
                <a:cs typeface="Arial"/>
                <a:sym typeface="Arial"/>
              </a:rPr>
              <a:t>How many people 500m from a subway station?</a:t>
            </a:r>
            <a:endParaRPr b="1" sz="21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b="1" sz="2100">
              <a:solidFill>
                <a:srgbClr val="0000FF"/>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WITH </a:t>
            </a:r>
            <a:r>
              <a:rPr b="1" lang="en" sz="1800">
                <a:solidFill>
                  <a:schemeClr val="dk1"/>
                </a:solidFill>
                <a:latin typeface="Consolas"/>
                <a:ea typeface="Consolas"/>
                <a:cs typeface="Consolas"/>
                <a:sym typeface="Consolas"/>
              </a:rPr>
              <a:t>distinct_blocks</a:t>
            </a:r>
            <a:r>
              <a:rPr b="1" lang="en" sz="1800">
                <a:solidFill>
                  <a:srgbClr val="0000FF"/>
                </a:solidFill>
                <a:latin typeface="Consolas"/>
                <a:ea typeface="Consolas"/>
                <a:cs typeface="Consolas"/>
                <a:sym typeface="Consolas"/>
              </a:rPr>
              <a:t> AS </a:t>
            </a:r>
            <a:r>
              <a:rPr b="1" lang="en" sz="1800">
                <a:solidFill>
                  <a:schemeClr val="dk1"/>
                </a:solidFill>
                <a:latin typeface="Consolas"/>
                <a:ea typeface="Consolas"/>
                <a:cs typeface="Consolas"/>
                <a:sym typeface="Consolas"/>
              </a:rPr>
              <a:t>(</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  </a:t>
            </a:r>
            <a:r>
              <a:rPr b="1" lang="en" sz="1800">
                <a:solidFill>
                  <a:srgbClr val="0000FF"/>
                </a:solidFill>
                <a:latin typeface="Consolas"/>
                <a:ea typeface="Consolas"/>
                <a:cs typeface="Consolas"/>
                <a:sym typeface="Consolas"/>
              </a:rPr>
              <a:t>SELECT DISTINCT ON </a:t>
            </a:r>
            <a:r>
              <a:rPr b="1" lang="en" sz="1800">
                <a:solidFill>
                  <a:schemeClr val="dk1"/>
                </a:solidFill>
                <a:latin typeface="Consolas"/>
                <a:ea typeface="Consolas"/>
                <a:cs typeface="Consolas"/>
                <a:sym typeface="Consolas"/>
              </a:rPr>
              <a:t>(blkid)</a:t>
            </a:r>
            <a:r>
              <a:rPr b="1" lang="en" sz="1800">
                <a:solidFill>
                  <a:srgbClr val="0000FF"/>
                </a:solidFill>
                <a:latin typeface="Consolas"/>
                <a:ea typeface="Consolas"/>
                <a:cs typeface="Consolas"/>
                <a:sym typeface="Consolas"/>
              </a:rPr>
              <a:t> </a:t>
            </a:r>
            <a:r>
              <a:rPr b="1" lang="en" sz="1800">
                <a:solidFill>
                  <a:schemeClr val="dk1"/>
                </a:solidFill>
                <a:latin typeface="Consolas"/>
                <a:ea typeface="Consolas"/>
                <a:cs typeface="Consolas"/>
                <a:sym typeface="Consolas"/>
              </a:rPr>
              <a:t>popn_total</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  </a:t>
            </a:r>
            <a:r>
              <a:rPr b="1" lang="en" sz="1800">
                <a:solidFill>
                  <a:srgbClr val="0000FF"/>
                </a:solidFill>
                <a:latin typeface="Consolas"/>
                <a:ea typeface="Consolas"/>
                <a:cs typeface="Consolas"/>
                <a:sym typeface="Consolas"/>
              </a:rPr>
              <a:t>FROM </a:t>
            </a:r>
            <a:r>
              <a:rPr b="1" lang="en" sz="1800">
                <a:solidFill>
                  <a:schemeClr val="dk1"/>
                </a:solidFill>
                <a:latin typeface="Consolas"/>
                <a:ea typeface="Consolas"/>
                <a:cs typeface="Consolas"/>
                <a:sym typeface="Consolas"/>
              </a:rPr>
              <a:t>nyc_census_blocks census</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  </a:t>
            </a:r>
            <a:r>
              <a:rPr b="1" lang="en" sz="1800">
                <a:solidFill>
                  <a:srgbClr val="0000FF"/>
                </a:solidFill>
                <a:latin typeface="Consolas"/>
                <a:ea typeface="Consolas"/>
                <a:cs typeface="Consolas"/>
                <a:sym typeface="Consolas"/>
              </a:rPr>
              <a:t>JOIN</a:t>
            </a:r>
            <a:r>
              <a:rPr b="1" lang="en" sz="1800">
                <a:solidFill>
                  <a:schemeClr val="dk1"/>
                </a:solidFill>
                <a:latin typeface="Consolas"/>
                <a:ea typeface="Consolas"/>
                <a:cs typeface="Consolas"/>
                <a:sym typeface="Consolas"/>
              </a:rPr>
              <a:t> nyc_subway_stations subway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  </a:t>
            </a:r>
            <a:r>
              <a:rPr b="1" lang="en" sz="1800">
                <a:solidFill>
                  <a:srgbClr val="0000FF"/>
                </a:solidFill>
                <a:latin typeface="Consolas"/>
                <a:ea typeface="Consolas"/>
                <a:cs typeface="Consolas"/>
                <a:sym typeface="Consolas"/>
              </a:rPr>
              <a:t>ON</a:t>
            </a:r>
            <a:r>
              <a:rPr b="1" lang="en" sz="1800">
                <a:solidFill>
                  <a:srgbClr val="006E1D"/>
                </a:solidFill>
                <a:latin typeface="Consolas"/>
                <a:ea typeface="Consolas"/>
                <a:cs typeface="Consolas"/>
                <a:sym typeface="Consolas"/>
              </a:rPr>
              <a:t> </a:t>
            </a:r>
            <a:r>
              <a:rPr b="1" lang="en" sz="1800">
                <a:solidFill>
                  <a:srgbClr val="006E1D"/>
                </a:solidFill>
                <a:latin typeface="Consolas"/>
                <a:ea typeface="Consolas"/>
                <a:cs typeface="Consolas"/>
                <a:sym typeface="Consolas"/>
              </a:rPr>
              <a:t>ST_DWithin(</a:t>
            </a:r>
            <a:endParaRPr b="1" sz="1800">
              <a:solidFill>
                <a:srgbClr val="006E1D"/>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    census.geom,</a:t>
            </a:r>
            <a:endParaRPr b="1" sz="18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    subway.geom,</a:t>
            </a:r>
            <a:endParaRPr b="1" sz="1800">
              <a:solidFill>
                <a:schemeClr val="dk1"/>
              </a:solidFill>
              <a:latin typeface="Consolas"/>
              <a:ea typeface="Consolas"/>
              <a:cs typeface="Consolas"/>
              <a:sym typeface="Consolas"/>
            </a:endParaRPr>
          </a:p>
          <a:p>
            <a:pPr indent="45720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500</a:t>
            </a:r>
            <a:r>
              <a:rPr b="1" lang="en" sz="1800">
                <a:solidFill>
                  <a:srgbClr val="006E1D"/>
                </a:solidFill>
                <a:latin typeface="Consolas"/>
                <a:ea typeface="Consolas"/>
                <a:cs typeface="Consolas"/>
                <a:sym typeface="Consolas"/>
              </a:rPr>
              <a:t>)</a:t>
            </a:r>
            <a:endParaRPr b="1" sz="18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SELECT</a:t>
            </a:r>
            <a:r>
              <a:rPr b="1" lang="en" sz="1800">
                <a:solidFill>
                  <a:srgbClr val="B45F06"/>
                </a:solidFill>
                <a:latin typeface="Consolas"/>
                <a:ea typeface="Consolas"/>
                <a:cs typeface="Consolas"/>
                <a:sym typeface="Consolas"/>
              </a:rPr>
              <a:t> </a:t>
            </a:r>
            <a:r>
              <a:rPr b="1" lang="en" sz="1800">
                <a:solidFill>
                  <a:srgbClr val="006E1D"/>
                </a:solidFill>
                <a:latin typeface="Consolas"/>
                <a:ea typeface="Consolas"/>
                <a:cs typeface="Consolas"/>
                <a:sym typeface="Consolas"/>
              </a:rPr>
              <a:t>Sum(</a:t>
            </a:r>
            <a:r>
              <a:rPr b="1" lang="en" sz="1800">
                <a:solidFill>
                  <a:schemeClr val="dk1"/>
                </a:solidFill>
                <a:latin typeface="Consolas"/>
                <a:ea typeface="Consolas"/>
                <a:cs typeface="Consolas"/>
                <a:sym typeface="Consolas"/>
              </a:rPr>
              <a:t>popn_total</a:t>
            </a:r>
            <a:r>
              <a:rPr b="1" lang="en" sz="1800">
                <a:solidFill>
                  <a:srgbClr val="006E1D"/>
                </a:solidFill>
                <a:latin typeface="Consolas"/>
                <a:ea typeface="Consolas"/>
                <a:cs typeface="Consolas"/>
                <a:sym typeface="Consolas"/>
              </a:rPr>
              <a:t>)</a:t>
            </a:r>
            <a:endParaRPr b="1" sz="18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1800">
                <a:solidFill>
                  <a:srgbClr val="0000FF"/>
                </a:solidFill>
                <a:latin typeface="Consolas"/>
                <a:ea typeface="Consolas"/>
                <a:cs typeface="Consolas"/>
                <a:sym typeface="Consolas"/>
              </a:rPr>
              <a:t>FROM</a:t>
            </a:r>
            <a:r>
              <a:rPr b="1" lang="en" sz="1800">
                <a:solidFill>
                  <a:srgbClr val="B45F06"/>
                </a:solidFill>
                <a:latin typeface="Consolas"/>
                <a:ea typeface="Consolas"/>
                <a:cs typeface="Consolas"/>
                <a:sym typeface="Consolas"/>
              </a:rPr>
              <a:t> </a:t>
            </a:r>
            <a:r>
              <a:rPr b="1" lang="en" sz="1800">
                <a:solidFill>
                  <a:schemeClr val="dk1"/>
                </a:solidFill>
                <a:latin typeface="Consolas"/>
                <a:ea typeface="Consolas"/>
                <a:cs typeface="Consolas"/>
                <a:sym typeface="Consolas"/>
              </a:rPr>
              <a:t>distinct_blocks;</a:t>
            </a:r>
            <a:endParaRPr b="1" sz="1800">
              <a:solidFill>
                <a:schemeClr val="dk1"/>
              </a:solidFill>
              <a:latin typeface="Consolas"/>
              <a:ea typeface="Consolas"/>
              <a:cs typeface="Consolas"/>
              <a:sym typeface="Consolas"/>
            </a:endParaRPr>
          </a:p>
        </p:txBody>
      </p:sp>
      <p:sp>
        <p:nvSpPr>
          <p:cNvPr id="2135" name="Google Shape;2135;p27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500">
                <a:solidFill>
                  <a:schemeClr val="lt1"/>
                </a:solidFill>
                <a:latin typeface="Calibri"/>
                <a:ea typeface="Calibri"/>
                <a:cs typeface="Calibri"/>
                <a:sym typeface="Calibri"/>
              </a:rPr>
              <a:t>Section 22 - More Spatial Joins</a:t>
            </a:r>
            <a:endParaRPr b="1" sz="1500">
              <a:solidFill>
                <a:srgbClr val="FFFFFF"/>
              </a:solidFill>
              <a:latin typeface="Calibri"/>
              <a:ea typeface="Calibri"/>
              <a:cs typeface="Calibri"/>
              <a:sym typeface="Calibri"/>
            </a:endParaRPr>
          </a:p>
        </p:txBody>
      </p:sp>
      <p:sp>
        <p:nvSpPr>
          <p:cNvPr id="2136" name="Google Shape;2136;p271"/>
          <p:cNvSpPr txBox="1"/>
          <p:nvPr>
            <p:ph type="title"/>
          </p:nvPr>
        </p:nvSpPr>
        <p:spPr>
          <a:xfrm>
            <a:off x="235500" y="521225"/>
            <a:ext cx="8520600" cy="572700"/>
          </a:xfrm>
          <a:prstGeom prst="rect">
            <a:avLst/>
          </a:prstGeom>
          <a:effectLst>
            <a:outerShdw blurRad="57150" rotWithShape="0" algn="bl" dir="5400000" dist="19050">
              <a:schemeClr val="lt1">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t>Overlapping query areas</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272"/>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23 - Validity</a:t>
            </a:r>
            <a:endParaRPr sz="3140"/>
          </a:p>
        </p:txBody>
      </p:sp>
      <p:sp>
        <p:nvSpPr>
          <p:cNvPr id="2142" name="Google Shape;2142;p27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7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POLYGON((0 0, 0 1, 2 1, 2 2, 1 2, 1 0, 0 0))</a:t>
            </a:r>
            <a:endParaRPr/>
          </a:p>
        </p:txBody>
      </p:sp>
      <p:pic>
        <p:nvPicPr>
          <p:cNvPr id="2148" name="Google Shape;2148;p273"/>
          <p:cNvPicPr preferRelativeResize="0"/>
          <p:nvPr/>
        </p:nvPicPr>
        <p:blipFill>
          <a:blip r:embed="rId3">
            <a:alphaModFix/>
          </a:blip>
          <a:stretch>
            <a:fillRect/>
          </a:stretch>
        </p:blipFill>
        <p:spPr>
          <a:xfrm>
            <a:off x="2909888" y="1450575"/>
            <a:ext cx="3324225" cy="3105150"/>
          </a:xfrm>
          <a:prstGeom prst="rect">
            <a:avLst/>
          </a:prstGeom>
          <a:noFill/>
          <a:ln>
            <a:noFill/>
          </a:ln>
        </p:spPr>
      </p:pic>
      <p:sp>
        <p:nvSpPr>
          <p:cNvPr id="2149" name="Google Shape;2149;p27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74"/>
          <p:cNvSpPr txBox="1"/>
          <p:nvPr>
            <p:ph idx="4294967295" type="body"/>
          </p:nvPr>
        </p:nvSpPr>
        <p:spPr>
          <a:xfrm>
            <a:off x="311700" y="2371675"/>
            <a:ext cx="4048200" cy="220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FF"/>
                </a:solidFill>
                <a:latin typeface="Consolas"/>
                <a:ea typeface="Consolas"/>
                <a:cs typeface="Consolas"/>
                <a:sym typeface="Consolas"/>
              </a:rPr>
              <a:t>SELECT</a:t>
            </a:r>
            <a:r>
              <a:rPr b="1" lang="en" sz="1500">
                <a:solidFill>
                  <a:schemeClr val="dk1"/>
                </a:solidFill>
                <a:latin typeface="Consolas"/>
                <a:ea typeface="Consolas"/>
                <a:cs typeface="Consolas"/>
                <a:sym typeface="Consolas"/>
              </a:rPr>
              <a:t> </a:t>
            </a:r>
            <a:r>
              <a:rPr b="1" lang="en" sz="1500">
                <a:solidFill>
                  <a:srgbClr val="006E1D"/>
                </a:solidFill>
                <a:latin typeface="Consolas"/>
                <a:ea typeface="Consolas"/>
                <a:cs typeface="Consolas"/>
                <a:sym typeface="Consolas"/>
              </a:rPr>
              <a:t>ST_Area(ST_GeomFromText(</a:t>
            </a:r>
            <a:endParaRPr b="1" sz="15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1500">
                <a:solidFill>
                  <a:srgbClr val="B45F06"/>
                </a:solidFill>
                <a:latin typeface="Consolas"/>
                <a:ea typeface="Consolas"/>
                <a:cs typeface="Consolas"/>
                <a:sym typeface="Consolas"/>
              </a:rPr>
              <a:t>  'POLYGON((0 0, 0 1, 1 1, </a:t>
            </a:r>
            <a:br>
              <a:rPr b="1" lang="en" sz="1500">
                <a:solidFill>
                  <a:srgbClr val="B45F06"/>
                </a:solidFill>
                <a:latin typeface="Consolas"/>
                <a:ea typeface="Consolas"/>
                <a:cs typeface="Consolas"/>
                <a:sym typeface="Consolas"/>
              </a:rPr>
            </a:br>
            <a:r>
              <a:rPr b="1" lang="en" sz="1500">
                <a:solidFill>
                  <a:srgbClr val="B45F06"/>
                </a:solidFill>
                <a:latin typeface="Consolas"/>
                <a:ea typeface="Consolas"/>
                <a:cs typeface="Consolas"/>
                <a:sym typeface="Consolas"/>
              </a:rPr>
              <a:t>            2 1, 2 2, 1 2, </a:t>
            </a:r>
            <a:br>
              <a:rPr b="1" lang="en" sz="1500">
                <a:solidFill>
                  <a:srgbClr val="B45F06"/>
                </a:solidFill>
                <a:latin typeface="Consolas"/>
                <a:ea typeface="Consolas"/>
                <a:cs typeface="Consolas"/>
                <a:sym typeface="Consolas"/>
              </a:rPr>
            </a:br>
            <a:r>
              <a:rPr b="1" lang="en" sz="1500">
                <a:solidFill>
                  <a:srgbClr val="B45F06"/>
                </a:solidFill>
                <a:latin typeface="Consolas"/>
                <a:ea typeface="Consolas"/>
                <a:cs typeface="Consolas"/>
                <a:sym typeface="Consolas"/>
              </a:rPr>
              <a:t>            1 1, 1 0, 0 0))'</a:t>
            </a:r>
            <a:endParaRPr b="1" sz="1500">
              <a:solidFill>
                <a:srgbClr val="B45F06"/>
              </a:solidFill>
              <a:latin typeface="Consolas"/>
              <a:ea typeface="Consolas"/>
              <a:cs typeface="Consolas"/>
              <a:sym typeface="Consolas"/>
            </a:endParaRPr>
          </a:p>
          <a:p>
            <a:pPr indent="0" lvl="0" marL="0" rtl="0" algn="l">
              <a:lnSpc>
                <a:spcPct val="100000"/>
              </a:lnSpc>
              <a:spcBef>
                <a:spcPts val="0"/>
              </a:spcBef>
              <a:spcAft>
                <a:spcPts val="0"/>
              </a:spcAft>
              <a:buNone/>
            </a:pPr>
            <a:r>
              <a:rPr b="1" lang="en" sz="1500">
                <a:solidFill>
                  <a:srgbClr val="006E1D"/>
                </a:solidFill>
                <a:latin typeface="Consolas"/>
                <a:ea typeface="Consolas"/>
                <a:cs typeface="Consolas"/>
                <a:sym typeface="Consolas"/>
              </a:rPr>
              <a:t>))</a:t>
            </a:r>
            <a:r>
              <a:rPr b="1" lang="en" sz="1500">
                <a:solidFill>
                  <a:schemeClr val="dk1"/>
                </a:solidFill>
                <a:latin typeface="Consolas"/>
                <a:ea typeface="Consolas"/>
                <a:cs typeface="Consolas"/>
                <a:sym typeface="Consolas"/>
              </a:rPr>
              <a:t>;</a:t>
            </a:r>
            <a:endParaRPr b="1" sz="15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15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br>
              <a:rPr b="1" lang="en" sz="1500">
                <a:solidFill>
                  <a:schemeClr val="dk1"/>
                </a:solidFill>
                <a:latin typeface="Consolas"/>
                <a:ea typeface="Consolas"/>
                <a:cs typeface="Consolas"/>
                <a:sym typeface="Consolas"/>
              </a:rPr>
            </a:br>
            <a:r>
              <a:rPr b="1" lang="en" sz="1500">
                <a:solidFill>
                  <a:schemeClr val="dk1"/>
                </a:solidFill>
                <a:latin typeface="Consolas"/>
                <a:ea typeface="Consolas"/>
                <a:cs typeface="Consolas"/>
                <a:sym typeface="Consolas"/>
              </a:rPr>
              <a:t>  0</a:t>
            </a:r>
            <a:endParaRPr b="1" sz="1500">
              <a:solidFill>
                <a:schemeClr val="dk1"/>
              </a:solidFill>
              <a:latin typeface="Consolas"/>
              <a:ea typeface="Consolas"/>
              <a:cs typeface="Consolas"/>
              <a:sym typeface="Consolas"/>
            </a:endParaRPr>
          </a:p>
        </p:txBody>
      </p:sp>
      <p:sp>
        <p:nvSpPr>
          <p:cNvPr id="2155" name="Google Shape;2155;p27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does validity matter?</a:t>
            </a:r>
            <a:endParaRPr/>
          </a:p>
        </p:txBody>
      </p:sp>
      <p:cxnSp>
        <p:nvCxnSpPr>
          <p:cNvPr id="2156" name="Google Shape;2156;p274"/>
          <p:cNvCxnSpPr/>
          <p:nvPr/>
        </p:nvCxnSpPr>
        <p:spPr>
          <a:xfrm>
            <a:off x="4572000" y="1170125"/>
            <a:ext cx="0" cy="3648600"/>
          </a:xfrm>
          <a:prstGeom prst="straightConnector1">
            <a:avLst/>
          </a:prstGeom>
          <a:noFill/>
          <a:ln cap="flat" cmpd="sng" w="9525">
            <a:solidFill>
              <a:schemeClr val="dk2"/>
            </a:solidFill>
            <a:prstDash val="solid"/>
            <a:round/>
            <a:headEnd len="med" w="med" type="none"/>
            <a:tailEnd len="med" w="med" type="none"/>
          </a:ln>
        </p:spPr>
      </p:cxnSp>
      <p:cxnSp>
        <p:nvCxnSpPr>
          <p:cNvPr id="2157" name="Google Shape;2157;p274"/>
          <p:cNvCxnSpPr/>
          <p:nvPr/>
        </p:nvCxnSpPr>
        <p:spPr>
          <a:xfrm>
            <a:off x="353700" y="3862190"/>
            <a:ext cx="4218300" cy="12000"/>
          </a:xfrm>
          <a:prstGeom prst="straightConnector1">
            <a:avLst/>
          </a:prstGeom>
          <a:noFill/>
          <a:ln cap="flat" cmpd="sng" w="9525">
            <a:solidFill>
              <a:schemeClr val="dk2"/>
            </a:solidFill>
            <a:prstDash val="solid"/>
            <a:round/>
            <a:headEnd len="med" w="med" type="none"/>
            <a:tailEnd len="med" w="med" type="none"/>
          </a:ln>
        </p:spPr>
      </p:cxnSp>
      <p:pic>
        <p:nvPicPr>
          <p:cNvPr id="2158" name="Google Shape;2158;p274"/>
          <p:cNvPicPr preferRelativeResize="0"/>
          <p:nvPr/>
        </p:nvPicPr>
        <p:blipFill>
          <a:blip r:embed="rId3">
            <a:alphaModFix/>
          </a:blip>
          <a:stretch>
            <a:fillRect/>
          </a:stretch>
        </p:blipFill>
        <p:spPr>
          <a:xfrm>
            <a:off x="5401675" y="1597000"/>
            <a:ext cx="2715425" cy="2538325"/>
          </a:xfrm>
          <a:prstGeom prst="rect">
            <a:avLst/>
          </a:prstGeom>
          <a:noFill/>
          <a:ln>
            <a:noFill/>
          </a:ln>
        </p:spPr>
      </p:pic>
      <p:sp>
        <p:nvSpPr>
          <p:cNvPr id="2159" name="Google Shape;2159;p274"/>
          <p:cNvSpPr txBox="1"/>
          <p:nvPr/>
        </p:nvSpPr>
        <p:spPr>
          <a:xfrm>
            <a:off x="6859700" y="2102375"/>
            <a:ext cx="83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160" name="Google Shape;2160;p274"/>
          <p:cNvSpPr txBox="1"/>
          <p:nvPr/>
        </p:nvSpPr>
        <p:spPr>
          <a:xfrm>
            <a:off x="5799175" y="3227350"/>
            <a:ext cx="83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161" name="Google Shape;2161;p274"/>
          <p:cNvSpPr txBox="1"/>
          <p:nvPr/>
        </p:nvSpPr>
        <p:spPr>
          <a:xfrm>
            <a:off x="395100" y="1206200"/>
            <a:ext cx="38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Geometry algorithms rely on properties enforced by validity: ring orientation, self-crossing, self-touching. All can confuse different </a:t>
            </a:r>
            <a:r>
              <a:rPr lang="en">
                <a:latin typeface="Calibri"/>
                <a:ea typeface="Calibri"/>
                <a:cs typeface="Calibri"/>
                <a:sym typeface="Calibri"/>
              </a:rPr>
              <a:t>algorithms.</a:t>
            </a:r>
            <a:endParaRPr>
              <a:latin typeface="Calibri"/>
              <a:ea typeface="Calibri"/>
              <a:cs typeface="Calibri"/>
              <a:sym typeface="Calibri"/>
            </a:endParaRPr>
          </a:p>
        </p:txBody>
      </p:sp>
      <p:sp>
        <p:nvSpPr>
          <p:cNvPr id="2162" name="Google Shape;2162;p27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75"/>
          <p:cNvSpPr txBox="1"/>
          <p:nvPr>
            <p:ph idx="4294967295" type="body"/>
          </p:nvPr>
        </p:nvSpPr>
        <p:spPr>
          <a:xfrm>
            <a:off x="311700" y="2371675"/>
            <a:ext cx="4189500" cy="220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FF"/>
                </a:solidFill>
                <a:latin typeface="Consolas"/>
                <a:ea typeface="Consolas"/>
                <a:cs typeface="Consolas"/>
                <a:sym typeface="Consolas"/>
              </a:rPr>
              <a:t>SELECT</a:t>
            </a:r>
            <a:r>
              <a:rPr b="1" lang="en" sz="1500">
                <a:solidFill>
                  <a:schemeClr val="dk1"/>
                </a:solidFill>
                <a:latin typeface="Consolas"/>
                <a:ea typeface="Consolas"/>
                <a:cs typeface="Consolas"/>
                <a:sym typeface="Consolas"/>
              </a:rPr>
              <a:t> </a:t>
            </a:r>
            <a:r>
              <a:rPr b="1" lang="en" sz="1500">
                <a:solidFill>
                  <a:srgbClr val="006E1D"/>
                </a:solidFill>
                <a:latin typeface="Consolas"/>
                <a:ea typeface="Consolas"/>
                <a:cs typeface="Consolas"/>
                <a:sym typeface="Consolas"/>
              </a:rPr>
              <a:t>ST_IsValid(ST_GeomFromText(</a:t>
            </a:r>
            <a:endParaRPr b="1" sz="15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1500">
                <a:solidFill>
                  <a:srgbClr val="B45F06"/>
                </a:solidFill>
                <a:latin typeface="Consolas"/>
                <a:ea typeface="Consolas"/>
                <a:cs typeface="Consolas"/>
                <a:sym typeface="Consolas"/>
              </a:rPr>
              <a:t>  'POLYGON((0 0, 0 1, 1 1, </a:t>
            </a:r>
            <a:br>
              <a:rPr b="1" lang="en" sz="1500">
                <a:solidFill>
                  <a:srgbClr val="B45F06"/>
                </a:solidFill>
                <a:latin typeface="Consolas"/>
                <a:ea typeface="Consolas"/>
                <a:cs typeface="Consolas"/>
                <a:sym typeface="Consolas"/>
              </a:rPr>
            </a:br>
            <a:r>
              <a:rPr b="1" lang="en" sz="1500">
                <a:solidFill>
                  <a:srgbClr val="B45F06"/>
                </a:solidFill>
                <a:latin typeface="Consolas"/>
                <a:ea typeface="Consolas"/>
                <a:cs typeface="Consolas"/>
                <a:sym typeface="Consolas"/>
              </a:rPr>
              <a:t>            2 1, 2 2, 1 2, </a:t>
            </a:r>
            <a:br>
              <a:rPr b="1" lang="en" sz="1500">
                <a:solidFill>
                  <a:srgbClr val="B45F06"/>
                </a:solidFill>
                <a:latin typeface="Consolas"/>
                <a:ea typeface="Consolas"/>
                <a:cs typeface="Consolas"/>
                <a:sym typeface="Consolas"/>
              </a:rPr>
            </a:br>
            <a:r>
              <a:rPr b="1" lang="en" sz="1500">
                <a:solidFill>
                  <a:srgbClr val="B45F06"/>
                </a:solidFill>
                <a:latin typeface="Consolas"/>
                <a:ea typeface="Consolas"/>
                <a:cs typeface="Consolas"/>
                <a:sym typeface="Consolas"/>
              </a:rPr>
              <a:t>            1 1, 1 0, 0 0))'</a:t>
            </a:r>
            <a:endParaRPr b="1" sz="1500">
              <a:solidFill>
                <a:srgbClr val="B45F06"/>
              </a:solidFill>
              <a:latin typeface="Consolas"/>
              <a:ea typeface="Consolas"/>
              <a:cs typeface="Consolas"/>
              <a:sym typeface="Consolas"/>
            </a:endParaRPr>
          </a:p>
          <a:p>
            <a:pPr indent="0" lvl="0" marL="0" rtl="0" algn="l">
              <a:lnSpc>
                <a:spcPct val="100000"/>
              </a:lnSpc>
              <a:spcBef>
                <a:spcPts val="0"/>
              </a:spcBef>
              <a:spcAft>
                <a:spcPts val="0"/>
              </a:spcAft>
              <a:buNone/>
            </a:pPr>
            <a:r>
              <a:rPr b="1" lang="en" sz="1500">
                <a:solidFill>
                  <a:srgbClr val="006E1D"/>
                </a:solidFill>
                <a:latin typeface="Consolas"/>
                <a:ea typeface="Consolas"/>
                <a:cs typeface="Consolas"/>
                <a:sym typeface="Consolas"/>
              </a:rPr>
              <a:t>))</a:t>
            </a:r>
            <a:r>
              <a:rPr b="1" lang="en" sz="1500">
                <a:solidFill>
                  <a:schemeClr val="dk1"/>
                </a:solidFill>
                <a:latin typeface="Consolas"/>
                <a:ea typeface="Consolas"/>
                <a:cs typeface="Consolas"/>
                <a:sym typeface="Consolas"/>
              </a:rPr>
              <a:t>;</a:t>
            </a:r>
            <a:endParaRPr b="1" sz="15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15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br>
              <a:rPr b="1" lang="en" sz="1500">
                <a:solidFill>
                  <a:schemeClr val="dk1"/>
                </a:solidFill>
                <a:latin typeface="Consolas"/>
                <a:ea typeface="Consolas"/>
                <a:cs typeface="Consolas"/>
                <a:sym typeface="Consolas"/>
              </a:rPr>
            </a:br>
            <a:r>
              <a:rPr b="1" lang="en" sz="1500">
                <a:solidFill>
                  <a:schemeClr val="dk1"/>
                </a:solidFill>
                <a:latin typeface="Consolas"/>
                <a:ea typeface="Consolas"/>
                <a:cs typeface="Consolas"/>
                <a:sym typeface="Consolas"/>
              </a:rPr>
              <a:t>  false</a:t>
            </a:r>
            <a:endParaRPr b="1" sz="1500">
              <a:solidFill>
                <a:schemeClr val="dk1"/>
              </a:solidFill>
              <a:latin typeface="Consolas"/>
              <a:ea typeface="Consolas"/>
              <a:cs typeface="Consolas"/>
              <a:sym typeface="Consolas"/>
            </a:endParaRPr>
          </a:p>
        </p:txBody>
      </p:sp>
      <p:sp>
        <p:nvSpPr>
          <p:cNvPr id="2168" name="Google Shape;2168;p27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test validity?</a:t>
            </a:r>
            <a:endParaRPr/>
          </a:p>
        </p:txBody>
      </p:sp>
      <p:cxnSp>
        <p:nvCxnSpPr>
          <p:cNvPr id="2169" name="Google Shape;2169;p275"/>
          <p:cNvCxnSpPr/>
          <p:nvPr/>
        </p:nvCxnSpPr>
        <p:spPr>
          <a:xfrm>
            <a:off x="4572000" y="1170125"/>
            <a:ext cx="0" cy="3648600"/>
          </a:xfrm>
          <a:prstGeom prst="straightConnector1">
            <a:avLst/>
          </a:prstGeom>
          <a:noFill/>
          <a:ln cap="flat" cmpd="sng" w="9525">
            <a:solidFill>
              <a:schemeClr val="dk2"/>
            </a:solidFill>
            <a:prstDash val="solid"/>
            <a:round/>
            <a:headEnd len="med" w="med" type="none"/>
            <a:tailEnd len="med" w="med" type="none"/>
          </a:ln>
        </p:spPr>
      </p:cxnSp>
      <p:cxnSp>
        <p:nvCxnSpPr>
          <p:cNvPr id="2170" name="Google Shape;2170;p275"/>
          <p:cNvCxnSpPr/>
          <p:nvPr/>
        </p:nvCxnSpPr>
        <p:spPr>
          <a:xfrm>
            <a:off x="353700" y="3882415"/>
            <a:ext cx="4218300" cy="12000"/>
          </a:xfrm>
          <a:prstGeom prst="straightConnector1">
            <a:avLst/>
          </a:prstGeom>
          <a:noFill/>
          <a:ln cap="flat" cmpd="sng" w="9525">
            <a:solidFill>
              <a:schemeClr val="dk2"/>
            </a:solidFill>
            <a:prstDash val="solid"/>
            <a:round/>
            <a:headEnd len="med" w="med" type="none"/>
            <a:tailEnd len="med" w="med" type="none"/>
          </a:ln>
        </p:spPr>
      </p:cxnSp>
      <p:pic>
        <p:nvPicPr>
          <p:cNvPr id="2171" name="Google Shape;2171;p275"/>
          <p:cNvPicPr preferRelativeResize="0"/>
          <p:nvPr/>
        </p:nvPicPr>
        <p:blipFill>
          <a:blip r:embed="rId3">
            <a:alphaModFix/>
          </a:blip>
          <a:stretch>
            <a:fillRect/>
          </a:stretch>
        </p:blipFill>
        <p:spPr>
          <a:xfrm>
            <a:off x="5401675" y="1597000"/>
            <a:ext cx="2715425" cy="2538325"/>
          </a:xfrm>
          <a:prstGeom prst="rect">
            <a:avLst/>
          </a:prstGeom>
          <a:noFill/>
          <a:ln>
            <a:noFill/>
          </a:ln>
        </p:spPr>
      </p:pic>
      <p:sp>
        <p:nvSpPr>
          <p:cNvPr id="2172" name="Google Shape;2172;p275"/>
          <p:cNvSpPr txBox="1"/>
          <p:nvPr/>
        </p:nvSpPr>
        <p:spPr>
          <a:xfrm>
            <a:off x="395100" y="1206200"/>
            <a:ext cx="38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ST_IsValid() returns a boolean for validity, and ST_IsValidReason() returns a coordinate of where the error is, and a textual reason.</a:t>
            </a:r>
            <a:endParaRPr>
              <a:latin typeface="Calibri"/>
              <a:ea typeface="Calibri"/>
              <a:cs typeface="Calibri"/>
              <a:sym typeface="Calibri"/>
            </a:endParaRPr>
          </a:p>
        </p:txBody>
      </p:sp>
      <p:sp>
        <p:nvSpPr>
          <p:cNvPr id="2173" name="Google Shape;2173;p275"/>
          <p:cNvSpPr txBox="1"/>
          <p:nvPr/>
        </p:nvSpPr>
        <p:spPr>
          <a:xfrm>
            <a:off x="4818705" y="1055575"/>
            <a:ext cx="2115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0000"/>
                </a:solidFill>
                <a:latin typeface="Calibri"/>
                <a:ea typeface="Calibri"/>
                <a:cs typeface="Calibri"/>
                <a:sym typeface="Calibri"/>
              </a:rPr>
              <a:t>Self-intersection[1 1]</a:t>
            </a:r>
            <a:endParaRPr sz="1800">
              <a:solidFill>
                <a:srgbClr val="FF0000"/>
              </a:solidFill>
              <a:latin typeface="Calibri"/>
              <a:ea typeface="Calibri"/>
              <a:cs typeface="Calibri"/>
              <a:sym typeface="Calibri"/>
            </a:endParaRPr>
          </a:p>
        </p:txBody>
      </p:sp>
      <p:cxnSp>
        <p:nvCxnSpPr>
          <p:cNvPr id="2174" name="Google Shape;2174;p275"/>
          <p:cNvCxnSpPr>
            <a:stCxn id="2173" idx="2"/>
          </p:cNvCxnSpPr>
          <p:nvPr/>
        </p:nvCxnSpPr>
        <p:spPr>
          <a:xfrm>
            <a:off x="5876205" y="1517275"/>
            <a:ext cx="774600" cy="1272300"/>
          </a:xfrm>
          <a:prstGeom prst="straightConnector1">
            <a:avLst/>
          </a:prstGeom>
          <a:noFill/>
          <a:ln cap="flat" cmpd="sng" w="28575">
            <a:solidFill>
              <a:srgbClr val="FF0000"/>
            </a:solidFill>
            <a:prstDash val="solid"/>
            <a:round/>
            <a:headEnd len="med" w="med" type="none"/>
            <a:tailEnd len="med" w="med" type="triangle"/>
          </a:ln>
        </p:spPr>
      </p:cxnSp>
      <p:sp>
        <p:nvSpPr>
          <p:cNvPr id="2175" name="Google Shape;2175;p27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276"/>
          <p:cNvSpPr txBox="1"/>
          <p:nvPr>
            <p:ph idx="4294967295" type="body"/>
          </p:nvPr>
        </p:nvSpPr>
        <p:spPr>
          <a:xfrm>
            <a:off x="426250" y="1196075"/>
            <a:ext cx="8468400" cy="354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900">
                <a:solidFill>
                  <a:srgbClr val="0000FF"/>
                </a:solidFill>
                <a:latin typeface="Consolas"/>
                <a:ea typeface="Consolas"/>
                <a:cs typeface="Consolas"/>
                <a:sym typeface="Consolas"/>
              </a:rPr>
              <a:t>SELECT</a:t>
            </a:r>
            <a:r>
              <a:rPr b="1" lang="en" sz="1900">
                <a:solidFill>
                  <a:schemeClr val="dk1"/>
                </a:solidFill>
                <a:latin typeface="Consolas"/>
                <a:ea typeface="Consolas"/>
                <a:cs typeface="Consolas"/>
                <a:sym typeface="Consolas"/>
              </a:rPr>
              <a:t> name, boroname, </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chemeClr val="dk1"/>
                </a:solidFill>
                <a:latin typeface="Consolas"/>
                <a:ea typeface="Consolas"/>
                <a:cs typeface="Consolas"/>
                <a:sym typeface="Consolas"/>
              </a:rPr>
              <a:t>  </a:t>
            </a:r>
            <a:r>
              <a:rPr b="1" lang="en" sz="1900">
                <a:solidFill>
                  <a:srgbClr val="006E1D"/>
                </a:solidFill>
                <a:latin typeface="Consolas"/>
                <a:ea typeface="Consolas"/>
                <a:cs typeface="Consolas"/>
                <a:sym typeface="Consolas"/>
              </a:rPr>
              <a:t>ST_IsValidReason(</a:t>
            </a:r>
            <a:r>
              <a:rPr b="1" lang="en" sz="1900">
                <a:solidFill>
                  <a:schemeClr val="dk1"/>
                </a:solidFill>
                <a:latin typeface="Consolas"/>
                <a:ea typeface="Consolas"/>
                <a:cs typeface="Consolas"/>
                <a:sym typeface="Consolas"/>
              </a:rPr>
              <a:t>geom</a:t>
            </a:r>
            <a:r>
              <a:rPr b="1" lang="en" sz="1900">
                <a:solidFill>
                  <a:srgbClr val="006E1D"/>
                </a:solidFill>
                <a:latin typeface="Consolas"/>
                <a:ea typeface="Consolas"/>
                <a:cs typeface="Consolas"/>
                <a:sym typeface="Consolas"/>
              </a:rPr>
              <a:t>)</a:t>
            </a:r>
            <a:endParaRPr b="1" sz="1900">
              <a:solidFill>
                <a:srgbClr val="006E1D"/>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rgbClr val="0000FF"/>
                </a:solidFill>
                <a:latin typeface="Consolas"/>
                <a:ea typeface="Consolas"/>
                <a:cs typeface="Consolas"/>
                <a:sym typeface="Consolas"/>
              </a:rPr>
              <a:t>FROM</a:t>
            </a:r>
            <a:r>
              <a:rPr b="1" lang="en" sz="1900">
                <a:solidFill>
                  <a:schemeClr val="dk1"/>
                </a:solidFill>
                <a:latin typeface="Consolas"/>
                <a:ea typeface="Consolas"/>
                <a:cs typeface="Consolas"/>
                <a:sym typeface="Consolas"/>
              </a:rPr>
              <a:t> nyc_neighborhoods</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rgbClr val="0000FF"/>
                </a:solidFill>
                <a:latin typeface="Consolas"/>
                <a:ea typeface="Consolas"/>
                <a:cs typeface="Consolas"/>
                <a:sym typeface="Consolas"/>
              </a:rPr>
              <a:t>WHERE</a:t>
            </a:r>
            <a:r>
              <a:rPr b="1" lang="en" sz="1900">
                <a:solidFill>
                  <a:schemeClr val="dk1"/>
                </a:solidFill>
                <a:latin typeface="Consolas"/>
                <a:ea typeface="Consolas"/>
                <a:cs typeface="Consolas"/>
                <a:sym typeface="Consolas"/>
              </a:rPr>
              <a:t> </a:t>
            </a:r>
            <a:r>
              <a:rPr b="1" lang="en" sz="1900">
                <a:solidFill>
                  <a:srgbClr val="0000FF"/>
                </a:solidFill>
                <a:latin typeface="Consolas"/>
                <a:ea typeface="Consolas"/>
                <a:cs typeface="Consolas"/>
                <a:sym typeface="Consolas"/>
              </a:rPr>
              <a:t>NOT</a:t>
            </a:r>
            <a:r>
              <a:rPr b="1" lang="en" sz="1900">
                <a:solidFill>
                  <a:schemeClr val="dk1"/>
                </a:solidFill>
                <a:latin typeface="Consolas"/>
                <a:ea typeface="Consolas"/>
                <a:cs typeface="Consolas"/>
                <a:sym typeface="Consolas"/>
              </a:rPr>
              <a:t> </a:t>
            </a:r>
            <a:r>
              <a:rPr b="1" lang="en" sz="1900">
                <a:solidFill>
                  <a:srgbClr val="006E1D"/>
                </a:solidFill>
                <a:latin typeface="Consolas"/>
                <a:ea typeface="Consolas"/>
                <a:cs typeface="Consolas"/>
                <a:sym typeface="Consolas"/>
              </a:rPr>
              <a:t>ST_IsValid(</a:t>
            </a:r>
            <a:r>
              <a:rPr b="1" lang="en" sz="1900">
                <a:solidFill>
                  <a:schemeClr val="dk1"/>
                </a:solidFill>
                <a:latin typeface="Consolas"/>
                <a:ea typeface="Consolas"/>
                <a:cs typeface="Consolas"/>
                <a:sym typeface="Consolas"/>
              </a:rPr>
              <a:t>geom</a:t>
            </a:r>
            <a:r>
              <a:rPr b="1" lang="en" sz="1900">
                <a:solidFill>
                  <a:srgbClr val="006E1D"/>
                </a:solidFill>
                <a:latin typeface="Consolas"/>
                <a:ea typeface="Consolas"/>
                <a:cs typeface="Consolas"/>
                <a:sym typeface="Consolas"/>
              </a:rPr>
              <a:t>)</a:t>
            </a:r>
            <a:r>
              <a:rPr b="1" lang="en" sz="1900">
                <a:solidFill>
                  <a:schemeClr val="dk1"/>
                </a:solidFill>
                <a:latin typeface="Consolas"/>
                <a:ea typeface="Consolas"/>
                <a:cs typeface="Consolas"/>
                <a:sym typeface="Consolas"/>
              </a:rPr>
              <a:t>;</a:t>
            </a:r>
            <a:br>
              <a:rPr b="1" lang="en" sz="1900">
                <a:solidFill>
                  <a:schemeClr val="dk1"/>
                </a:solidFill>
                <a:latin typeface="Consolas"/>
                <a:ea typeface="Consolas"/>
                <a:cs typeface="Consolas"/>
                <a:sym typeface="Consolas"/>
              </a:rPr>
            </a:br>
            <a:br>
              <a:rPr b="1" lang="en" sz="1900">
                <a:solidFill>
                  <a:schemeClr val="dk1"/>
                </a:solidFill>
                <a:latin typeface="Consolas"/>
                <a:ea typeface="Consolas"/>
                <a:cs typeface="Consolas"/>
                <a:sym typeface="Consolas"/>
              </a:rPr>
            </a:br>
            <a:br>
              <a:rPr b="1" lang="en" sz="1900">
                <a:solidFill>
                  <a:schemeClr val="dk1"/>
                </a:solidFill>
                <a:latin typeface="Consolas"/>
                <a:ea typeface="Consolas"/>
                <a:cs typeface="Consolas"/>
                <a:sym typeface="Consolas"/>
              </a:rPr>
            </a:br>
            <a:r>
              <a:rPr b="1" lang="en" sz="1900">
                <a:solidFill>
                  <a:schemeClr val="dk1"/>
                </a:solidFill>
                <a:latin typeface="Consolas"/>
                <a:ea typeface="Consolas"/>
                <a:cs typeface="Consolas"/>
                <a:sym typeface="Consolas"/>
              </a:rPr>
              <a:t> Howard Beach | Queens   | Self-intersection[596394 4500899]</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chemeClr val="dk1"/>
                </a:solidFill>
                <a:latin typeface="Consolas"/>
                <a:ea typeface="Consolas"/>
                <a:cs typeface="Consolas"/>
                <a:sym typeface="Consolas"/>
              </a:rPr>
              <a:t> Corona       | Queens   | Self-intersection[595483 4513817]</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chemeClr val="dk1"/>
                </a:solidFill>
                <a:latin typeface="Consolas"/>
                <a:ea typeface="Consolas"/>
                <a:cs typeface="Consolas"/>
                <a:sym typeface="Consolas"/>
              </a:rPr>
              <a:t> Red Hook     | Brooklyn | Self-intersection[582655 4500908]</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b="1" lang="en" sz="1900">
                <a:solidFill>
                  <a:schemeClr val="dk1"/>
                </a:solidFill>
                <a:latin typeface="Consolas"/>
                <a:ea typeface="Consolas"/>
                <a:cs typeface="Consolas"/>
                <a:sym typeface="Consolas"/>
              </a:rPr>
              <a:t> Steinway     | Queens   | Self-intersection[593198 4515125]</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19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b="1" sz="1900">
              <a:solidFill>
                <a:schemeClr val="dk1"/>
              </a:solidFill>
              <a:latin typeface="Consolas"/>
              <a:ea typeface="Consolas"/>
              <a:cs typeface="Consolas"/>
              <a:sym typeface="Consolas"/>
            </a:endParaRPr>
          </a:p>
        </p:txBody>
      </p:sp>
      <p:sp>
        <p:nvSpPr>
          <p:cNvPr id="2181" name="Google Shape;2181;p27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test validity in bulk?</a:t>
            </a:r>
            <a:endParaRPr/>
          </a:p>
        </p:txBody>
      </p:sp>
      <p:cxnSp>
        <p:nvCxnSpPr>
          <p:cNvPr id="2182" name="Google Shape;2182;p276"/>
          <p:cNvCxnSpPr/>
          <p:nvPr/>
        </p:nvCxnSpPr>
        <p:spPr>
          <a:xfrm>
            <a:off x="412650" y="2743073"/>
            <a:ext cx="8318700" cy="0"/>
          </a:xfrm>
          <a:prstGeom prst="straightConnector1">
            <a:avLst/>
          </a:prstGeom>
          <a:noFill/>
          <a:ln cap="flat" cmpd="sng" w="9525">
            <a:solidFill>
              <a:schemeClr val="dk2"/>
            </a:solidFill>
            <a:prstDash val="solid"/>
            <a:round/>
            <a:headEnd len="med" w="med" type="none"/>
            <a:tailEnd len="med" w="med" type="none"/>
          </a:ln>
        </p:spPr>
      </p:cxnSp>
      <p:sp>
        <p:nvSpPr>
          <p:cNvPr id="2183" name="Google Shape;2183;p27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27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fix validity in bulk?</a:t>
            </a:r>
            <a:endParaRPr/>
          </a:p>
        </p:txBody>
      </p:sp>
      <p:pic>
        <p:nvPicPr>
          <p:cNvPr id="2189" name="Google Shape;2189;p277"/>
          <p:cNvPicPr preferRelativeResize="0"/>
          <p:nvPr/>
        </p:nvPicPr>
        <p:blipFill>
          <a:blip r:embed="rId3">
            <a:alphaModFix/>
          </a:blip>
          <a:stretch>
            <a:fillRect/>
          </a:stretch>
        </p:blipFill>
        <p:spPr>
          <a:xfrm>
            <a:off x="7360775" y="597425"/>
            <a:ext cx="1589825" cy="1521466"/>
          </a:xfrm>
          <a:prstGeom prst="rect">
            <a:avLst/>
          </a:prstGeom>
          <a:noFill/>
          <a:ln>
            <a:noFill/>
          </a:ln>
        </p:spPr>
      </p:pic>
      <p:sp>
        <p:nvSpPr>
          <p:cNvPr id="2190" name="Google Shape;2190;p277"/>
          <p:cNvSpPr txBox="1"/>
          <p:nvPr/>
        </p:nvSpPr>
        <p:spPr>
          <a:xfrm>
            <a:off x="412650" y="1278050"/>
            <a:ext cx="6188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The “banana polygon” is a polygon with a hole, formed by a ring that touches itself at a single point.</a:t>
            </a:r>
            <a:endParaRPr sz="1700">
              <a:latin typeface="Calibri"/>
              <a:ea typeface="Calibri"/>
              <a:cs typeface="Calibri"/>
              <a:sym typeface="Calibri"/>
            </a:endParaRPr>
          </a:p>
        </p:txBody>
      </p:sp>
      <p:sp>
        <p:nvSpPr>
          <p:cNvPr id="2191" name="Google Shape;2191;p277"/>
          <p:cNvSpPr txBox="1"/>
          <p:nvPr/>
        </p:nvSpPr>
        <p:spPr>
          <a:xfrm>
            <a:off x="412650" y="3847100"/>
            <a:ext cx="69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Consolas"/>
                <a:ea typeface="Consolas"/>
                <a:cs typeface="Consolas"/>
                <a:sym typeface="Consolas"/>
              </a:rPr>
              <a:t>POLYGON((0 0,0 4,4 4,4 0,2 0,0 0),(3 1,2 2,1 1,2 0,3 1))</a:t>
            </a:r>
            <a:endParaRPr sz="1500">
              <a:latin typeface="Consolas"/>
              <a:ea typeface="Consolas"/>
              <a:cs typeface="Consolas"/>
              <a:sym typeface="Consolas"/>
            </a:endParaRPr>
          </a:p>
        </p:txBody>
      </p:sp>
      <p:sp>
        <p:nvSpPr>
          <p:cNvPr id="2192" name="Google Shape;2192;p277"/>
          <p:cNvSpPr txBox="1"/>
          <p:nvPr/>
        </p:nvSpPr>
        <p:spPr>
          <a:xfrm>
            <a:off x="412650" y="2720600"/>
            <a:ext cx="6188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ST_MakeValid() juggles the components of an invalid polygon to form a “best guess” valid interpretation of the rings. The “banana polygon” gets turns into a </a:t>
            </a:r>
            <a:r>
              <a:rPr lang="en" sz="1700">
                <a:latin typeface="Calibri"/>
                <a:ea typeface="Calibri"/>
                <a:cs typeface="Calibri"/>
                <a:sym typeface="Calibri"/>
              </a:rPr>
              <a:t>traditional exterior/interior ring polygon.</a:t>
            </a:r>
            <a:endParaRPr sz="1700">
              <a:latin typeface="Calibri"/>
              <a:ea typeface="Calibri"/>
              <a:cs typeface="Calibri"/>
              <a:sym typeface="Calibri"/>
            </a:endParaRPr>
          </a:p>
        </p:txBody>
      </p:sp>
      <p:sp>
        <p:nvSpPr>
          <p:cNvPr id="2193" name="Google Shape;2193;p277"/>
          <p:cNvSpPr txBox="1"/>
          <p:nvPr/>
        </p:nvSpPr>
        <p:spPr>
          <a:xfrm>
            <a:off x="412650" y="2040250"/>
            <a:ext cx="746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000FF"/>
                </a:solidFill>
                <a:latin typeface="Consolas"/>
                <a:ea typeface="Consolas"/>
                <a:cs typeface="Consolas"/>
                <a:sym typeface="Consolas"/>
              </a:rPr>
              <a:t>SELECT</a:t>
            </a:r>
            <a:r>
              <a:rPr b="1" lang="en" sz="1500">
                <a:latin typeface="Consolas"/>
                <a:ea typeface="Consolas"/>
                <a:cs typeface="Consolas"/>
                <a:sym typeface="Consolas"/>
              </a:rPr>
              <a:t> </a:t>
            </a:r>
            <a:r>
              <a:rPr b="1" lang="en" sz="1500">
                <a:solidFill>
                  <a:srgbClr val="006E1D"/>
                </a:solidFill>
                <a:latin typeface="Consolas"/>
                <a:ea typeface="Consolas"/>
                <a:cs typeface="Consolas"/>
                <a:sym typeface="Consolas"/>
              </a:rPr>
              <a:t>ST_AsText(ST_MakeValid(</a:t>
            </a:r>
            <a:br>
              <a:rPr b="1" lang="en" sz="1500">
                <a:latin typeface="Consolas"/>
                <a:ea typeface="Consolas"/>
                <a:cs typeface="Consolas"/>
                <a:sym typeface="Consolas"/>
              </a:rPr>
            </a:br>
            <a:r>
              <a:rPr b="1" lang="en" sz="1500">
                <a:latin typeface="Consolas"/>
                <a:ea typeface="Consolas"/>
                <a:cs typeface="Consolas"/>
                <a:sym typeface="Consolas"/>
              </a:rPr>
              <a:t>  </a:t>
            </a:r>
            <a:r>
              <a:rPr b="1" lang="en" sz="1500">
                <a:solidFill>
                  <a:srgbClr val="B45F06"/>
                </a:solidFill>
                <a:latin typeface="Consolas"/>
                <a:ea typeface="Consolas"/>
                <a:cs typeface="Consolas"/>
                <a:sym typeface="Consolas"/>
              </a:rPr>
              <a:t>'POLYGON((0 0, 2 0, 1 1, 2 2, 3 1, 2 0, 4 0, 4 4, 0 4, 0 0))'</a:t>
            </a:r>
            <a:r>
              <a:rPr b="1" lang="en" sz="1500">
                <a:solidFill>
                  <a:srgbClr val="006E1D"/>
                </a:solidFill>
                <a:latin typeface="Consolas"/>
                <a:ea typeface="Consolas"/>
                <a:cs typeface="Consolas"/>
                <a:sym typeface="Consolas"/>
              </a:rPr>
              <a:t>))</a:t>
            </a:r>
            <a:endParaRPr b="1" sz="1500">
              <a:solidFill>
                <a:srgbClr val="006E1D"/>
              </a:solidFill>
              <a:latin typeface="Consolas"/>
              <a:ea typeface="Consolas"/>
              <a:cs typeface="Consolas"/>
              <a:sym typeface="Consolas"/>
            </a:endParaRPr>
          </a:p>
        </p:txBody>
      </p:sp>
      <p:sp>
        <p:nvSpPr>
          <p:cNvPr id="2194" name="Google Shape;2194;p27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78"/>
          <p:cNvSpPr txBox="1"/>
          <p:nvPr>
            <p:ph type="title"/>
          </p:nvPr>
        </p:nvSpPr>
        <p:spPr>
          <a:xfrm>
            <a:off x="3879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 we fix validity in bulk?</a:t>
            </a:r>
            <a:endParaRPr/>
          </a:p>
        </p:txBody>
      </p:sp>
      <p:sp>
        <p:nvSpPr>
          <p:cNvPr id="2200" name="Google Shape;2200;p278"/>
          <p:cNvSpPr txBox="1"/>
          <p:nvPr/>
        </p:nvSpPr>
        <p:spPr>
          <a:xfrm>
            <a:off x="359950" y="1216775"/>
            <a:ext cx="746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00FF"/>
                </a:solidFill>
                <a:latin typeface="Consolas"/>
                <a:ea typeface="Consolas"/>
                <a:cs typeface="Consolas"/>
                <a:sym typeface="Consolas"/>
              </a:rPr>
              <a:t>UPDATE</a:t>
            </a:r>
            <a:r>
              <a:rPr b="1" lang="en" sz="1800">
                <a:latin typeface="Consolas"/>
                <a:ea typeface="Consolas"/>
                <a:cs typeface="Consolas"/>
                <a:sym typeface="Consolas"/>
              </a:rPr>
              <a:t> nyc_neighborhoods</a:t>
            </a:r>
            <a:br>
              <a:rPr b="1" lang="en" sz="1800">
                <a:latin typeface="Consolas"/>
                <a:ea typeface="Consolas"/>
                <a:cs typeface="Consolas"/>
                <a:sym typeface="Consolas"/>
              </a:rPr>
            </a:br>
            <a:r>
              <a:rPr b="1" lang="en" sz="1800">
                <a:solidFill>
                  <a:srgbClr val="0000FF"/>
                </a:solidFill>
                <a:latin typeface="Consolas"/>
                <a:ea typeface="Consolas"/>
                <a:cs typeface="Consolas"/>
                <a:sym typeface="Consolas"/>
              </a:rPr>
              <a:t>SET</a:t>
            </a:r>
            <a:r>
              <a:rPr b="1" lang="en" sz="1800">
                <a:latin typeface="Consolas"/>
                <a:ea typeface="Consolas"/>
                <a:cs typeface="Consolas"/>
                <a:sym typeface="Consolas"/>
              </a:rPr>
              <a:t> geom = </a:t>
            </a:r>
            <a:r>
              <a:rPr b="1" lang="en" sz="1800">
                <a:solidFill>
                  <a:srgbClr val="006E1D"/>
                </a:solidFill>
                <a:latin typeface="Consolas"/>
                <a:ea typeface="Consolas"/>
                <a:cs typeface="Consolas"/>
                <a:sym typeface="Consolas"/>
              </a:rPr>
              <a:t>ST_MakeValid(</a:t>
            </a:r>
            <a:r>
              <a:rPr b="1" lang="en" sz="1800">
                <a:latin typeface="Consolas"/>
                <a:ea typeface="Consolas"/>
                <a:cs typeface="Consolas"/>
                <a:sym typeface="Consolas"/>
              </a:rPr>
              <a:t>geom</a:t>
            </a:r>
            <a:r>
              <a:rPr b="1" lang="en" sz="1800">
                <a:solidFill>
                  <a:srgbClr val="006E1D"/>
                </a:solidFill>
                <a:latin typeface="Consolas"/>
                <a:ea typeface="Consolas"/>
                <a:cs typeface="Consolas"/>
                <a:sym typeface="Consolas"/>
              </a:rPr>
              <a:t>)</a:t>
            </a:r>
            <a:endParaRPr b="1" sz="1800">
              <a:solidFill>
                <a:srgbClr val="006E1D"/>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WHERE NOT</a:t>
            </a:r>
            <a:r>
              <a:rPr b="1" lang="en" sz="1800">
                <a:solidFill>
                  <a:srgbClr val="006E1D"/>
                </a:solidFill>
                <a:latin typeface="Consolas"/>
                <a:ea typeface="Consolas"/>
                <a:cs typeface="Consolas"/>
                <a:sym typeface="Consolas"/>
              </a:rPr>
              <a:t> ST_IsValid(</a:t>
            </a:r>
            <a:r>
              <a:rPr b="1" lang="en" sz="1800">
                <a:solidFill>
                  <a:schemeClr val="dk1"/>
                </a:solidFill>
                <a:latin typeface="Consolas"/>
                <a:ea typeface="Consolas"/>
                <a:cs typeface="Consolas"/>
                <a:sym typeface="Consolas"/>
              </a:rPr>
              <a:t>geom</a:t>
            </a:r>
            <a:r>
              <a:rPr b="1" lang="en" sz="1800">
                <a:solidFill>
                  <a:srgbClr val="006E1D"/>
                </a:solidFill>
                <a:latin typeface="Consolas"/>
                <a:ea typeface="Consolas"/>
                <a:cs typeface="Consolas"/>
                <a:sym typeface="Consolas"/>
              </a:rPr>
              <a:t>);</a:t>
            </a:r>
            <a:endParaRPr b="1" sz="1800">
              <a:solidFill>
                <a:srgbClr val="006E1D"/>
              </a:solidFill>
              <a:latin typeface="Consolas"/>
              <a:ea typeface="Consolas"/>
              <a:cs typeface="Consolas"/>
              <a:sym typeface="Consolas"/>
            </a:endParaRPr>
          </a:p>
        </p:txBody>
      </p:sp>
      <p:cxnSp>
        <p:nvCxnSpPr>
          <p:cNvPr id="2201" name="Google Shape;2201;p278"/>
          <p:cNvCxnSpPr/>
          <p:nvPr/>
        </p:nvCxnSpPr>
        <p:spPr>
          <a:xfrm>
            <a:off x="413000" y="2565740"/>
            <a:ext cx="8355600" cy="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278"/>
          <p:cNvSpPr txBox="1"/>
          <p:nvPr>
            <p:ph type="title"/>
          </p:nvPr>
        </p:nvSpPr>
        <p:spPr>
          <a:xfrm>
            <a:off x="413000" y="28052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ST_MakeValid(geom, options)</a:t>
            </a:r>
            <a:endParaRPr/>
          </a:p>
        </p:txBody>
      </p:sp>
      <p:sp>
        <p:nvSpPr>
          <p:cNvPr id="2203" name="Google Shape;2203;p278"/>
          <p:cNvSpPr txBox="1"/>
          <p:nvPr/>
        </p:nvSpPr>
        <p:spPr>
          <a:xfrm>
            <a:off x="744425" y="3801225"/>
            <a:ext cx="449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nsolas"/>
                <a:ea typeface="Consolas"/>
                <a:cs typeface="Consolas"/>
                <a:sym typeface="Consolas"/>
              </a:rPr>
              <a:t>'method=linework</a:t>
            </a:r>
            <a:r>
              <a:rPr lang="en">
                <a:solidFill>
                  <a:schemeClr val="dk1"/>
                </a:solidFill>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a:t>
            </a:r>
            <a:r>
              <a:rPr lang="en">
                <a:latin typeface="Consolas"/>
                <a:ea typeface="Consolas"/>
                <a:cs typeface="Consolas"/>
                <a:sym typeface="Consolas"/>
              </a:rPr>
              <a:t>method=structure keepcollapsed=false</a:t>
            </a:r>
            <a:r>
              <a:rPr lang="en">
                <a:solidFill>
                  <a:schemeClr val="dk1"/>
                </a:solidFill>
                <a:latin typeface="Consolas"/>
                <a:ea typeface="Consolas"/>
                <a:cs typeface="Consolas"/>
                <a:sym typeface="Consolas"/>
              </a:rPr>
              <a:t>'</a:t>
            </a:r>
            <a:endParaRPr>
              <a:latin typeface="Consolas"/>
              <a:ea typeface="Consolas"/>
              <a:cs typeface="Consolas"/>
              <a:sym typeface="Consolas"/>
            </a:endParaRPr>
          </a:p>
        </p:txBody>
      </p:sp>
      <p:sp>
        <p:nvSpPr>
          <p:cNvPr id="2204" name="Google Shape;2204;p278"/>
          <p:cNvSpPr txBox="1"/>
          <p:nvPr/>
        </p:nvSpPr>
        <p:spPr>
          <a:xfrm>
            <a:off x="468625" y="3389488"/>
            <a:ext cx="70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PostGIS 3.2+ includes text options to change the repair algorithm. </a:t>
            </a:r>
            <a:endParaRPr>
              <a:latin typeface="Calibri"/>
              <a:ea typeface="Calibri"/>
              <a:cs typeface="Calibri"/>
              <a:sym typeface="Calibri"/>
            </a:endParaRPr>
          </a:p>
        </p:txBody>
      </p:sp>
      <p:sp>
        <p:nvSpPr>
          <p:cNvPr id="2205" name="Google Shape;2205;p27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23 - Validity</a:t>
            </a:r>
            <a:endParaRPr b="1" sz="1500">
              <a:solidFill>
                <a:srgbClr val="FFFFFF"/>
              </a:solidFill>
              <a:latin typeface="Calibri"/>
              <a:ea typeface="Calibri"/>
              <a:cs typeface="Calibri"/>
              <a:sym typeface="Calibri"/>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79"/>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24 - Equality</a:t>
            </a:r>
            <a:endParaRPr sz="3140"/>
          </a:p>
        </p:txBody>
      </p:sp>
      <p:sp>
        <p:nvSpPr>
          <p:cNvPr id="2211" name="Google Shape;2211;p27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PgAdmin - pgadmin.org</a:t>
            </a:r>
            <a:endParaRPr/>
          </a:p>
        </p:txBody>
      </p:sp>
      <p:sp>
        <p:nvSpPr>
          <p:cNvPr id="298" name="Google Shape;298;p3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3 - Installation</a:t>
            </a:r>
            <a:endParaRPr b="1" sz="1500">
              <a:solidFill>
                <a:srgbClr val="FFFFFF"/>
              </a:solidFill>
              <a:latin typeface="Calibri"/>
              <a:ea typeface="Calibri"/>
              <a:cs typeface="Calibri"/>
              <a:sym typeface="Calibri"/>
            </a:endParaRPr>
          </a:p>
        </p:txBody>
      </p:sp>
      <p:pic>
        <p:nvPicPr>
          <p:cNvPr id="299" name="Google Shape;299;p37"/>
          <p:cNvPicPr preferRelativeResize="0"/>
          <p:nvPr/>
        </p:nvPicPr>
        <p:blipFill>
          <a:blip r:embed="rId3">
            <a:alphaModFix/>
          </a:blip>
          <a:stretch>
            <a:fillRect/>
          </a:stretch>
        </p:blipFill>
        <p:spPr>
          <a:xfrm>
            <a:off x="1406313" y="1277475"/>
            <a:ext cx="6331367" cy="366857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280"/>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217" name="Google Shape;2217;p280"/>
          <p:cNvPicPr preferRelativeResize="0"/>
          <p:nvPr/>
        </p:nvPicPr>
        <p:blipFill>
          <a:blip r:embed="rId3">
            <a:alphaModFix/>
          </a:blip>
          <a:stretch>
            <a:fillRect/>
          </a:stretch>
        </p:blipFill>
        <p:spPr>
          <a:xfrm>
            <a:off x="2191750" y="1045062"/>
            <a:ext cx="4760525" cy="3290525"/>
          </a:xfrm>
          <a:prstGeom prst="rect">
            <a:avLst/>
          </a:prstGeom>
          <a:noFill/>
          <a:ln>
            <a:noFill/>
          </a:ln>
        </p:spPr>
      </p:pic>
      <p:sp>
        <p:nvSpPr>
          <p:cNvPr id="2218" name="Google Shape;2218;p28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281"/>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610">
                <a:solidFill>
                  <a:srgbClr val="0000FF"/>
                </a:solidFill>
              </a:rPr>
              <a:t>CREATE TABLE</a:t>
            </a:r>
            <a:r>
              <a:rPr b="1" lang="en" sz="1610"/>
              <a:t> polygons (id integer, name varchar, poly geometry);</a:t>
            </a:r>
            <a:endParaRPr b="1" sz="1610"/>
          </a:p>
          <a:p>
            <a:pPr indent="0" lvl="0" marL="0" rtl="0" algn="l">
              <a:spcBef>
                <a:spcPts val="0"/>
              </a:spcBef>
              <a:spcAft>
                <a:spcPts val="0"/>
              </a:spcAft>
              <a:buClr>
                <a:schemeClr val="dk1"/>
              </a:buClr>
              <a:buSzPts val="990"/>
              <a:buFont typeface="Arial"/>
              <a:buNone/>
            </a:pPr>
            <a:r>
              <a:rPr b="1" lang="en" sz="1610"/>
              <a:t>  </a:t>
            </a:r>
            <a:endParaRPr b="1" sz="1610"/>
          </a:p>
          <a:p>
            <a:pPr indent="0" lvl="0" marL="0" rtl="0" algn="l">
              <a:spcBef>
                <a:spcPts val="0"/>
              </a:spcBef>
              <a:spcAft>
                <a:spcPts val="0"/>
              </a:spcAft>
              <a:buClr>
                <a:schemeClr val="dk1"/>
              </a:buClr>
              <a:buSzPts val="990"/>
              <a:buFont typeface="Arial"/>
              <a:buNone/>
            </a:pPr>
            <a:r>
              <a:rPr b="1" lang="en" sz="1610">
                <a:solidFill>
                  <a:srgbClr val="0000FF"/>
                </a:solidFill>
              </a:rPr>
              <a:t>INSERT INTO</a:t>
            </a:r>
            <a:r>
              <a:rPr b="1" lang="en" sz="1610"/>
              <a:t> polygons </a:t>
            </a:r>
            <a:r>
              <a:rPr b="1" lang="en" sz="1610">
                <a:solidFill>
                  <a:srgbClr val="0000FF"/>
                </a:solidFill>
              </a:rPr>
              <a:t>VALUES</a:t>
            </a:r>
            <a:r>
              <a:rPr b="1" lang="en" sz="1610"/>
              <a:t> </a:t>
            </a:r>
            <a:endParaRPr b="1" sz="1610"/>
          </a:p>
          <a:p>
            <a:pPr indent="0" lvl="0" marL="0" rtl="0" algn="l">
              <a:spcBef>
                <a:spcPts val="0"/>
              </a:spcBef>
              <a:spcAft>
                <a:spcPts val="0"/>
              </a:spcAft>
              <a:buClr>
                <a:schemeClr val="dk1"/>
              </a:buClr>
              <a:buSzPts val="990"/>
              <a:buFont typeface="Arial"/>
              <a:buNone/>
            </a:pPr>
            <a:r>
              <a:rPr b="1" lang="en" sz="1610"/>
              <a:t>    (1, 'Polygon 1', 'POLYGON((-1 1.732,1 1.732,2 0,1 -1.732,</a:t>
            </a:r>
            <a:endParaRPr b="1" sz="1610"/>
          </a:p>
          <a:p>
            <a:pPr indent="0" lvl="0" marL="0" rtl="0" algn="l">
              <a:spcBef>
                <a:spcPts val="0"/>
              </a:spcBef>
              <a:spcAft>
                <a:spcPts val="0"/>
              </a:spcAft>
              <a:buClr>
                <a:schemeClr val="dk1"/>
              </a:buClr>
              <a:buSzPts val="990"/>
              <a:buFont typeface="Arial"/>
              <a:buNone/>
            </a:pPr>
            <a:r>
              <a:rPr b="1" lang="en" sz="1610"/>
              <a:t>        -1 -1.732,-2 0,-1 1.732))'),</a:t>
            </a:r>
            <a:endParaRPr b="1" sz="1610"/>
          </a:p>
          <a:p>
            <a:pPr indent="0" lvl="0" marL="0" rtl="0" algn="l">
              <a:spcBef>
                <a:spcPts val="0"/>
              </a:spcBef>
              <a:spcAft>
                <a:spcPts val="0"/>
              </a:spcAft>
              <a:buClr>
                <a:schemeClr val="dk1"/>
              </a:buClr>
              <a:buSzPts val="990"/>
              <a:buFont typeface="Arial"/>
              <a:buNone/>
            </a:pPr>
            <a:r>
              <a:rPr b="1" lang="en" sz="1610"/>
              <a:t>    (2, 'Polygon 2', 'POLYGON((-1 1.732,-2 0,-1 -1.732,1 -1.732,</a:t>
            </a:r>
            <a:endParaRPr b="1" sz="1610"/>
          </a:p>
          <a:p>
            <a:pPr indent="0" lvl="0" marL="0" rtl="0" algn="l">
              <a:spcBef>
                <a:spcPts val="0"/>
              </a:spcBef>
              <a:spcAft>
                <a:spcPts val="0"/>
              </a:spcAft>
              <a:buClr>
                <a:schemeClr val="dk1"/>
              </a:buClr>
              <a:buSzPts val="990"/>
              <a:buFont typeface="Arial"/>
              <a:buNone/>
            </a:pPr>
            <a:r>
              <a:rPr b="1" lang="en" sz="1610"/>
              <a:t>        2 0,1 1.732,-1 1.732))'),</a:t>
            </a:r>
            <a:endParaRPr b="1" sz="1610"/>
          </a:p>
          <a:p>
            <a:pPr indent="0" lvl="0" marL="0" rtl="0" algn="l">
              <a:spcBef>
                <a:spcPts val="0"/>
              </a:spcBef>
              <a:spcAft>
                <a:spcPts val="0"/>
              </a:spcAft>
              <a:buClr>
                <a:schemeClr val="dk1"/>
              </a:buClr>
              <a:buSzPts val="990"/>
              <a:buFont typeface="Arial"/>
              <a:buNone/>
            </a:pPr>
            <a:r>
              <a:rPr b="1" lang="en" sz="1610"/>
              <a:t>    (3, 'Polygon 3', 'POLYGON((1 -1.732,2 0,1 1.732,-1 1.732,</a:t>
            </a:r>
            <a:endParaRPr b="1" sz="1610"/>
          </a:p>
          <a:p>
            <a:pPr indent="0" lvl="0" marL="0" rtl="0" algn="l">
              <a:spcBef>
                <a:spcPts val="0"/>
              </a:spcBef>
              <a:spcAft>
                <a:spcPts val="0"/>
              </a:spcAft>
              <a:buClr>
                <a:schemeClr val="dk1"/>
              </a:buClr>
              <a:buSzPts val="990"/>
              <a:buFont typeface="Arial"/>
              <a:buNone/>
            </a:pPr>
            <a:r>
              <a:rPr b="1" lang="en" sz="1610"/>
              <a:t>        -2 0,-1 -1.732,1 -1.732))'),</a:t>
            </a:r>
            <a:endParaRPr b="1" sz="1610"/>
          </a:p>
          <a:p>
            <a:pPr indent="0" lvl="0" marL="0" rtl="0" algn="l">
              <a:spcBef>
                <a:spcPts val="0"/>
              </a:spcBef>
              <a:spcAft>
                <a:spcPts val="0"/>
              </a:spcAft>
              <a:buClr>
                <a:schemeClr val="dk1"/>
              </a:buClr>
              <a:buSzPts val="990"/>
              <a:buFont typeface="Arial"/>
              <a:buNone/>
            </a:pPr>
            <a:r>
              <a:rPr b="1" lang="en" sz="1610"/>
              <a:t>    (4, 'Polygon 4', 'POLYGON((-1 1.732,0 1.732, 1 1.732,1.5 0.866,</a:t>
            </a:r>
            <a:endParaRPr b="1" sz="1610"/>
          </a:p>
          <a:p>
            <a:pPr indent="0" lvl="0" marL="0" rtl="0" algn="l">
              <a:spcBef>
                <a:spcPts val="0"/>
              </a:spcBef>
              <a:spcAft>
                <a:spcPts val="0"/>
              </a:spcAft>
              <a:buClr>
                <a:schemeClr val="dk1"/>
              </a:buClr>
              <a:buSzPts val="990"/>
              <a:buFont typeface="Arial"/>
              <a:buNone/>
            </a:pPr>
            <a:r>
              <a:rPr b="1" lang="en" sz="1610"/>
              <a:t>        2 0,1.5 -0.866,1 -1.732,0 -1.732,-1 -1.732,-1.5 -0.866,</a:t>
            </a:r>
            <a:endParaRPr b="1" sz="1610"/>
          </a:p>
          <a:p>
            <a:pPr indent="0" lvl="0" marL="0" rtl="0" algn="l">
              <a:spcBef>
                <a:spcPts val="0"/>
              </a:spcBef>
              <a:spcAft>
                <a:spcPts val="0"/>
              </a:spcAft>
              <a:buClr>
                <a:schemeClr val="dk1"/>
              </a:buClr>
              <a:buSzPts val="990"/>
              <a:buFont typeface="Arial"/>
              <a:buNone/>
            </a:pPr>
            <a:r>
              <a:rPr b="1" lang="en" sz="1610"/>
              <a:t>        -2 0,-1.5 0.866,-1 1.732))'),</a:t>
            </a:r>
            <a:endParaRPr b="1" sz="1610"/>
          </a:p>
          <a:p>
            <a:pPr indent="0" lvl="0" marL="0" rtl="0" algn="l">
              <a:spcBef>
                <a:spcPts val="0"/>
              </a:spcBef>
              <a:spcAft>
                <a:spcPts val="0"/>
              </a:spcAft>
              <a:buClr>
                <a:schemeClr val="dk1"/>
              </a:buClr>
              <a:buSzPts val="990"/>
              <a:buFont typeface="Arial"/>
              <a:buNone/>
            </a:pPr>
            <a:r>
              <a:rPr b="1" lang="en" sz="1610"/>
              <a:t>    (5, 'Polygon 5', 'POLYGON((-2 -1.732,2 -1.732,2 1.732, </a:t>
            </a:r>
            <a:endParaRPr b="1" sz="1610"/>
          </a:p>
          <a:p>
            <a:pPr indent="0" lvl="0" marL="0" rtl="0" algn="l">
              <a:spcBef>
                <a:spcPts val="0"/>
              </a:spcBef>
              <a:spcAft>
                <a:spcPts val="0"/>
              </a:spcAft>
              <a:buSzPts val="990"/>
              <a:buNone/>
            </a:pPr>
            <a:r>
              <a:rPr b="1" lang="en" sz="1610"/>
              <a:t>        -2 1.732,-2 -1.732))');</a:t>
            </a:r>
            <a:endParaRPr b="1" sz="1610"/>
          </a:p>
        </p:txBody>
      </p:sp>
      <p:sp>
        <p:nvSpPr>
          <p:cNvPr id="2224" name="Google Shape;2224;p28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the test polygons</a:t>
            </a:r>
            <a:endParaRPr/>
          </a:p>
        </p:txBody>
      </p:sp>
      <p:sp>
        <p:nvSpPr>
          <p:cNvPr id="2225" name="Google Shape;2225;p28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8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Ways of testing equality!</a:t>
            </a:r>
            <a:endParaRPr/>
          </a:p>
        </p:txBody>
      </p:sp>
      <p:sp>
        <p:nvSpPr>
          <p:cNvPr id="2231" name="Google Shape;2231;p282"/>
          <p:cNvSpPr txBox="1"/>
          <p:nvPr>
            <p:ph idx="1" type="body"/>
          </p:nvPr>
        </p:nvSpPr>
        <p:spPr>
          <a:xfrm>
            <a:off x="311700" y="1587675"/>
            <a:ext cx="8520600" cy="298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700"/>
              <a:t>ST_OrderingEquals(A, B)</a:t>
            </a:r>
            <a:endParaRPr sz="2700"/>
          </a:p>
          <a:p>
            <a:pPr indent="0" lvl="0" marL="0" rtl="0" algn="ctr">
              <a:spcBef>
                <a:spcPts val="1200"/>
              </a:spcBef>
              <a:spcAft>
                <a:spcPts val="0"/>
              </a:spcAft>
              <a:buClr>
                <a:schemeClr val="dk1"/>
              </a:buClr>
              <a:buSzPts val="1100"/>
              <a:buFont typeface="Arial"/>
              <a:buNone/>
            </a:pPr>
            <a:r>
              <a:rPr lang="en" sz="2700"/>
              <a:t>ST_Equals(A, B)</a:t>
            </a:r>
            <a:endParaRPr sz="2700"/>
          </a:p>
          <a:p>
            <a:pPr indent="0" lvl="0" marL="0" rtl="0" algn="ctr">
              <a:spcBef>
                <a:spcPts val="1200"/>
              </a:spcBef>
              <a:spcAft>
                <a:spcPts val="0"/>
              </a:spcAft>
              <a:buClr>
                <a:schemeClr val="dk1"/>
              </a:buClr>
              <a:buSzPts val="1100"/>
              <a:buFont typeface="Arial"/>
              <a:buNone/>
            </a:pPr>
            <a:r>
              <a:rPr lang="en" sz="2700"/>
              <a:t>A = B</a:t>
            </a:r>
            <a:endParaRPr sz="2700"/>
          </a:p>
          <a:p>
            <a:pPr indent="0" lvl="0" marL="0" rtl="0" algn="ctr">
              <a:spcBef>
                <a:spcPts val="1200"/>
              </a:spcBef>
              <a:spcAft>
                <a:spcPts val="1200"/>
              </a:spcAft>
              <a:buNone/>
            </a:pPr>
            <a:r>
              <a:rPr lang="en" sz="2700"/>
              <a:t>A ~= B</a:t>
            </a:r>
            <a:endParaRPr sz="2700"/>
          </a:p>
        </p:txBody>
      </p:sp>
      <p:sp>
        <p:nvSpPr>
          <p:cNvPr id="2232" name="Google Shape;2232;p28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283"/>
          <p:cNvSpPr txBox="1"/>
          <p:nvPr/>
        </p:nvSpPr>
        <p:spPr>
          <a:xfrm>
            <a:off x="234775" y="604100"/>
            <a:ext cx="47787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rgbClr val="0000FF"/>
                </a:solidFill>
                <a:latin typeface="Consolas"/>
                <a:ea typeface="Consolas"/>
                <a:cs typeface="Consolas"/>
                <a:sym typeface="Consolas"/>
              </a:rPr>
              <a:t>SELECT</a:t>
            </a:r>
            <a:r>
              <a:rPr b="1" lang="en" sz="1700">
                <a:solidFill>
                  <a:schemeClr val="dk1"/>
                </a:solidFill>
                <a:latin typeface="Consolas"/>
                <a:ea typeface="Consolas"/>
                <a:cs typeface="Consolas"/>
                <a:sym typeface="Consolas"/>
              </a:rPr>
              <a:t> a.name, b.name,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CASE</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WHEN</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6E1D"/>
                </a:solidFill>
                <a:latin typeface="Consolas"/>
                <a:ea typeface="Consolas"/>
                <a:cs typeface="Consolas"/>
                <a:sym typeface="Consolas"/>
              </a:rPr>
              <a:t>ST_OrderingEquals(</a:t>
            </a:r>
            <a:r>
              <a:rPr b="1" lang="en" sz="1700">
                <a:solidFill>
                  <a:schemeClr val="dk1"/>
                </a:solidFill>
                <a:latin typeface="Consolas"/>
                <a:ea typeface="Consolas"/>
                <a:cs typeface="Consolas"/>
                <a:sym typeface="Consolas"/>
              </a:rPr>
              <a:t>a.poly, b.poly</a:t>
            </a:r>
            <a:r>
              <a:rPr b="1" lang="en" sz="1700">
                <a:solidFill>
                  <a:srgbClr val="006E1D"/>
                </a:solidFill>
                <a:latin typeface="Consolas"/>
                <a:ea typeface="Consolas"/>
                <a:cs typeface="Consolas"/>
                <a:sym typeface="Consolas"/>
              </a:rPr>
              <a:t>)</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THEN</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'Exactly Equal'</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ELSE</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'Not Exactly Equal'</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END</a:t>
            </a:r>
            <a:endParaRPr b="1" sz="1700">
              <a:solidFill>
                <a:srgbClr val="0000FF"/>
              </a:solidFill>
              <a:latin typeface="Consolas"/>
              <a:ea typeface="Consolas"/>
              <a:cs typeface="Consolas"/>
              <a:sym typeface="Consolas"/>
            </a:endParaRPr>
          </a:p>
          <a:p>
            <a:pPr indent="0" lvl="0" marL="0" rtl="0" algn="l">
              <a:spcBef>
                <a:spcPts val="0"/>
              </a:spcBef>
              <a:spcAft>
                <a:spcPts val="0"/>
              </a:spcAft>
              <a:buNone/>
            </a:pPr>
            <a:r>
              <a:rPr b="1" lang="en" sz="1700">
                <a:solidFill>
                  <a:srgbClr val="0000FF"/>
                </a:solidFill>
                <a:latin typeface="Consolas"/>
                <a:ea typeface="Consolas"/>
                <a:cs typeface="Consolas"/>
                <a:sym typeface="Consolas"/>
              </a:rPr>
              <a:t>FROM</a:t>
            </a: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a,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b;</a:t>
            </a:r>
            <a:endParaRPr b="1" sz="1700">
              <a:solidFill>
                <a:schemeClr val="dk1"/>
              </a:solidFill>
              <a:latin typeface="Consolas"/>
              <a:ea typeface="Consolas"/>
              <a:cs typeface="Consolas"/>
              <a:sym typeface="Consolas"/>
            </a:endParaRPr>
          </a:p>
        </p:txBody>
      </p:sp>
      <p:pic>
        <p:nvPicPr>
          <p:cNvPr id="2238" name="Google Shape;2238;p283"/>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39" name="Google Shape;2239;p283"/>
          <p:cNvSpPr txBox="1"/>
          <p:nvPr/>
        </p:nvSpPr>
        <p:spPr>
          <a:xfrm>
            <a:off x="5573400" y="790550"/>
            <a:ext cx="3346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nsolas"/>
                <a:ea typeface="Consolas"/>
                <a:cs typeface="Consolas"/>
                <a:sym typeface="Consolas"/>
              </a:rPr>
              <a:t> Polygon 1 | Polygon 1 |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2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3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4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5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1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2 |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3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4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5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1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2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3 |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4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5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1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2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3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4 |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5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1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2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3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4 | Not Exactly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5 | Exactly Equal</a:t>
            </a:r>
            <a:endParaRPr sz="1000">
              <a:latin typeface="Consolas"/>
              <a:ea typeface="Consolas"/>
              <a:cs typeface="Consolas"/>
              <a:sym typeface="Consolas"/>
            </a:endParaRPr>
          </a:p>
        </p:txBody>
      </p:sp>
      <p:cxnSp>
        <p:nvCxnSpPr>
          <p:cNvPr id="2240" name="Google Shape;2240;p283"/>
          <p:cNvCxnSpPr/>
          <p:nvPr/>
        </p:nvCxnSpPr>
        <p:spPr>
          <a:xfrm>
            <a:off x="5321337" y="579275"/>
            <a:ext cx="0" cy="4361700"/>
          </a:xfrm>
          <a:prstGeom prst="straightConnector1">
            <a:avLst/>
          </a:prstGeom>
          <a:noFill/>
          <a:ln cap="flat" cmpd="sng" w="9525">
            <a:solidFill>
              <a:schemeClr val="dk2"/>
            </a:solidFill>
            <a:prstDash val="solid"/>
            <a:round/>
            <a:headEnd len="med" w="med" type="none"/>
            <a:tailEnd len="med" w="med" type="none"/>
          </a:ln>
        </p:spPr>
      </p:cxnSp>
      <p:sp>
        <p:nvSpPr>
          <p:cNvPr id="2241" name="Google Shape;2241;p28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284"/>
          <p:cNvSpPr txBox="1"/>
          <p:nvPr/>
        </p:nvSpPr>
        <p:spPr>
          <a:xfrm>
            <a:off x="234775" y="604100"/>
            <a:ext cx="4778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Consolas"/>
                <a:ea typeface="Consolas"/>
                <a:cs typeface="Consolas"/>
                <a:sym typeface="Consolas"/>
              </a:rPr>
              <a:t>SELECT</a:t>
            </a:r>
            <a:r>
              <a:rPr b="1" lang="en" sz="1700">
                <a:solidFill>
                  <a:schemeClr val="dk1"/>
                </a:solidFill>
                <a:latin typeface="Consolas"/>
                <a:ea typeface="Consolas"/>
                <a:cs typeface="Consolas"/>
                <a:sym typeface="Consolas"/>
              </a:rPr>
              <a:t> a.name, b.name,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CASE</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WHEN</a:t>
            </a:r>
            <a:r>
              <a:rPr b="1" lang="en" sz="1700">
                <a:solidFill>
                  <a:schemeClr val="dk1"/>
                </a:solidFill>
                <a:latin typeface="Consolas"/>
                <a:ea typeface="Consolas"/>
                <a:cs typeface="Consolas"/>
                <a:sym typeface="Consolas"/>
              </a:rPr>
              <a:t> </a:t>
            </a:r>
            <a:r>
              <a:rPr b="1" lang="en" sz="1700">
                <a:solidFill>
                  <a:srgbClr val="006E1D"/>
                </a:solidFill>
                <a:latin typeface="Consolas"/>
                <a:ea typeface="Consolas"/>
                <a:cs typeface="Consolas"/>
                <a:sym typeface="Consolas"/>
              </a:rPr>
              <a:t>ST_Equals(</a:t>
            </a:r>
            <a:r>
              <a:rPr b="1" lang="en" sz="1700">
                <a:solidFill>
                  <a:schemeClr val="dk1"/>
                </a:solidFill>
                <a:latin typeface="Consolas"/>
                <a:ea typeface="Consolas"/>
                <a:cs typeface="Consolas"/>
                <a:sym typeface="Consolas"/>
              </a:rPr>
              <a:t>a.poly, b.poly</a:t>
            </a:r>
            <a:r>
              <a:rPr b="1" lang="en" sz="1700">
                <a:solidFill>
                  <a:srgbClr val="006E1D"/>
                </a:solidFill>
                <a:latin typeface="Consolas"/>
                <a:ea typeface="Consolas"/>
                <a:cs typeface="Consolas"/>
                <a:sym typeface="Consolas"/>
              </a:rPr>
              <a:t>)</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THEN</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'Spatially Equal'</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ELSE</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'Not Equal'</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END</a:t>
            </a:r>
            <a:endParaRPr b="1" sz="1700">
              <a:solidFill>
                <a:srgbClr val="0000FF"/>
              </a:solidFill>
              <a:latin typeface="Consolas"/>
              <a:ea typeface="Consolas"/>
              <a:cs typeface="Consolas"/>
              <a:sym typeface="Consolas"/>
            </a:endParaRPr>
          </a:p>
          <a:p>
            <a:pPr indent="0" lvl="0" marL="0" rtl="0" algn="l">
              <a:spcBef>
                <a:spcPts val="0"/>
              </a:spcBef>
              <a:spcAft>
                <a:spcPts val="0"/>
              </a:spcAft>
              <a:buNone/>
            </a:pPr>
            <a:r>
              <a:rPr b="1" lang="en" sz="1700">
                <a:solidFill>
                  <a:srgbClr val="0000FF"/>
                </a:solidFill>
                <a:latin typeface="Consolas"/>
                <a:ea typeface="Consolas"/>
                <a:cs typeface="Consolas"/>
                <a:sym typeface="Consolas"/>
              </a:rPr>
              <a:t>FROM</a:t>
            </a: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a,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b;</a:t>
            </a:r>
            <a:endParaRPr b="1" sz="1700">
              <a:solidFill>
                <a:schemeClr val="dk1"/>
              </a:solidFill>
              <a:latin typeface="Consolas"/>
              <a:ea typeface="Consolas"/>
              <a:cs typeface="Consolas"/>
              <a:sym typeface="Consolas"/>
            </a:endParaRPr>
          </a:p>
        </p:txBody>
      </p:sp>
      <p:pic>
        <p:nvPicPr>
          <p:cNvPr id="2247" name="Google Shape;2247;p284"/>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48" name="Google Shape;2248;p284"/>
          <p:cNvSpPr txBox="1"/>
          <p:nvPr/>
        </p:nvSpPr>
        <p:spPr>
          <a:xfrm>
            <a:off x="5573400" y="790550"/>
            <a:ext cx="3346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nsolas"/>
                <a:ea typeface="Consolas"/>
                <a:cs typeface="Consolas"/>
                <a:sym typeface="Consolas"/>
              </a:rPr>
              <a:t> Polygon 1 | Polygon 1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2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3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4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5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1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2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3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4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5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1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2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3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4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5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1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2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3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4 | Spatially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5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1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2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3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4 | Not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5 | Spatially Equal</a:t>
            </a:r>
            <a:endParaRPr sz="1000">
              <a:latin typeface="Consolas"/>
              <a:ea typeface="Consolas"/>
              <a:cs typeface="Consolas"/>
              <a:sym typeface="Consolas"/>
            </a:endParaRPr>
          </a:p>
        </p:txBody>
      </p:sp>
      <p:cxnSp>
        <p:nvCxnSpPr>
          <p:cNvPr id="2249" name="Google Shape;2249;p284"/>
          <p:cNvCxnSpPr/>
          <p:nvPr/>
        </p:nvCxnSpPr>
        <p:spPr>
          <a:xfrm>
            <a:off x="5321337" y="579275"/>
            <a:ext cx="0" cy="4361700"/>
          </a:xfrm>
          <a:prstGeom prst="straightConnector1">
            <a:avLst/>
          </a:prstGeom>
          <a:noFill/>
          <a:ln cap="flat" cmpd="sng" w="9525">
            <a:solidFill>
              <a:schemeClr val="dk2"/>
            </a:solidFill>
            <a:prstDash val="solid"/>
            <a:round/>
            <a:headEnd len="med" w="med" type="none"/>
            <a:tailEnd len="med" w="med" type="none"/>
          </a:ln>
        </p:spPr>
      </p:cxnSp>
      <p:sp>
        <p:nvSpPr>
          <p:cNvPr id="2250" name="Google Shape;2250;p28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85"/>
          <p:cNvSpPr txBox="1"/>
          <p:nvPr/>
        </p:nvSpPr>
        <p:spPr>
          <a:xfrm>
            <a:off x="234775" y="604100"/>
            <a:ext cx="4778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Consolas"/>
                <a:ea typeface="Consolas"/>
                <a:cs typeface="Consolas"/>
                <a:sym typeface="Consolas"/>
              </a:rPr>
              <a:t>SELECT</a:t>
            </a:r>
            <a:r>
              <a:rPr b="1" lang="en" sz="1700">
                <a:solidFill>
                  <a:schemeClr val="dk1"/>
                </a:solidFill>
                <a:latin typeface="Consolas"/>
                <a:ea typeface="Consolas"/>
                <a:cs typeface="Consolas"/>
                <a:sym typeface="Consolas"/>
              </a:rPr>
              <a:t> a.name, b.name,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CASE</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WHEN</a:t>
            </a:r>
            <a:r>
              <a:rPr b="1" lang="en" sz="1700">
                <a:solidFill>
                  <a:schemeClr val="dk1"/>
                </a:solidFill>
                <a:latin typeface="Consolas"/>
                <a:ea typeface="Consolas"/>
                <a:cs typeface="Consolas"/>
                <a:sym typeface="Consolas"/>
              </a:rPr>
              <a:t> </a:t>
            </a:r>
            <a:r>
              <a:rPr b="1" lang="en" sz="1700">
                <a:solidFill>
                  <a:schemeClr val="dk1"/>
                </a:solidFill>
                <a:latin typeface="Consolas"/>
                <a:ea typeface="Consolas"/>
                <a:cs typeface="Consolas"/>
                <a:sym typeface="Consolas"/>
              </a:rPr>
              <a:t>a.poly </a:t>
            </a:r>
            <a:r>
              <a:rPr b="1" lang="en" sz="1700">
                <a:solidFill>
                  <a:srgbClr val="006E1D"/>
                </a:solidFill>
                <a:latin typeface="Consolas"/>
                <a:ea typeface="Consolas"/>
                <a:cs typeface="Consolas"/>
                <a:sym typeface="Consolas"/>
              </a:rPr>
              <a:t>= </a:t>
            </a:r>
            <a:r>
              <a:rPr b="1" lang="en" sz="1700">
                <a:solidFill>
                  <a:schemeClr val="dk1"/>
                </a:solidFill>
                <a:latin typeface="Consolas"/>
                <a:ea typeface="Consolas"/>
                <a:cs typeface="Consolas"/>
                <a:sym typeface="Consolas"/>
              </a:rPr>
              <a:t>b.poly</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THEN</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'Spatially</a:t>
            </a:r>
            <a:r>
              <a:rPr b="1" lang="en" sz="1700">
                <a:solidFill>
                  <a:srgbClr val="B45F06"/>
                </a:solidFill>
                <a:latin typeface="Consolas"/>
                <a:ea typeface="Consolas"/>
                <a:cs typeface="Consolas"/>
                <a:sym typeface="Consolas"/>
              </a:rPr>
              <a:t> ='</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ELSE</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'Not ='</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END</a:t>
            </a:r>
            <a:endParaRPr b="1" sz="1700">
              <a:solidFill>
                <a:srgbClr val="0000FF"/>
              </a:solidFill>
              <a:latin typeface="Consolas"/>
              <a:ea typeface="Consolas"/>
              <a:cs typeface="Consolas"/>
              <a:sym typeface="Consolas"/>
            </a:endParaRPr>
          </a:p>
          <a:p>
            <a:pPr indent="0" lvl="0" marL="0" rtl="0" algn="l">
              <a:spcBef>
                <a:spcPts val="0"/>
              </a:spcBef>
              <a:spcAft>
                <a:spcPts val="0"/>
              </a:spcAft>
              <a:buNone/>
            </a:pPr>
            <a:r>
              <a:rPr b="1" lang="en" sz="1700">
                <a:solidFill>
                  <a:srgbClr val="0000FF"/>
                </a:solidFill>
                <a:latin typeface="Consolas"/>
                <a:ea typeface="Consolas"/>
                <a:cs typeface="Consolas"/>
                <a:sym typeface="Consolas"/>
              </a:rPr>
              <a:t>FROM</a:t>
            </a: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a,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b;</a:t>
            </a:r>
            <a:endParaRPr b="1" sz="1700">
              <a:solidFill>
                <a:schemeClr val="dk1"/>
              </a:solidFill>
              <a:latin typeface="Consolas"/>
              <a:ea typeface="Consolas"/>
              <a:cs typeface="Consolas"/>
              <a:sym typeface="Consolas"/>
            </a:endParaRPr>
          </a:p>
        </p:txBody>
      </p:sp>
      <p:pic>
        <p:nvPicPr>
          <p:cNvPr id="2256" name="Google Shape;2256;p285"/>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57" name="Google Shape;2257;p285"/>
          <p:cNvSpPr txBox="1"/>
          <p:nvPr/>
        </p:nvSpPr>
        <p:spPr>
          <a:xfrm>
            <a:off x="5573400" y="790550"/>
            <a:ext cx="3346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nsolas"/>
                <a:ea typeface="Consolas"/>
                <a:cs typeface="Consolas"/>
                <a:sym typeface="Consolas"/>
              </a:rPr>
              <a:t> Polygon 1 | Polygon 1 | Spatially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2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3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4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5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1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2 | Spatially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3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4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5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1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2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3 | Spatially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4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5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1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2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3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4 | Spatially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5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1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2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3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4 | Not =</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5 | Spatially =</a:t>
            </a:r>
            <a:endParaRPr sz="1000">
              <a:latin typeface="Consolas"/>
              <a:ea typeface="Consolas"/>
              <a:cs typeface="Consolas"/>
              <a:sym typeface="Consolas"/>
            </a:endParaRPr>
          </a:p>
        </p:txBody>
      </p:sp>
      <p:cxnSp>
        <p:nvCxnSpPr>
          <p:cNvPr id="2258" name="Google Shape;2258;p285"/>
          <p:cNvCxnSpPr/>
          <p:nvPr/>
        </p:nvCxnSpPr>
        <p:spPr>
          <a:xfrm>
            <a:off x="5321337" y="579275"/>
            <a:ext cx="0" cy="4361700"/>
          </a:xfrm>
          <a:prstGeom prst="straightConnector1">
            <a:avLst/>
          </a:prstGeom>
          <a:noFill/>
          <a:ln cap="flat" cmpd="sng" w="9525">
            <a:solidFill>
              <a:schemeClr val="dk2"/>
            </a:solidFill>
            <a:prstDash val="solid"/>
            <a:round/>
            <a:headEnd len="med" w="med" type="none"/>
            <a:tailEnd len="med" w="med" type="none"/>
          </a:ln>
        </p:spPr>
      </p:cxnSp>
      <p:sp>
        <p:nvSpPr>
          <p:cNvPr id="2259" name="Google Shape;2259;p28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86"/>
          <p:cNvSpPr txBox="1"/>
          <p:nvPr/>
        </p:nvSpPr>
        <p:spPr>
          <a:xfrm>
            <a:off x="234775" y="604100"/>
            <a:ext cx="47787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Consolas"/>
                <a:ea typeface="Consolas"/>
                <a:cs typeface="Consolas"/>
                <a:sym typeface="Consolas"/>
              </a:rPr>
              <a:t>SELECT</a:t>
            </a:r>
            <a:r>
              <a:rPr b="1" lang="en" sz="1700">
                <a:solidFill>
                  <a:schemeClr val="dk1"/>
                </a:solidFill>
                <a:latin typeface="Consolas"/>
                <a:ea typeface="Consolas"/>
                <a:cs typeface="Consolas"/>
                <a:sym typeface="Consolas"/>
              </a:rPr>
              <a:t> a.name, b.name,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CASE</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WHEN</a:t>
            </a:r>
            <a:r>
              <a:rPr b="1" lang="en" sz="1700">
                <a:solidFill>
                  <a:schemeClr val="dk1"/>
                </a:solidFill>
                <a:latin typeface="Consolas"/>
                <a:ea typeface="Consolas"/>
                <a:cs typeface="Consolas"/>
                <a:sym typeface="Consolas"/>
              </a:rPr>
              <a:t> a.poly </a:t>
            </a:r>
            <a:r>
              <a:rPr b="1" lang="en" sz="1700">
                <a:solidFill>
                  <a:srgbClr val="006E1D"/>
                </a:solidFill>
                <a:latin typeface="Consolas"/>
                <a:ea typeface="Consolas"/>
                <a:cs typeface="Consolas"/>
                <a:sym typeface="Consolas"/>
              </a:rPr>
              <a:t>~=</a:t>
            </a:r>
            <a:r>
              <a:rPr b="1" lang="en" sz="1700">
                <a:solidFill>
                  <a:schemeClr val="dk1"/>
                </a:solidFill>
                <a:latin typeface="Consolas"/>
                <a:ea typeface="Consolas"/>
                <a:cs typeface="Consolas"/>
                <a:sym typeface="Consolas"/>
              </a:rPr>
              <a:t> b.poly</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THEN</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'Bounds</a:t>
            </a:r>
            <a:r>
              <a:rPr b="1" lang="en" sz="1700">
                <a:solidFill>
                  <a:srgbClr val="B45F06"/>
                </a:solidFill>
                <a:latin typeface="Consolas"/>
                <a:ea typeface="Consolas"/>
                <a:cs typeface="Consolas"/>
                <a:sym typeface="Consolas"/>
              </a:rPr>
              <a:t> Equal'</a:t>
            </a:r>
            <a:r>
              <a:rPr b="1" lang="en" sz="1700">
                <a:solidFill>
                  <a:schemeClr val="dk1"/>
                </a:solidFill>
                <a:latin typeface="Consolas"/>
                <a:ea typeface="Consolas"/>
                <a:cs typeface="Consolas"/>
                <a:sym typeface="Consolas"/>
              </a:rPr>
              <a:t>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ELSE</a:t>
            </a:r>
            <a:r>
              <a:rPr b="1" lang="en" sz="1700">
                <a:solidFill>
                  <a:schemeClr val="dk1"/>
                </a:solidFill>
                <a:latin typeface="Consolas"/>
                <a:ea typeface="Consolas"/>
                <a:cs typeface="Consolas"/>
                <a:sym typeface="Consolas"/>
              </a:rPr>
              <a:t> </a:t>
            </a:r>
            <a:r>
              <a:rPr b="1" lang="en" sz="1700">
                <a:solidFill>
                  <a:srgbClr val="B45F06"/>
                </a:solidFill>
                <a:latin typeface="Consolas"/>
                <a:ea typeface="Consolas"/>
                <a:cs typeface="Consolas"/>
                <a:sym typeface="Consolas"/>
              </a:rPr>
              <a:t>'Bounds Not Equal'</a:t>
            </a:r>
            <a:r>
              <a:rPr b="1" lang="en" sz="1700">
                <a:solidFill>
                  <a:schemeClr val="dk1"/>
                </a:solidFill>
                <a:latin typeface="Consolas"/>
                <a:ea typeface="Consolas"/>
                <a:cs typeface="Consolas"/>
                <a:sym typeface="Consolas"/>
              </a:rPr>
              <a:t> </a:t>
            </a:r>
            <a:r>
              <a:rPr b="1" lang="en" sz="1700">
                <a:solidFill>
                  <a:srgbClr val="0000FF"/>
                </a:solidFill>
                <a:latin typeface="Consolas"/>
                <a:ea typeface="Consolas"/>
                <a:cs typeface="Consolas"/>
                <a:sym typeface="Consolas"/>
              </a:rPr>
              <a:t>END</a:t>
            </a:r>
            <a:endParaRPr b="1" sz="1700">
              <a:solidFill>
                <a:srgbClr val="0000FF"/>
              </a:solidFill>
              <a:latin typeface="Consolas"/>
              <a:ea typeface="Consolas"/>
              <a:cs typeface="Consolas"/>
              <a:sym typeface="Consolas"/>
            </a:endParaRPr>
          </a:p>
          <a:p>
            <a:pPr indent="0" lvl="0" marL="0" rtl="0" algn="l">
              <a:spcBef>
                <a:spcPts val="0"/>
              </a:spcBef>
              <a:spcAft>
                <a:spcPts val="0"/>
              </a:spcAft>
              <a:buNone/>
            </a:pPr>
            <a:r>
              <a:rPr b="1" lang="en" sz="1700">
                <a:solidFill>
                  <a:srgbClr val="0000FF"/>
                </a:solidFill>
                <a:latin typeface="Consolas"/>
                <a:ea typeface="Consolas"/>
                <a:cs typeface="Consolas"/>
                <a:sym typeface="Consolas"/>
              </a:rPr>
              <a:t>FROM</a:t>
            </a: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a, </a:t>
            </a:r>
            <a:br>
              <a:rPr b="1" lang="en" sz="1700">
                <a:solidFill>
                  <a:schemeClr val="dk1"/>
                </a:solidFill>
                <a:latin typeface="Consolas"/>
                <a:ea typeface="Consolas"/>
                <a:cs typeface="Consolas"/>
                <a:sym typeface="Consolas"/>
              </a:rPr>
            </a:br>
            <a:r>
              <a:rPr b="1" lang="en" sz="1700">
                <a:solidFill>
                  <a:schemeClr val="dk1"/>
                </a:solidFill>
                <a:latin typeface="Consolas"/>
                <a:ea typeface="Consolas"/>
                <a:cs typeface="Consolas"/>
                <a:sym typeface="Consolas"/>
              </a:rPr>
              <a:t>     polygons </a:t>
            </a:r>
            <a:r>
              <a:rPr b="1" lang="en" sz="1700">
                <a:solidFill>
                  <a:srgbClr val="0000FF"/>
                </a:solidFill>
                <a:latin typeface="Consolas"/>
                <a:ea typeface="Consolas"/>
                <a:cs typeface="Consolas"/>
                <a:sym typeface="Consolas"/>
              </a:rPr>
              <a:t>AS</a:t>
            </a:r>
            <a:r>
              <a:rPr b="1" lang="en" sz="1700">
                <a:solidFill>
                  <a:schemeClr val="dk1"/>
                </a:solidFill>
                <a:latin typeface="Consolas"/>
                <a:ea typeface="Consolas"/>
                <a:cs typeface="Consolas"/>
                <a:sym typeface="Consolas"/>
              </a:rPr>
              <a:t> b;</a:t>
            </a:r>
            <a:endParaRPr b="1" sz="1700">
              <a:solidFill>
                <a:schemeClr val="dk1"/>
              </a:solidFill>
              <a:latin typeface="Consolas"/>
              <a:ea typeface="Consolas"/>
              <a:cs typeface="Consolas"/>
              <a:sym typeface="Consolas"/>
            </a:endParaRPr>
          </a:p>
        </p:txBody>
      </p:sp>
      <p:pic>
        <p:nvPicPr>
          <p:cNvPr id="2265" name="Google Shape;2265;p286"/>
          <p:cNvPicPr preferRelativeResize="0"/>
          <p:nvPr/>
        </p:nvPicPr>
        <p:blipFill>
          <a:blip r:embed="rId3">
            <a:alphaModFix/>
          </a:blip>
          <a:stretch>
            <a:fillRect/>
          </a:stretch>
        </p:blipFill>
        <p:spPr>
          <a:xfrm>
            <a:off x="728175" y="2753751"/>
            <a:ext cx="2593524" cy="1792650"/>
          </a:xfrm>
          <a:prstGeom prst="rect">
            <a:avLst/>
          </a:prstGeom>
          <a:noFill/>
          <a:ln>
            <a:noFill/>
          </a:ln>
        </p:spPr>
      </p:pic>
      <p:sp>
        <p:nvSpPr>
          <p:cNvPr id="2266" name="Google Shape;2266;p286"/>
          <p:cNvSpPr txBox="1"/>
          <p:nvPr/>
        </p:nvSpPr>
        <p:spPr>
          <a:xfrm>
            <a:off x="5573400" y="790550"/>
            <a:ext cx="33468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nsolas"/>
                <a:ea typeface="Consolas"/>
                <a:cs typeface="Consolas"/>
                <a:sym typeface="Consolas"/>
              </a:rPr>
              <a:t> Polygon 1 | Polygon 1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2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3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4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1 | Polygon 5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1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2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3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4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2 | Polygon 5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1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2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3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4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3 | Polygon 5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1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2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3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4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4 | Polygon 5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1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2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3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4 | Bounds Equal</a:t>
            </a:r>
            <a:endParaRPr sz="1000">
              <a:latin typeface="Consolas"/>
              <a:ea typeface="Consolas"/>
              <a:cs typeface="Consolas"/>
              <a:sym typeface="Consolas"/>
            </a:endParaRPr>
          </a:p>
          <a:p>
            <a:pPr indent="0" lvl="0" marL="0" rtl="0" algn="l">
              <a:spcBef>
                <a:spcPts val="0"/>
              </a:spcBef>
              <a:spcAft>
                <a:spcPts val="0"/>
              </a:spcAft>
              <a:buNone/>
            </a:pPr>
            <a:r>
              <a:rPr lang="en" sz="1000">
                <a:latin typeface="Consolas"/>
                <a:ea typeface="Consolas"/>
                <a:cs typeface="Consolas"/>
                <a:sym typeface="Consolas"/>
              </a:rPr>
              <a:t> Polygon 5 | Polygon 5 | Bounds Equal</a:t>
            </a:r>
            <a:endParaRPr sz="1000">
              <a:latin typeface="Consolas"/>
              <a:ea typeface="Consolas"/>
              <a:cs typeface="Consolas"/>
              <a:sym typeface="Consolas"/>
            </a:endParaRPr>
          </a:p>
        </p:txBody>
      </p:sp>
      <p:cxnSp>
        <p:nvCxnSpPr>
          <p:cNvPr id="2267" name="Google Shape;2267;p286"/>
          <p:cNvCxnSpPr/>
          <p:nvPr/>
        </p:nvCxnSpPr>
        <p:spPr>
          <a:xfrm>
            <a:off x="5321337" y="579275"/>
            <a:ext cx="0" cy="4361700"/>
          </a:xfrm>
          <a:prstGeom prst="straightConnector1">
            <a:avLst/>
          </a:prstGeom>
          <a:noFill/>
          <a:ln cap="flat" cmpd="sng" w="9525">
            <a:solidFill>
              <a:schemeClr val="dk2"/>
            </a:solidFill>
            <a:prstDash val="solid"/>
            <a:round/>
            <a:headEnd len="med" w="med" type="none"/>
            <a:tailEnd len="med" w="med" type="none"/>
          </a:ln>
        </p:spPr>
      </p:cxnSp>
      <p:sp>
        <p:nvSpPr>
          <p:cNvPr id="2268" name="Google Shape;2268;p28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24 - Equality</a:t>
            </a:r>
            <a:endParaRPr b="1" sz="1500">
              <a:solidFill>
                <a:srgbClr val="FFFFFF"/>
              </a:solidFill>
              <a:latin typeface="Calibri"/>
              <a:ea typeface="Calibri"/>
              <a:cs typeface="Calibri"/>
              <a:sym typeface="Calibri"/>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87"/>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25 - Linear Referencing</a:t>
            </a:r>
            <a:endParaRPr sz="3140"/>
          </a:p>
        </p:txBody>
      </p:sp>
      <p:sp>
        <p:nvSpPr>
          <p:cNvPr id="2274" name="Google Shape;2274;p28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288"/>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280" name="Google Shape;2280;p288"/>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281" name="Google Shape;2281;p288"/>
          <p:cNvPicPr preferRelativeResize="0"/>
          <p:nvPr/>
        </p:nvPicPr>
        <p:blipFill>
          <a:blip r:embed="rId4">
            <a:alphaModFix/>
          </a:blip>
          <a:stretch>
            <a:fillRect/>
          </a:stretch>
        </p:blipFill>
        <p:spPr>
          <a:xfrm>
            <a:off x="3791775" y="2268000"/>
            <a:ext cx="190500" cy="190500"/>
          </a:xfrm>
          <a:prstGeom prst="rect">
            <a:avLst/>
          </a:prstGeom>
          <a:noFill/>
          <a:ln>
            <a:noFill/>
          </a:ln>
        </p:spPr>
      </p:pic>
      <p:pic>
        <p:nvPicPr>
          <p:cNvPr id="2282" name="Google Shape;2282;p288"/>
          <p:cNvPicPr preferRelativeResize="0"/>
          <p:nvPr/>
        </p:nvPicPr>
        <p:blipFill>
          <a:blip r:embed="rId5">
            <a:alphaModFix/>
          </a:blip>
          <a:stretch>
            <a:fillRect/>
          </a:stretch>
        </p:blipFill>
        <p:spPr>
          <a:xfrm>
            <a:off x="568199" y="857300"/>
            <a:ext cx="629576" cy="709269"/>
          </a:xfrm>
          <a:prstGeom prst="rect">
            <a:avLst/>
          </a:prstGeom>
          <a:noFill/>
          <a:ln>
            <a:noFill/>
          </a:ln>
        </p:spPr>
      </p:pic>
      <p:pic>
        <p:nvPicPr>
          <p:cNvPr id="2283" name="Google Shape;2283;p288"/>
          <p:cNvPicPr preferRelativeResize="0"/>
          <p:nvPr/>
        </p:nvPicPr>
        <p:blipFill>
          <a:blip r:embed="rId6">
            <a:alphaModFix/>
          </a:blip>
          <a:stretch>
            <a:fillRect/>
          </a:stretch>
        </p:blipFill>
        <p:spPr>
          <a:xfrm>
            <a:off x="3866224" y="2029225"/>
            <a:ext cx="629576" cy="747097"/>
          </a:xfrm>
          <a:prstGeom prst="rect">
            <a:avLst/>
          </a:prstGeom>
          <a:noFill/>
          <a:ln>
            <a:noFill/>
          </a:ln>
        </p:spPr>
      </p:pic>
      <p:sp>
        <p:nvSpPr>
          <p:cNvPr id="2284" name="Google Shape;2284;p288"/>
          <p:cNvSpPr txBox="1"/>
          <p:nvPr/>
        </p:nvSpPr>
        <p:spPr>
          <a:xfrm>
            <a:off x="1007950" y="3774875"/>
            <a:ext cx="3794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“B is 40% of the way along A”</a:t>
            </a:r>
            <a:endParaRPr sz="2300">
              <a:latin typeface="Calibri"/>
              <a:ea typeface="Calibri"/>
              <a:cs typeface="Calibri"/>
              <a:sym typeface="Calibri"/>
            </a:endParaRPr>
          </a:p>
        </p:txBody>
      </p:sp>
      <p:cxnSp>
        <p:nvCxnSpPr>
          <p:cNvPr id="2285" name="Google Shape;2285;p288"/>
          <p:cNvCxnSpPr>
            <a:stCxn id="2284" idx="0"/>
          </p:cNvCxnSpPr>
          <p:nvPr/>
        </p:nvCxnSpPr>
        <p:spPr>
          <a:xfrm flipH="1" rot="10800000">
            <a:off x="2905300" y="2404475"/>
            <a:ext cx="810300" cy="1370400"/>
          </a:xfrm>
          <a:prstGeom prst="straightConnector1">
            <a:avLst/>
          </a:prstGeom>
          <a:noFill/>
          <a:ln cap="flat" cmpd="sng" w="38100">
            <a:solidFill>
              <a:schemeClr val="dk2"/>
            </a:solidFill>
            <a:prstDash val="solid"/>
            <a:round/>
            <a:headEnd len="med" w="med" type="none"/>
            <a:tailEnd len="med" w="med" type="triangle"/>
          </a:ln>
        </p:spPr>
      </p:cxnSp>
      <p:sp>
        <p:nvSpPr>
          <p:cNvPr id="2286" name="Google Shape;2286;p28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289"/>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292" name="Google Shape;2292;p289"/>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293" name="Google Shape;2293;p289"/>
          <p:cNvPicPr preferRelativeResize="0"/>
          <p:nvPr/>
        </p:nvPicPr>
        <p:blipFill>
          <a:blip r:embed="rId4">
            <a:alphaModFix/>
          </a:blip>
          <a:stretch>
            <a:fillRect/>
          </a:stretch>
        </p:blipFill>
        <p:spPr>
          <a:xfrm>
            <a:off x="568199" y="857300"/>
            <a:ext cx="629576" cy="709269"/>
          </a:xfrm>
          <a:prstGeom prst="rect">
            <a:avLst/>
          </a:prstGeom>
          <a:noFill/>
          <a:ln>
            <a:noFill/>
          </a:ln>
        </p:spPr>
      </p:pic>
      <p:sp>
        <p:nvSpPr>
          <p:cNvPr id="2294" name="Google Shape;2294;p289"/>
          <p:cNvSpPr txBox="1"/>
          <p:nvPr/>
        </p:nvSpPr>
        <p:spPr>
          <a:xfrm>
            <a:off x="1007950" y="3774875"/>
            <a:ext cx="3794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a:t>
            </a:r>
            <a:r>
              <a:rPr lang="en" sz="2300">
                <a:latin typeface="Calibri"/>
                <a:ea typeface="Calibri"/>
                <a:cs typeface="Calibri"/>
                <a:sym typeface="Calibri"/>
              </a:rPr>
              <a:t>The bridge is at mile 10.5 </a:t>
            </a:r>
            <a:br>
              <a:rPr lang="en" sz="2300">
                <a:latin typeface="Calibri"/>
                <a:ea typeface="Calibri"/>
                <a:cs typeface="Calibri"/>
                <a:sym typeface="Calibri"/>
              </a:rPr>
            </a:br>
            <a:r>
              <a:rPr lang="en" sz="2300">
                <a:latin typeface="Calibri"/>
                <a:ea typeface="Calibri"/>
                <a:cs typeface="Calibri"/>
                <a:sym typeface="Calibri"/>
              </a:rPr>
              <a:t>on Highway 12</a:t>
            </a:r>
            <a:r>
              <a:rPr lang="en" sz="2300">
                <a:latin typeface="Calibri"/>
                <a:ea typeface="Calibri"/>
                <a:cs typeface="Calibri"/>
                <a:sym typeface="Calibri"/>
              </a:rPr>
              <a:t>”</a:t>
            </a:r>
            <a:endParaRPr sz="2300">
              <a:latin typeface="Calibri"/>
              <a:ea typeface="Calibri"/>
              <a:cs typeface="Calibri"/>
              <a:sym typeface="Calibri"/>
            </a:endParaRPr>
          </a:p>
        </p:txBody>
      </p:sp>
      <p:cxnSp>
        <p:nvCxnSpPr>
          <p:cNvPr id="2295" name="Google Shape;2295;p289"/>
          <p:cNvCxnSpPr>
            <a:stCxn id="2294" idx="0"/>
          </p:cNvCxnSpPr>
          <p:nvPr/>
        </p:nvCxnSpPr>
        <p:spPr>
          <a:xfrm flipH="1" rot="10800000">
            <a:off x="2905300" y="2404475"/>
            <a:ext cx="810300" cy="1370400"/>
          </a:xfrm>
          <a:prstGeom prst="straightConnector1">
            <a:avLst/>
          </a:prstGeom>
          <a:noFill/>
          <a:ln cap="flat" cmpd="sng" w="38100">
            <a:solidFill>
              <a:schemeClr val="dk2"/>
            </a:solidFill>
            <a:prstDash val="solid"/>
            <a:round/>
            <a:headEnd len="med" w="med" type="none"/>
            <a:tailEnd len="med" w="med" type="triangle"/>
          </a:ln>
        </p:spPr>
      </p:cxnSp>
      <p:graphicFrame>
        <p:nvGraphicFramePr>
          <p:cNvPr id="2296" name="Google Shape;2296;p289"/>
          <p:cNvGraphicFramePr/>
          <p:nvPr/>
        </p:nvGraphicFramePr>
        <p:xfrm>
          <a:off x="6012025" y="726425"/>
          <a:ext cx="3000000" cy="3000000"/>
        </p:xfrm>
        <a:graphic>
          <a:graphicData uri="http://schemas.openxmlformats.org/drawingml/2006/table">
            <a:tbl>
              <a:tblPr>
                <a:noFill/>
                <a:tableStyleId>{317A359F-22BE-4EAF-A268-50F2D1278A95}</a:tableStyleId>
              </a:tblPr>
              <a:tblGrid>
                <a:gridCol w="952675"/>
                <a:gridCol w="952675"/>
                <a:gridCol w="952675"/>
              </a:tblGrid>
              <a:tr h="418575">
                <a:tc>
                  <a:txBody>
                    <a:bodyPr/>
                    <a:lstStyle/>
                    <a:p>
                      <a:pPr indent="0" lvl="0" marL="0" rtl="0" algn="l">
                        <a:spcBef>
                          <a:spcPts val="0"/>
                        </a:spcBef>
                        <a:spcAft>
                          <a:spcPts val="0"/>
                        </a:spcAft>
                        <a:buNone/>
                      </a:pPr>
                      <a:r>
                        <a:rPr b="1" lang="en"/>
                        <a:t>hyw</a:t>
                      </a:r>
                      <a:endParaRPr b="1"/>
                    </a:p>
                  </a:txBody>
                  <a:tcPr marT="91425" marB="91425" marR="91425" marL="91425"/>
                </a:tc>
                <a:tc>
                  <a:txBody>
                    <a:bodyPr/>
                    <a:lstStyle/>
                    <a:p>
                      <a:pPr indent="0" lvl="0" marL="0" rtl="0" algn="l">
                        <a:spcBef>
                          <a:spcPts val="0"/>
                        </a:spcBef>
                        <a:spcAft>
                          <a:spcPts val="0"/>
                        </a:spcAft>
                        <a:buNone/>
                      </a:pPr>
                      <a:r>
                        <a:rPr b="1" lang="en"/>
                        <a:t>brdg</a:t>
                      </a:r>
                      <a:endParaRPr b="1"/>
                    </a:p>
                  </a:txBody>
                  <a:tcPr marT="91425" marB="91425" marR="91425" marL="91425"/>
                </a:tc>
                <a:tc>
                  <a:txBody>
                    <a:bodyPr/>
                    <a:lstStyle/>
                    <a:p>
                      <a:pPr indent="0" lvl="0" marL="0" rtl="0" algn="l">
                        <a:spcBef>
                          <a:spcPts val="0"/>
                        </a:spcBef>
                        <a:spcAft>
                          <a:spcPts val="0"/>
                        </a:spcAft>
                        <a:buNone/>
                      </a:pPr>
                      <a:r>
                        <a:rPr b="1" lang="en"/>
                        <a:t>loc</a:t>
                      </a:r>
                      <a:endParaRPr b="1"/>
                    </a:p>
                  </a:txBody>
                  <a:tcPr marT="91425" marB="91425" marR="91425" marL="91425"/>
                </a:tc>
              </a:tr>
              <a:tr h="418575">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rPr lang="en"/>
                        <a:t>101</a:t>
                      </a:r>
                      <a:endParaRPr/>
                    </a:p>
                  </a:txBody>
                  <a:tcPr marT="91425" marB="91425" marR="91425" marL="91425"/>
                </a:tc>
                <a:tc>
                  <a:txBody>
                    <a:bodyPr/>
                    <a:lstStyle/>
                    <a:p>
                      <a:pPr indent="0" lvl="0" marL="0" rtl="0" algn="l">
                        <a:spcBef>
                          <a:spcPts val="0"/>
                        </a:spcBef>
                        <a:spcAft>
                          <a:spcPts val="0"/>
                        </a:spcAft>
                        <a:buNone/>
                      </a:pPr>
                      <a:r>
                        <a:rPr lang="en"/>
                        <a:t>10.5</a:t>
                      </a:r>
                      <a:endParaRPr/>
                    </a:p>
                  </a:txBody>
                  <a:tcPr marT="91425" marB="91425" marR="91425" marL="91425"/>
                </a:tc>
              </a:tr>
            </a:tbl>
          </a:graphicData>
        </a:graphic>
      </p:graphicFrame>
      <p:graphicFrame>
        <p:nvGraphicFramePr>
          <p:cNvPr id="2297" name="Google Shape;2297;p289"/>
          <p:cNvGraphicFramePr/>
          <p:nvPr/>
        </p:nvGraphicFramePr>
        <p:xfrm>
          <a:off x="6012025" y="1787950"/>
          <a:ext cx="3000000" cy="3000000"/>
        </p:xfrm>
        <a:graphic>
          <a:graphicData uri="http://schemas.openxmlformats.org/drawingml/2006/table">
            <a:tbl>
              <a:tblPr>
                <a:noFill/>
                <a:tableStyleId>{317A359F-22BE-4EAF-A268-50F2D1278A95}</a:tableStyleId>
              </a:tblPr>
              <a:tblGrid>
                <a:gridCol w="952675"/>
                <a:gridCol w="952675"/>
              </a:tblGrid>
              <a:tr h="418575">
                <a:tc>
                  <a:txBody>
                    <a:bodyPr/>
                    <a:lstStyle/>
                    <a:p>
                      <a:pPr indent="0" lvl="0" marL="0" rtl="0" algn="l">
                        <a:spcBef>
                          <a:spcPts val="0"/>
                        </a:spcBef>
                        <a:spcAft>
                          <a:spcPts val="0"/>
                        </a:spcAft>
                        <a:buNone/>
                      </a:pPr>
                      <a:r>
                        <a:rPr b="1" lang="en"/>
                        <a:t>hyw</a:t>
                      </a:r>
                      <a:endParaRPr b="1"/>
                    </a:p>
                  </a:txBody>
                  <a:tcPr marT="91425" marB="91425" marR="91425" marL="91425"/>
                </a:tc>
                <a:tc>
                  <a:txBody>
                    <a:bodyPr/>
                    <a:lstStyle/>
                    <a:p>
                      <a:pPr indent="0" lvl="0" marL="0" rtl="0" algn="l">
                        <a:spcBef>
                          <a:spcPts val="0"/>
                        </a:spcBef>
                        <a:spcAft>
                          <a:spcPts val="0"/>
                        </a:spcAft>
                        <a:buNone/>
                      </a:pPr>
                      <a:r>
                        <a:rPr b="1" lang="en"/>
                        <a:t>geom</a:t>
                      </a:r>
                      <a:endParaRPr b="1"/>
                    </a:p>
                  </a:txBody>
                  <a:tcPr marT="91425" marB="91425" marR="91425" marL="91425"/>
                </a:tc>
              </a:tr>
              <a:tr h="418575">
                <a:tc>
                  <a:txBody>
                    <a:bodyPr/>
                    <a:lstStyle/>
                    <a:p>
                      <a:pPr indent="0" lvl="0" marL="0" rtl="0" algn="l">
                        <a:spcBef>
                          <a:spcPts val="0"/>
                        </a:spcBef>
                        <a:spcAft>
                          <a:spcPts val="0"/>
                        </a:spcAft>
                        <a:buNone/>
                      </a:pPr>
                      <a:r>
                        <a:rPr lang="en"/>
                        <a:t>12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298" name="Google Shape;2298;p289"/>
          <p:cNvSpPr/>
          <p:nvPr/>
        </p:nvSpPr>
        <p:spPr>
          <a:xfrm>
            <a:off x="7217050" y="2268000"/>
            <a:ext cx="447975" cy="276700"/>
          </a:xfrm>
          <a:custGeom>
            <a:rect b="b" l="l" r="r" t="t"/>
            <a:pathLst>
              <a:path extrusionOk="0" h="11068" w="17919">
                <a:moveTo>
                  <a:pt x="0" y="0"/>
                </a:moveTo>
                <a:lnTo>
                  <a:pt x="6851" y="1582"/>
                </a:lnTo>
                <a:lnTo>
                  <a:pt x="10277" y="9223"/>
                </a:lnTo>
                <a:lnTo>
                  <a:pt x="17919" y="11068"/>
                </a:lnTo>
              </a:path>
            </a:pathLst>
          </a:custGeom>
          <a:noFill/>
          <a:ln cap="flat" cmpd="sng" w="19050">
            <a:solidFill>
              <a:schemeClr val="dk2"/>
            </a:solidFill>
            <a:prstDash val="solid"/>
            <a:round/>
            <a:headEnd len="med" w="med" type="oval"/>
            <a:tailEnd len="med" w="med" type="oval"/>
          </a:ln>
        </p:spPr>
      </p:sp>
      <p:pic>
        <p:nvPicPr>
          <p:cNvPr id="2299" name="Google Shape;2299;p289"/>
          <p:cNvPicPr preferRelativeResize="0"/>
          <p:nvPr/>
        </p:nvPicPr>
        <p:blipFill>
          <a:blip r:embed="rId5">
            <a:alphaModFix/>
          </a:blip>
          <a:stretch>
            <a:fillRect/>
          </a:stretch>
        </p:blipFill>
        <p:spPr>
          <a:xfrm>
            <a:off x="3791775" y="2268000"/>
            <a:ext cx="190500" cy="190500"/>
          </a:xfrm>
          <a:prstGeom prst="rect">
            <a:avLst/>
          </a:prstGeom>
          <a:noFill/>
          <a:ln>
            <a:noFill/>
          </a:ln>
        </p:spPr>
      </p:pic>
      <p:pic>
        <p:nvPicPr>
          <p:cNvPr id="2300" name="Google Shape;2300;p289"/>
          <p:cNvPicPr preferRelativeResize="0"/>
          <p:nvPr/>
        </p:nvPicPr>
        <p:blipFill>
          <a:blip r:embed="rId6">
            <a:alphaModFix/>
          </a:blip>
          <a:stretch>
            <a:fillRect/>
          </a:stretch>
        </p:blipFill>
        <p:spPr>
          <a:xfrm>
            <a:off x="3866224" y="2029225"/>
            <a:ext cx="629576" cy="747097"/>
          </a:xfrm>
          <a:prstGeom prst="rect">
            <a:avLst/>
          </a:prstGeom>
          <a:noFill/>
          <a:ln>
            <a:noFill/>
          </a:ln>
        </p:spPr>
      </p:pic>
      <p:sp>
        <p:nvSpPr>
          <p:cNvPr id="2301" name="Google Shape;2301;p28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Section 4 - Creating a </a:t>
            </a:r>
            <a:br>
              <a:rPr lang="en"/>
            </a:br>
            <a:r>
              <a:rPr lang="en"/>
              <a:t>Spatial Database</a:t>
            </a:r>
            <a:endParaRPr/>
          </a:p>
        </p:txBody>
      </p:sp>
      <p:sp>
        <p:nvSpPr>
          <p:cNvPr id="305" name="Google Shape;305;p3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290"/>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307" name="Google Shape;2307;p290"/>
          <p:cNvPicPr preferRelativeResize="0"/>
          <p:nvPr/>
        </p:nvPicPr>
        <p:blipFill>
          <a:blip r:embed="rId3">
            <a:alphaModFix/>
          </a:blip>
          <a:stretch>
            <a:fillRect/>
          </a:stretch>
        </p:blipFill>
        <p:spPr>
          <a:xfrm>
            <a:off x="522949" y="791425"/>
            <a:ext cx="7686675" cy="3724275"/>
          </a:xfrm>
          <a:prstGeom prst="rect">
            <a:avLst/>
          </a:prstGeom>
          <a:noFill/>
          <a:ln>
            <a:noFill/>
          </a:ln>
        </p:spPr>
      </p:pic>
      <p:pic>
        <p:nvPicPr>
          <p:cNvPr id="2308" name="Google Shape;2308;p290"/>
          <p:cNvPicPr preferRelativeResize="0"/>
          <p:nvPr/>
        </p:nvPicPr>
        <p:blipFill>
          <a:blip r:embed="rId4">
            <a:alphaModFix/>
          </a:blip>
          <a:stretch>
            <a:fillRect/>
          </a:stretch>
        </p:blipFill>
        <p:spPr>
          <a:xfrm>
            <a:off x="568199" y="857300"/>
            <a:ext cx="629576" cy="709269"/>
          </a:xfrm>
          <a:prstGeom prst="rect">
            <a:avLst/>
          </a:prstGeom>
          <a:noFill/>
          <a:ln>
            <a:noFill/>
          </a:ln>
        </p:spPr>
      </p:pic>
      <p:sp>
        <p:nvSpPr>
          <p:cNvPr id="2309" name="Google Shape;2309;p290"/>
          <p:cNvSpPr txBox="1"/>
          <p:nvPr/>
        </p:nvSpPr>
        <p:spPr>
          <a:xfrm>
            <a:off x="1007950" y="3774875"/>
            <a:ext cx="37947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Calibri"/>
                <a:ea typeface="Calibri"/>
                <a:cs typeface="Calibri"/>
                <a:sym typeface="Calibri"/>
              </a:rPr>
              <a:t>“</a:t>
            </a:r>
            <a:r>
              <a:rPr lang="en" sz="2300">
                <a:latin typeface="Calibri"/>
                <a:ea typeface="Calibri"/>
                <a:cs typeface="Calibri"/>
                <a:sym typeface="Calibri"/>
              </a:rPr>
              <a:t>The salmon habitat is </a:t>
            </a:r>
            <a:br>
              <a:rPr lang="en" sz="2300">
                <a:latin typeface="Calibri"/>
                <a:ea typeface="Calibri"/>
                <a:cs typeface="Calibri"/>
                <a:sym typeface="Calibri"/>
              </a:rPr>
            </a:br>
            <a:r>
              <a:rPr lang="en" sz="2300">
                <a:latin typeface="Calibri"/>
                <a:ea typeface="Calibri"/>
                <a:cs typeface="Calibri"/>
                <a:sym typeface="Calibri"/>
              </a:rPr>
              <a:t>from 3km to 5km above </a:t>
            </a:r>
            <a:br>
              <a:rPr lang="en" sz="2300">
                <a:latin typeface="Calibri"/>
                <a:ea typeface="Calibri"/>
                <a:cs typeface="Calibri"/>
                <a:sym typeface="Calibri"/>
              </a:rPr>
            </a:br>
            <a:r>
              <a:rPr lang="en" sz="2300">
                <a:latin typeface="Calibri"/>
                <a:ea typeface="Calibri"/>
                <a:cs typeface="Calibri"/>
                <a:sym typeface="Calibri"/>
              </a:rPr>
              <a:t>the confluence</a:t>
            </a:r>
            <a:r>
              <a:rPr lang="en" sz="2300">
                <a:latin typeface="Calibri"/>
                <a:ea typeface="Calibri"/>
                <a:cs typeface="Calibri"/>
                <a:sym typeface="Calibri"/>
              </a:rPr>
              <a:t>”</a:t>
            </a:r>
            <a:endParaRPr sz="2300">
              <a:latin typeface="Calibri"/>
              <a:ea typeface="Calibri"/>
              <a:cs typeface="Calibri"/>
              <a:sym typeface="Calibri"/>
            </a:endParaRPr>
          </a:p>
        </p:txBody>
      </p:sp>
      <p:cxnSp>
        <p:nvCxnSpPr>
          <p:cNvPr id="2310" name="Google Shape;2310;p290"/>
          <p:cNvCxnSpPr>
            <a:stCxn id="2309" idx="0"/>
          </p:cNvCxnSpPr>
          <p:nvPr/>
        </p:nvCxnSpPr>
        <p:spPr>
          <a:xfrm flipH="1" rot="10800000">
            <a:off x="2905300" y="2404475"/>
            <a:ext cx="810300" cy="1370400"/>
          </a:xfrm>
          <a:prstGeom prst="straightConnector1">
            <a:avLst/>
          </a:prstGeom>
          <a:noFill/>
          <a:ln cap="flat" cmpd="sng" w="38100">
            <a:solidFill>
              <a:schemeClr val="dk2"/>
            </a:solidFill>
            <a:prstDash val="solid"/>
            <a:round/>
            <a:headEnd len="med" w="med" type="none"/>
            <a:tailEnd len="med" w="med" type="triangle"/>
          </a:ln>
        </p:spPr>
      </p:cxnSp>
      <p:graphicFrame>
        <p:nvGraphicFramePr>
          <p:cNvPr id="2311" name="Google Shape;2311;p290"/>
          <p:cNvGraphicFramePr/>
          <p:nvPr/>
        </p:nvGraphicFramePr>
        <p:xfrm>
          <a:off x="5821350" y="793363"/>
          <a:ext cx="3000000" cy="3000000"/>
        </p:xfrm>
        <a:graphic>
          <a:graphicData uri="http://schemas.openxmlformats.org/drawingml/2006/table">
            <a:tbl>
              <a:tblPr>
                <a:noFill/>
                <a:tableStyleId>{317A359F-22BE-4EAF-A268-50F2D1278A95}</a:tableStyleId>
              </a:tblPr>
              <a:tblGrid>
                <a:gridCol w="714500"/>
                <a:gridCol w="714500"/>
                <a:gridCol w="714500"/>
                <a:gridCol w="714500"/>
              </a:tblGrid>
              <a:tr h="418575">
                <a:tc>
                  <a:txBody>
                    <a:bodyPr/>
                    <a:lstStyle/>
                    <a:p>
                      <a:pPr indent="0" lvl="0" marL="0" rtl="0" algn="l">
                        <a:spcBef>
                          <a:spcPts val="0"/>
                        </a:spcBef>
                        <a:spcAft>
                          <a:spcPts val="0"/>
                        </a:spcAft>
                        <a:buNone/>
                      </a:pPr>
                      <a:r>
                        <a:rPr b="1" lang="en"/>
                        <a:t>rvr</a:t>
                      </a:r>
                      <a:endParaRPr b="1"/>
                    </a:p>
                  </a:txBody>
                  <a:tcPr marT="91425" marB="91425" marR="91425" marL="91425"/>
                </a:tc>
                <a:tc>
                  <a:txBody>
                    <a:bodyPr/>
                    <a:lstStyle/>
                    <a:p>
                      <a:pPr indent="0" lvl="0" marL="0" rtl="0" algn="l">
                        <a:spcBef>
                          <a:spcPts val="0"/>
                        </a:spcBef>
                        <a:spcAft>
                          <a:spcPts val="0"/>
                        </a:spcAft>
                        <a:buNone/>
                      </a:pPr>
                      <a:r>
                        <a:rPr b="1" lang="en"/>
                        <a:t>fsh</a:t>
                      </a:r>
                      <a:endParaRPr b="1"/>
                    </a:p>
                  </a:txBody>
                  <a:tcPr marT="91425" marB="91425" marR="91425" marL="91425"/>
                </a:tc>
                <a:tc>
                  <a:txBody>
                    <a:bodyPr/>
                    <a:lstStyle/>
                    <a:p>
                      <a:pPr indent="0" lvl="0" marL="0" rtl="0" algn="l">
                        <a:spcBef>
                          <a:spcPts val="0"/>
                        </a:spcBef>
                        <a:spcAft>
                          <a:spcPts val="0"/>
                        </a:spcAft>
                        <a:buNone/>
                      </a:pPr>
                      <a:r>
                        <a:rPr b="1" lang="en"/>
                        <a:t>from</a:t>
                      </a:r>
                      <a:endParaRPr b="1"/>
                    </a:p>
                  </a:txBody>
                  <a:tcPr marT="91425" marB="91425" marR="91425" marL="91425"/>
                </a:tc>
                <a:tc>
                  <a:txBody>
                    <a:bodyPr/>
                    <a:lstStyle/>
                    <a:p>
                      <a:pPr indent="0" lvl="0" marL="0" rtl="0" algn="l">
                        <a:spcBef>
                          <a:spcPts val="0"/>
                        </a:spcBef>
                        <a:spcAft>
                          <a:spcPts val="0"/>
                        </a:spcAft>
                        <a:buNone/>
                      </a:pPr>
                      <a:r>
                        <a:rPr b="1" lang="en"/>
                        <a:t>to</a:t>
                      </a:r>
                      <a:endParaRPr b="1"/>
                    </a:p>
                  </a:txBody>
                  <a:tcPr marT="91425" marB="91425" marR="91425" marL="91425"/>
                </a:tc>
              </a:tr>
              <a:tr h="418575">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101</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graphicFrame>
        <p:nvGraphicFramePr>
          <p:cNvPr id="2312" name="Google Shape;2312;p290"/>
          <p:cNvGraphicFramePr/>
          <p:nvPr/>
        </p:nvGraphicFramePr>
        <p:xfrm>
          <a:off x="5829540" y="1787950"/>
          <a:ext cx="3000000" cy="3000000"/>
        </p:xfrm>
        <a:graphic>
          <a:graphicData uri="http://schemas.openxmlformats.org/drawingml/2006/table">
            <a:tbl>
              <a:tblPr>
                <a:noFill/>
                <a:tableStyleId>{317A359F-22BE-4EAF-A268-50F2D1278A95}</a:tableStyleId>
              </a:tblPr>
              <a:tblGrid>
                <a:gridCol w="952675"/>
                <a:gridCol w="952675"/>
              </a:tblGrid>
              <a:tr h="418575">
                <a:tc>
                  <a:txBody>
                    <a:bodyPr/>
                    <a:lstStyle/>
                    <a:p>
                      <a:pPr indent="0" lvl="0" marL="0" rtl="0" algn="l">
                        <a:spcBef>
                          <a:spcPts val="0"/>
                        </a:spcBef>
                        <a:spcAft>
                          <a:spcPts val="0"/>
                        </a:spcAft>
                        <a:buNone/>
                      </a:pPr>
                      <a:r>
                        <a:rPr b="1" lang="en"/>
                        <a:t>hyw</a:t>
                      </a:r>
                      <a:endParaRPr b="1"/>
                    </a:p>
                  </a:txBody>
                  <a:tcPr marT="91425" marB="91425" marR="91425" marL="91425"/>
                </a:tc>
                <a:tc>
                  <a:txBody>
                    <a:bodyPr/>
                    <a:lstStyle/>
                    <a:p>
                      <a:pPr indent="0" lvl="0" marL="0" rtl="0" algn="l">
                        <a:spcBef>
                          <a:spcPts val="0"/>
                        </a:spcBef>
                        <a:spcAft>
                          <a:spcPts val="0"/>
                        </a:spcAft>
                        <a:buNone/>
                      </a:pPr>
                      <a:r>
                        <a:rPr b="1" lang="en"/>
                        <a:t>geom</a:t>
                      </a:r>
                      <a:endParaRPr b="1"/>
                    </a:p>
                  </a:txBody>
                  <a:tcPr marT="91425" marB="91425" marR="91425" marL="91425"/>
                </a:tc>
              </a:tr>
              <a:tr h="418575">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313" name="Google Shape;2313;p290"/>
          <p:cNvSpPr/>
          <p:nvPr/>
        </p:nvSpPr>
        <p:spPr>
          <a:xfrm>
            <a:off x="7034565" y="2268000"/>
            <a:ext cx="447975" cy="276700"/>
          </a:xfrm>
          <a:custGeom>
            <a:rect b="b" l="l" r="r" t="t"/>
            <a:pathLst>
              <a:path extrusionOk="0" h="11068" w="17919">
                <a:moveTo>
                  <a:pt x="0" y="0"/>
                </a:moveTo>
                <a:lnTo>
                  <a:pt x="6851" y="1582"/>
                </a:lnTo>
                <a:lnTo>
                  <a:pt x="10277" y="9223"/>
                </a:lnTo>
                <a:lnTo>
                  <a:pt x="17919" y="11068"/>
                </a:lnTo>
              </a:path>
            </a:pathLst>
          </a:custGeom>
          <a:noFill/>
          <a:ln cap="flat" cmpd="sng" w="19050">
            <a:solidFill>
              <a:schemeClr val="dk2"/>
            </a:solidFill>
            <a:prstDash val="solid"/>
            <a:round/>
            <a:headEnd len="med" w="med" type="oval"/>
            <a:tailEnd len="med" w="med" type="oval"/>
          </a:ln>
        </p:spPr>
      </p:sp>
      <p:pic>
        <p:nvPicPr>
          <p:cNvPr id="2314" name="Google Shape;2314;p290"/>
          <p:cNvPicPr preferRelativeResize="0"/>
          <p:nvPr/>
        </p:nvPicPr>
        <p:blipFill>
          <a:blip r:embed="rId5">
            <a:alphaModFix/>
          </a:blip>
          <a:stretch>
            <a:fillRect/>
          </a:stretch>
        </p:blipFill>
        <p:spPr>
          <a:xfrm>
            <a:off x="2791725" y="1438775"/>
            <a:ext cx="1428750" cy="1238250"/>
          </a:xfrm>
          <a:prstGeom prst="rect">
            <a:avLst/>
          </a:prstGeom>
          <a:noFill/>
          <a:ln>
            <a:noFill/>
          </a:ln>
        </p:spPr>
      </p:pic>
      <p:pic>
        <p:nvPicPr>
          <p:cNvPr id="2315" name="Google Shape;2315;p290"/>
          <p:cNvPicPr preferRelativeResize="0"/>
          <p:nvPr/>
        </p:nvPicPr>
        <p:blipFill>
          <a:blip r:embed="rId6">
            <a:alphaModFix/>
          </a:blip>
          <a:stretch>
            <a:fillRect/>
          </a:stretch>
        </p:blipFill>
        <p:spPr>
          <a:xfrm>
            <a:off x="3407924" y="1351400"/>
            <a:ext cx="629576" cy="747097"/>
          </a:xfrm>
          <a:prstGeom prst="rect">
            <a:avLst/>
          </a:prstGeom>
          <a:noFill/>
          <a:ln>
            <a:noFill/>
          </a:ln>
        </p:spPr>
      </p:pic>
      <p:sp>
        <p:nvSpPr>
          <p:cNvPr id="2316" name="Google Shape;2316;p29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291"/>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sp>
        <p:nvSpPr>
          <p:cNvPr id="2322" name="Google Shape;2322;p291"/>
          <p:cNvSpPr txBox="1"/>
          <p:nvPr/>
        </p:nvSpPr>
        <p:spPr>
          <a:xfrm>
            <a:off x="536725" y="932375"/>
            <a:ext cx="4778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ST_LineLocatePoint(</a:t>
            </a: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'LINESTRING(0 0,2 2)',</a:t>
            </a:r>
            <a:br>
              <a:rPr b="1" lang="en" sz="2400">
                <a:solidFill>
                  <a:schemeClr val="dk1"/>
                </a:solidFill>
                <a:latin typeface="Consolas"/>
                <a:ea typeface="Consolas"/>
                <a:cs typeface="Consolas"/>
                <a:sym typeface="Consolas"/>
              </a:rPr>
            </a:br>
            <a:r>
              <a:rPr b="1" lang="en" sz="2400">
                <a:solidFill>
                  <a:srgbClr val="FF0000"/>
                </a:solidFill>
                <a:latin typeface="Consolas"/>
                <a:ea typeface="Consolas"/>
                <a:cs typeface="Consolas"/>
                <a:sym typeface="Consolas"/>
              </a:rPr>
              <a:t>'POINT(0.9 1.1)'</a:t>
            </a:r>
            <a:br>
              <a:rPr b="1" lang="en" sz="2400">
                <a:solidFill>
                  <a:srgbClr val="FF0000"/>
                </a:solidFill>
                <a:latin typeface="Consolas"/>
                <a:ea typeface="Consolas"/>
                <a:cs typeface="Consolas"/>
                <a:sym typeface="Consolas"/>
              </a:rPr>
            </a:b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br>
              <a:rPr b="1" lang="en" sz="2400">
                <a:solidFill>
                  <a:schemeClr val="dk1"/>
                </a:solidFill>
                <a:latin typeface="Consolas"/>
                <a:ea typeface="Consolas"/>
                <a:cs typeface="Consolas"/>
                <a:sym typeface="Consolas"/>
              </a:rPr>
            </a:b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0.5</a:t>
            </a:r>
            <a:endParaRPr b="1" sz="24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2400">
              <a:solidFill>
                <a:schemeClr val="dk1"/>
              </a:solidFill>
              <a:latin typeface="Consolas"/>
              <a:ea typeface="Consolas"/>
              <a:cs typeface="Consolas"/>
              <a:sym typeface="Consolas"/>
            </a:endParaRPr>
          </a:p>
        </p:txBody>
      </p:sp>
      <p:cxnSp>
        <p:nvCxnSpPr>
          <p:cNvPr id="2323" name="Google Shape;2323;p291"/>
          <p:cNvCxnSpPr/>
          <p:nvPr/>
        </p:nvCxnSpPr>
        <p:spPr>
          <a:xfrm flipH="1">
            <a:off x="3066575" y="902550"/>
            <a:ext cx="3804600" cy="3804600"/>
          </a:xfrm>
          <a:prstGeom prst="straightConnector1">
            <a:avLst/>
          </a:prstGeom>
          <a:noFill/>
          <a:ln cap="flat" cmpd="sng" w="38100">
            <a:solidFill>
              <a:schemeClr val="dk2"/>
            </a:solidFill>
            <a:prstDash val="solid"/>
            <a:round/>
            <a:headEnd len="med" w="med" type="oval"/>
            <a:tailEnd len="med" w="med" type="oval"/>
          </a:ln>
        </p:spPr>
      </p:cxnSp>
      <p:pic>
        <p:nvPicPr>
          <p:cNvPr id="2324" name="Google Shape;2324;p291"/>
          <p:cNvPicPr preferRelativeResize="0"/>
          <p:nvPr/>
        </p:nvPicPr>
        <p:blipFill>
          <a:blip r:embed="rId3">
            <a:alphaModFix/>
          </a:blip>
          <a:stretch>
            <a:fillRect/>
          </a:stretch>
        </p:blipFill>
        <p:spPr>
          <a:xfrm>
            <a:off x="4806325" y="2531500"/>
            <a:ext cx="190500" cy="190500"/>
          </a:xfrm>
          <a:prstGeom prst="rect">
            <a:avLst/>
          </a:prstGeom>
          <a:noFill/>
          <a:ln>
            <a:noFill/>
          </a:ln>
        </p:spPr>
      </p:pic>
      <p:sp>
        <p:nvSpPr>
          <p:cNvPr id="2325" name="Google Shape;2325;p29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92"/>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sp>
        <p:nvSpPr>
          <p:cNvPr id="2331" name="Google Shape;2331;p292"/>
          <p:cNvSpPr txBox="1"/>
          <p:nvPr/>
        </p:nvSpPr>
        <p:spPr>
          <a:xfrm>
            <a:off x="536725" y="932375"/>
            <a:ext cx="5451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0000FF"/>
                </a:solidFill>
                <a:latin typeface="Consolas"/>
                <a:ea typeface="Consolas"/>
                <a:cs typeface="Consolas"/>
                <a:sym typeface="Consolas"/>
              </a:rPr>
              <a:t>SELECT</a:t>
            </a:r>
            <a:r>
              <a:rPr b="1" lang="en" sz="2400">
                <a:solidFill>
                  <a:schemeClr val="dk1"/>
                </a:solidFill>
                <a:latin typeface="Consolas"/>
                <a:ea typeface="Consolas"/>
                <a:cs typeface="Consolas"/>
                <a:sym typeface="Consolas"/>
              </a:rPr>
              <a:t> </a:t>
            </a:r>
            <a:r>
              <a:rPr b="1" lang="en" sz="2400">
                <a:solidFill>
                  <a:srgbClr val="006E1D"/>
                </a:solidFill>
                <a:latin typeface="Consolas"/>
                <a:ea typeface="Consolas"/>
                <a:cs typeface="Consolas"/>
                <a:sym typeface="Consolas"/>
              </a:rPr>
              <a:t>ST_AsText(</a:t>
            </a:r>
            <a:br>
              <a:rPr b="1" lang="en" sz="2400">
                <a:solidFill>
                  <a:srgbClr val="006E1D"/>
                </a:solidFill>
                <a:latin typeface="Consolas"/>
                <a:ea typeface="Consolas"/>
                <a:cs typeface="Consolas"/>
                <a:sym typeface="Consolas"/>
              </a:rPr>
            </a:br>
            <a:r>
              <a:rPr b="1" lang="en" sz="2400">
                <a:solidFill>
                  <a:srgbClr val="006E1D"/>
                </a:solidFill>
                <a:latin typeface="Consolas"/>
                <a:ea typeface="Consolas"/>
                <a:cs typeface="Consolas"/>
                <a:sym typeface="Consolas"/>
              </a:rPr>
              <a:t>  ST_LineInterpolatePoint(</a:t>
            </a: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    'LINESTRING(0 0,2 2)',</a:t>
            </a:r>
            <a:br>
              <a:rPr b="1" lang="en" sz="2400">
                <a:solidFill>
                  <a:schemeClr val="dk1"/>
                </a:solidFill>
                <a:latin typeface="Consolas"/>
                <a:ea typeface="Consolas"/>
                <a:cs typeface="Consolas"/>
                <a:sym typeface="Consolas"/>
              </a:rPr>
            </a:br>
            <a:r>
              <a:rPr b="1" lang="en" sz="2400">
                <a:solidFill>
                  <a:schemeClr val="dk1"/>
                </a:solidFill>
                <a:latin typeface="Consolas"/>
                <a:ea typeface="Consolas"/>
                <a:cs typeface="Consolas"/>
                <a:sym typeface="Consolas"/>
              </a:rPr>
              <a:t>    </a:t>
            </a:r>
            <a:r>
              <a:rPr b="1" lang="en" sz="2400">
                <a:solidFill>
                  <a:srgbClr val="FF0000"/>
                </a:solidFill>
                <a:latin typeface="Consolas"/>
                <a:ea typeface="Consolas"/>
                <a:cs typeface="Consolas"/>
                <a:sym typeface="Consolas"/>
              </a:rPr>
              <a:t>0.5</a:t>
            </a:r>
            <a:br>
              <a:rPr b="1" lang="en" sz="2400">
                <a:solidFill>
                  <a:srgbClr val="FF0000"/>
                </a:solidFill>
                <a:latin typeface="Consolas"/>
                <a:ea typeface="Consolas"/>
                <a:cs typeface="Consolas"/>
                <a:sym typeface="Consolas"/>
              </a:rPr>
            </a:br>
            <a:r>
              <a:rPr b="1" lang="en" sz="2400">
                <a:solidFill>
                  <a:srgbClr val="FF0000"/>
                </a:solidFill>
                <a:latin typeface="Consolas"/>
                <a:ea typeface="Consolas"/>
                <a:cs typeface="Consolas"/>
                <a:sym typeface="Consolas"/>
              </a:rPr>
              <a:t>  </a:t>
            </a:r>
            <a:r>
              <a:rPr b="1" lang="en" sz="2400">
                <a:solidFill>
                  <a:srgbClr val="006E1D"/>
                </a:solidFill>
                <a:latin typeface="Consolas"/>
                <a:ea typeface="Consolas"/>
                <a:cs typeface="Consolas"/>
                <a:sym typeface="Consolas"/>
              </a:rPr>
              <a:t>))</a:t>
            </a:r>
            <a:r>
              <a:rPr b="1" lang="en" sz="2400">
                <a:solidFill>
                  <a:schemeClr val="dk1"/>
                </a:solidFill>
                <a:latin typeface="Consolas"/>
                <a:ea typeface="Consolas"/>
                <a:cs typeface="Consolas"/>
                <a:sym typeface="Consolas"/>
              </a:rPr>
              <a:t>;</a:t>
            </a:r>
            <a:endParaRPr b="1" sz="2400">
              <a:solidFill>
                <a:schemeClr val="dk1"/>
              </a:solidFill>
              <a:latin typeface="Consolas"/>
              <a:ea typeface="Consolas"/>
              <a:cs typeface="Consolas"/>
              <a:sym typeface="Consolas"/>
            </a:endParaRPr>
          </a:p>
        </p:txBody>
      </p:sp>
      <p:cxnSp>
        <p:nvCxnSpPr>
          <p:cNvPr id="2332" name="Google Shape;2332;p292"/>
          <p:cNvCxnSpPr/>
          <p:nvPr/>
        </p:nvCxnSpPr>
        <p:spPr>
          <a:xfrm flipH="1">
            <a:off x="3066575" y="902550"/>
            <a:ext cx="3804600" cy="3804600"/>
          </a:xfrm>
          <a:prstGeom prst="straightConnector1">
            <a:avLst/>
          </a:prstGeom>
          <a:noFill/>
          <a:ln cap="flat" cmpd="sng" w="38100">
            <a:solidFill>
              <a:schemeClr val="dk2"/>
            </a:solidFill>
            <a:prstDash val="solid"/>
            <a:round/>
            <a:headEnd len="med" w="med" type="oval"/>
            <a:tailEnd len="med" w="med" type="oval"/>
          </a:ln>
        </p:spPr>
      </p:cxnSp>
      <p:pic>
        <p:nvPicPr>
          <p:cNvPr id="2333" name="Google Shape;2333;p292"/>
          <p:cNvPicPr preferRelativeResize="0"/>
          <p:nvPr/>
        </p:nvPicPr>
        <p:blipFill>
          <a:blip r:embed="rId3">
            <a:alphaModFix/>
          </a:blip>
          <a:stretch>
            <a:fillRect/>
          </a:stretch>
        </p:blipFill>
        <p:spPr>
          <a:xfrm>
            <a:off x="4925786" y="2650961"/>
            <a:ext cx="190500" cy="190500"/>
          </a:xfrm>
          <a:prstGeom prst="rect">
            <a:avLst/>
          </a:prstGeom>
          <a:noFill/>
          <a:ln>
            <a:noFill/>
          </a:ln>
        </p:spPr>
      </p:pic>
      <p:sp>
        <p:nvSpPr>
          <p:cNvPr id="2334" name="Google Shape;2334;p292"/>
          <p:cNvSpPr txBox="1"/>
          <p:nvPr/>
        </p:nvSpPr>
        <p:spPr>
          <a:xfrm>
            <a:off x="5171500" y="25278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F0000"/>
                </a:solidFill>
                <a:latin typeface="Consolas"/>
                <a:ea typeface="Consolas"/>
                <a:cs typeface="Consolas"/>
                <a:sym typeface="Consolas"/>
              </a:rPr>
              <a:t>POINT(1, 1)</a:t>
            </a:r>
            <a:endParaRPr/>
          </a:p>
        </p:txBody>
      </p:sp>
      <p:sp>
        <p:nvSpPr>
          <p:cNvPr id="2335" name="Google Shape;2335;p29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93"/>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341" name="Google Shape;2341;p293"/>
          <p:cNvPicPr preferRelativeResize="0"/>
          <p:nvPr/>
        </p:nvPicPr>
        <p:blipFill rotWithShape="1">
          <a:blip r:embed="rId3">
            <a:alphaModFix/>
          </a:blip>
          <a:srcRect b="0" l="9341" r="5268" t="0"/>
          <a:stretch/>
        </p:blipFill>
        <p:spPr>
          <a:xfrm>
            <a:off x="0" y="396175"/>
            <a:ext cx="9144001" cy="4747325"/>
          </a:xfrm>
          <a:prstGeom prst="rect">
            <a:avLst/>
          </a:prstGeom>
          <a:noFill/>
          <a:ln>
            <a:noFill/>
          </a:ln>
        </p:spPr>
      </p:pic>
      <p:sp>
        <p:nvSpPr>
          <p:cNvPr id="2342" name="Google Shape;2342;p29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9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nearest street to each subway station</a:t>
            </a:r>
            <a:endParaRPr/>
          </a:p>
        </p:txBody>
      </p:sp>
      <p:sp>
        <p:nvSpPr>
          <p:cNvPr id="2348" name="Google Shape;2348;p294"/>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910">
                <a:solidFill>
                  <a:srgbClr val="0000FF"/>
                </a:solidFill>
              </a:rPr>
              <a:t>WITH</a:t>
            </a:r>
            <a:r>
              <a:rPr b="1" lang="en" sz="1910"/>
              <a:t> ordered_nearest </a:t>
            </a:r>
            <a:r>
              <a:rPr b="1" lang="en" sz="1910">
                <a:solidFill>
                  <a:srgbClr val="0000FF"/>
                </a:solidFill>
              </a:rPr>
              <a:t>AS</a:t>
            </a:r>
            <a:r>
              <a:rPr b="1" lang="en" sz="1910"/>
              <a:t> (</a:t>
            </a:r>
            <a:endParaRPr b="1" sz="1910"/>
          </a:p>
          <a:p>
            <a:pPr indent="0" lvl="0" marL="0" rtl="0" algn="l">
              <a:spcBef>
                <a:spcPts val="0"/>
              </a:spcBef>
              <a:spcAft>
                <a:spcPts val="0"/>
              </a:spcAft>
              <a:buClr>
                <a:schemeClr val="dk1"/>
              </a:buClr>
              <a:buSzPts val="990"/>
              <a:buFont typeface="Arial"/>
              <a:buNone/>
            </a:pPr>
            <a:r>
              <a:rPr b="1" lang="en" sz="1910">
                <a:solidFill>
                  <a:srgbClr val="0000FF"/>
                </a:solidFill>
              </a:rPr>
              <a:t>  SELECT</a:t>
            </a:r>
            <a:endParaRPr b="1" sz="1910">
              <a:solidFill>
                <a:srgbClr val="0000FF"/>
              </a:solidFill>
            </a:endParaRPr>
          </a:p>
          <a:p>
            <a:pPr indent="0" lvl="0" marL="0" rtl="0" algn="l">
              <a:spcBef>
                <a:spcPts val="0"/>
              </a:spcBef>
              <a:spcAft>
                <a:spcPts val="0"/>
              </a:spcAft>
              <a:buClr>
                <a:schemeClr val="dk1"/>
              </a:buClr>
              <a:buSzPts val="990"/>
              <a:buFont typeface="Arial"/>
              <a:buNone/>
            </a:pPr>
            <a:r>
              <a:rPr b="1" lang="en" sz="1910"/>
              <a:t>    </a:t>
            </a:r>
            <a:r>
              <a:rPr b="1" lang="en" sz="1910">
                <a:solidFill>
                  <a:srgbClr val="006E1D"/>
                </a:solidFill>
              </a:rPr>
              <a:t>ST_GeometryN(</a:t>
            </a:r>
            <a:r>
              <a:rPr b="1" lang="en" sz="1910"/>
              <a:t>str.geom,1</a:t>
            </a:r>
            <a:r>
              <a:rPr b="1" lang="en" sz="1910">
                <a:solidFill>
                  <a:srgbClr val="006E1D"/>
                </a:solidFill>
              </a:rPr>
              <a:t>)</a:t>
            </a:r>
            <a:r>
              <a:rPr b="1" lang="en" sz="1910"/>
              <a:t> </a:t>
            </a:r>
            <a:r>
              <a:rPr b="1" lang="en" sz="1910">
                <a:solidFill>
                  <a:srgbClr val="0000FF"/>
                </a:solidFill>
              </a:rPr>
              <a:t>AS</a:t>
            </a:r>
            <a:r>
              <a:rPr b="1" lang="en" sz="1910"/>
              <a:t> streets_geom,</a:t>
            </a:r>
            <a:endParaRPr b="1" sz="1910"/>
          </a:p>
          <a:p>
            <a:pPr indent="0" lvl="0" marL="0" rtl="0" algn="l">
              <a:spcBef>
                <a:spcPts val="0"/>
              </a:spcBef>
              <a:spcAft>
                <a:spcPts val="0"/>
              </a:spcAft>
              <a:buClr>
                <a:schemeClr val="dk1"/>
              </a:buClr>
              <a:buSzPts val="990"/>
              <a:buFont typeface="Arial"/>
              <a:buNone/>
            </a:pPr>
            <a:r>
              <a:rPr b="1" lang="en" sz="1910"/>
              <a:t>    str.gid AS str_gid,</a:t>
            </a:r>
            <a:endParaRPr b="1" sz="1910"/>
          </a:p>
          <a:p>
            <a:pPr indent="0" lvl="0" marL="0" rtl="0" algn="l">
              <a:spcBef>
                <a:spcPts val="0"/>
              </a:spcBef>
              <a:spcAft>
                <a:spcPts val="0"/>
              </a:spcAft>
              <a:buClr>
                <a:schemeClr val="dk1"/>
              </a:buClr>
              <a:buSzPts val="990"/>
              <a:buFont typeface="Arial"/>
              <a:buNone/>
            </a:pPr>
            <a:r>
              <a:rPr b="1" lang="en" sz="1910"/>
              <a:t>    sub.geom AS subways_geom,</a:t>
            </a:r>
            <a:endParaRPr b="1" sz="1910"/>
          </a:p>
          <a:p>
            <a:pPr indent="0" lvl="0" marL="0" rtl="0" algn="l">
              <a:spcBef>
                <a:spcPts val="0"/>
              </a:spcBef>
              <a:spcAft>
                <a:spcPts val="0"/>
              </a:spcAft>
              <a:buClr>
                <a:schemeClr val="dk1"/>
              </a:buClr>
              <a:buSzPts val="990"/>
              <a:buFont typeface="Arial"/>
              <a:buNone/>
            </a:pPr>
            <a:r>
              <a:rPr b="1" lang="en" sz="1910"/>
              <a:t>    sub.gid AS subways_gid,</a:t>
            </a:r>
            <a:endParaRPr b="1" sz="1910"/>
          </a:p>
          <a:p>
            <a:pPr indent="0" lvl="0" marL="0" rtl="0" algn="l">
              <a:spcBef>
                <a:spcPts val="0"/>
              </a:spcBef>
              <a:spcAft>
                <a:spcPts val="0"/>
              </a:spcAft>
              <a:buClr>
                <a:schemeClr val="dk1"/>
              </a:buClr>
              <a:buSzPts val="990"/>
              <a:buFont typeface="Arial"/>
              <a:buNone/>
            </a:pPr>
            <a:r>
              <a:rPr b="1" lang="en" sz="1910"/>
              <a:t>    </a:t>
            </a:r>
            <a:r>
              <a:rPr b="1" lang="en" sz="1910">
                <a:solidFill>
                  <a:srgbClr val="006E1D"/>
                </a:solidFill>
              </a:rPr>
              <a:t>ST_Distance(</a:t>
            </a:r>
            <a:r>
              <a:rPr b="1" lang="en" sz="1910"/>
              <a:t>str.geom, sub.geom</a:t>
            </a:r>
            <a:r>
              <a:rPr b="1" lang="en" sz="1910">
                <a:solidFill>
                  <a:srgbClr val="006E1D"/>
                </a:solidFill>
              </a:rPr>
              <a:t>)</a:t>
            </a:r>
            <a:r>
              <a:rPr b="1" lang="en" sz="1910"/>
              <a:t> </a:t>
            </a:r>
            <a:r>
              <a:rPr b="1" lang="en" sz="1910">
                <a:solidFill>
                  <a:srgbClr val="0000FF"/>
                </a:solidFill>
              </a:rPr>
              <a:t>AS</a:t>
            </a:r>
            <a:r>
              <a:rPr b="1" lang="en" sz="1910"/>
              <a:t> distance</a:t>
            </a:r>
            <a:endParaRPr b="1" sz="1910"/>
          </a:p>
          <a:p>
            <a:pPr indent="0" lvl="0" marL="0" rtl="0" algn="l">
              <a:spcBef>
                <a:spcPts val="0"/>
              </a:spcBef>
              <a:spcAft>
                <a:spcPts val="0"/>
              </a:spcAft>
              <a:buClr>
                <a:schemeClr val="dk1"/>
              </a:buClr>
              <a:buSzPts val="990"/>
              <a:buFont typeface="Arial"/>
              <a:buNone/>
            </a:pPr>
            <a:r>
              <a:rPr b="1" lang="en" sz="1910">
                <a:solidFill>
                  <a:srgbClr val="0000FF"/>
                </a:solidFill>
              </a:rPr>
              <a:t>  FROM</a:t>
            </a:r>
            <a:r>
              <a:rPr b="1" lang="en" sz="1910"/>
              <a:t> nyc_streets str</a:t>
            </a:r>
            <a:endParaRPr b="1" sz="1910"/>
          </a:p>
          <a:p>
            <a:pPr indent="0" lvl="0" marL="0" rtl="0" algn="l">
              <a:spcBef>
                <a:spcPts val="0"/>
              </a:spcBef>
              <a:spcAft>
                <a:spcPts val="0"/>
              </a:spcAft>
              <a:buClr>
                <a:schemeClr val="dk1"/>
              </a:buClr>
              <a:buSzPts val="990"/>
              <a:buFont typeface="Arial"/>
              <a:buNone/>
            </a:pPr>
            <a:r>
              <a:rPr b="1" lang="en" sz="1910">
                <a:solidFill>
                  <a:srgbClr val="0000FF"/>
                </a:solidFill>
              </a:rPr>
              <a:t>  JOIN </a:t>
            </a:r>
            <a:r>
              <a:rPr b="1" lang="en" sz="1910">
                <a:solidFill>
                  <a:schemeClr val="dk1"/>
                </a:solidFill>
              </a:rPr>
              <a:t>nyc_subway_stations sub</a:t>
            </a:r>
            <a:endParaRPr b="1" sz="1910">
              <a:solidFill>
                <a:schemeClr val="dk1"/>
              </a:solidFill>
            </a:endParaRPr>
          </a:p>
          <a:p>
            <a:pPr indent="0" lvl="0" marL="0" rtl="0" algn="l">
              <a:spcBef>
                <a:spcPts val="0"/>
              </a:spcBef>
              <a:spcAft>
                <a:spcPts val="0"/>
              </a:spcAft>
              <a:buClr>
                <a:schemeClr val="dk1"/>
              </a:buClr>
              <a:buSzPts val="990"/>
              <a:buFont typeface="Arial"/>
              <a:buNone/>
            </a:pPr>
            <a:r>
              <a:rPr b="1" lang="en" sz="1910"/>
              <a:t>    </a:t>
            </a:r>
            <a:r>
              <a:rPr b="1" lang="en" sz="1910">
                <a:solidFill>
                  <a:srgbClr val="0000FF"/>
                </a:solidFill>
              </a:rPr>
              <a:t>ON</a:t>
            </a:r>
            <a:r>
              <a:rPr b="1" lang="en" sz="1910"/>
              <a:t> </a:t>
            </a:r>
            <a:r>
              <a:rPr b="1" lang="en" sz="1910">
                <a:solidFill>
                  <a:srgbClr val="006E1D"/>
                </a:solidFill>
              </a:rPr>
              <a:t>ST_DWithin(</a:t>
            </a:r>
            <a:r>
              <a:rPr b="1" lang="en" sz="1910"/>
              <a:t>str.geom, sub.geom, </a:t>
            </a:r>
            <a:r>
              <a:rPr b="1" lang="en" sz="1910">
                <a:solidFill>
                  <a:srgbClr val="B45F06"/>
                </a:solidFill>
              </a:rPr>
              <a:t>200</a:t>
            </a:r>
            <a:r>
              <a:rPr b="1" lang="en" sz="1910">
                <a:solidFill>
                  <a:srgbClr val="006E1D"/>
                </a:solidFill>
              </a:rPr>
              <a:t>)</a:t>
            </a:r>
            <a:endParaRPr b="1" sz="1910">
              <a:solidFill>
                <a:srgbClr val="006E1D"/>
              </a:solidFill>
            </a:endParaRPr>
          </a:p>
          <a:p>
            <a:pPr indent="0" lvl="0" marL="0" rtl="0" algn="l">
              <a:spcBef>
                <a:spcPts val="0"/>
              </a:spcBef>
              <a:spcAft>
                <a:spcPts val="0"/>
              </a:spcAft>
              <a:buClr>
                <a:schemeClr val="dk1"/>
              </a:buClr>
              <a:buSzPts val="990"/>
              <a:buFont typeface="Arial"/>
              <a:buNone/>
            </a:pPr>
            <a:r>
              <a:rPr b="1" lang="en" sz="1910">
                <a:solidFill>
                  <a:srgbClr val="0000FF"/>
                </a:solidFill>
              </a:rPr>
              <a:t>  ORDER BY</a:t>
            </a:r>
            <a:r>
              <a:rPr b="1" lang="en" sz="1910"/>
              <a:t> subways_gid, distance </a:t>
            </a:r>
            <a:r>
              <a:rPr b="1" lang="en" sz="1910">
                <a:solidFill>
                  <a:srgbClr val="0000FF"/>
                </a:solidFill>
              </a:rPr>
              <a:t>ASC</a:t>
            </a:r>
            <a:endParaRPr b="1" sz="1910">
              <a:solidFill>
                <a:srgbClr val="0000FF"/>
              </a:solidFill>
            </a:endParaRPr>
          </a:p>
          <a:p>
            <a:pPr indent="0" lvl="0" marL="0" rtl="0" algn="l">
              <a:spcBef>
                <a:spcPts val="0"/>
              </a:spcBef>
              <a:spcAft>
                <a:spcPts val="0"/>
              </a:spcAft>
              <a:buSzPts val="990"/>
              <a:buNone/>
            </a:pPr>
            <a:r>
              <a:rPr b="1" lang="en" sz="1910"/>
              <a:t>)</a:t>
            </a:r>
            <a:endParaRPr b="1" sz="1910"/>
          </a:p>
        </p:txBody>
      </p:sp>
      <p:sp>
        <p:nvSpPr>
          <p:cNvPr id="2349" name="Google Shape;2349;p29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9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measure of station on nearest street</a:t>
            </a:r>
            <a:endParaRPr/>
          </a:p>
        </p:txBody>
      </p:sp>
      <p:sp>
        <p:nvSpPr>
          <p:cNvPr id="2355" name="Google Shape;2355;p295"/>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910">
                <a:solidFill>
                  <a:srgbClr val="0000FF"/>
                </a:solidFill>
              </a:rPr>
              <a:t>SELECT</a:t>
            </a:r>
            <a:endParaRPr b="1" sz="1910">
              <a:solidFill>
                <a:srgbClr val="0000FF"/>
              </a:solidFill>
            </a:endParaRPr>
          </a:p>
          <a:p>
            <a:pPr indent="0" lvl="0" marL="0" rtl="0" algn="l">
              <a:spcBef>
                <a:spcPts val="0"/>
              </a:spcBef>
              <a:spcAft>
                <a:spcPts val="0"/>
              </a:spcAft>
              <a:buClr>
                <a:schemeClr val="dk1"/>
              </a:buClr>
              <a:buSzPts val="1100"/>
              <a:buFont typeface="Arial"/>
              <a:buNone/>
            </a:pPr>
            <a:r>
              <a:rPr b="1" lang="en" sz="1910">
                <a:solidFill>
                  <a:srgbClr val="0000FF"/>
                </a:solidFill>
              </a:rPr>
              <a:t>DISTINCT ON </a:t>
            </a:r>
            <a:r>
              <a:rPr b="1" lang="en" sz="1910">
                <a:solidFill>
                  <a:schemeClr val="dk1"/>
                </a:solidFill>
              </a:rPr>
              <a:t>(subways_gid)</a:t>
            </a:r>
            <a:endParaRPr b="1" sz="1910">
              <a:solidFill>
                <a:schemeClr val="dk1"/>
              </a:solidFill>
            </a:endParaRPr>
          </a:p>
          <a:p>
            <a:pPr indent="0" lvl="0" marL="0" rtl="0" algn="l">
              <a:spcBef>
                <a:spcPts val="0"/>
              </a:spcBef>
              <a:spcAft>
                <a:spcPts val="0"/>
              </a:spcAft>
              <a:buClr>
                <a:schemeClr val="dk1"/>
              </a:buClr>
              <a:buSzPts val="1100"/>
              <a:buFont typeface="Arial"/>
              <a:buNone/>
            </a:pPr>
            <a:r>
              <a:rPr b="1" lang="en" sz="1910">
                <a:solidFill>
                  <a:schemeClr val="dk1"/>
                </a:solidFill>
              </a:rPr>
              <a:t>  subways_gid,</a:t>
            </a:r>
            <a:endParaRPr b="1" sz="1910">
              <a:solidFill>
                <a:schemeClr val="dk1"/>
              </a:solidFill>
            </a:endParaRPr>
          </a:p>
          <a:p>
            <a:pPr indent="0" lvl="0" marL="0" rtl="0" algn="l">
              <a:spcBef>
                <a:spcPts val="0"/>
              </a:spcBef>
              <a:spcAft>
                <a:spcPts val="0"/>
              </a:spcAft>
              <a:buClr>
                <a:schemeClr val="dk1"/>
              </a:buClr>
              <a:buSzPts val="1100"/>
              <a:buFont typeface="Arial"/>
              <a:buNone/>
            </a:pPr>
            <a:r>
              <a:rPr b="1" lang="en" sz="1910">
                <a:solidFill>
                  <a:schemeClr val="dk1"/>
                </a:solidFill>
              </a:rPr>
              <a:t>  streets_gid,</a:t>
            </a:r>
            <a:endParaRPr b="1" sz="1910">
              <a:solidFill>
                <a:schemeClr val="dk1"/>
              </a:solidFill>
            </a:endParaRPr>
          </a:p>
          <a:p>
            <a:pPr indent="0" lvl="0" marL="0" rtl="0" algn="l">
              <a:spcBef>
                <a:spcPts val="0"/>
              </a:spcBef>
              <a:spcAft>
                <a:spcPts val="0"/>
              </a:spcAft>
              <a:buClr>
                <a:schemeClr val="dk1"/>
              </a:buClr>
              <a:buSzPts val="1100"/>
              <a:buFont typeface="Arial"/>
              <a:buNone/>
            </a:pPr>
            <a:r>
              <a:rPr b="1" lang="en" sz="1910">
                <a:solidFill>
                  <a:schemeClr val="dk1"/>
                </a:solidFill>
              </a:rPr>
              <a:t>  distance,</a:t>
            </a:r>
            <a:br>
              <a:rPr b="1" lang="en" sz="1910">
                <a:solidFill>
                  <a:schemeClr val="dk1"/>
                </a:solidFill>
              </a:rPr>
            </a:br>
            <a:r>
              <a:rPr b="1" lang="en" sz="1910">
                <a:solidFill>
                  <a:schemeClr val="dk1"/>
                </a:solidFill>
              </a:rPr>
              <a:t>  </a:t>
            </a:r>
            <a:r>
              <a:rPr b="1" lang="en" sz="1910">
                <a:solidFill>
                  <a:srgbClr val="006E1D"/>
                </a:solidFill>
              </a:rPr>
              <a:t>ST_LineLocatePoint(</a:t>
            </a:r>
            <a:endParaRPr b="1" sz="1910">
              <a:solidFill>
                <a:srgbClr val="006E1D"/>
              </a:solidFill>
            </a:endParaRPr>
          </a:p>
          <a:p>
            <a:pPr indent="0" lvl="0" marL="0" rtl="0" algn="l">
              <a:spcBef>
                <a:spcPts val="0"/>
              </a:spcBef>
              <a:spcAft>
                <a:spcPts val="0"/>
              </a:spcAft>
              <a:buClr>
                <a:schemeClr val="dk1"/>
              </a:buClr>
              <a:buSzPts val="1100"/>
              <a:buFont typeface="Arial"/>
              <a:buNone/>
            </a:pPr>
            <a:r>
              <a:rPr b="1" lang="en" sz="1910">
                <a:solidFill>
                  <a:schemeClr val="dk1"/>
                </a:solidFill>
              </a:rPr>
              <a:t>    streets_geom, </a:t>
            </a:r>
            <a:endParaRPr b="1" sz="1910">
              <a:solidFill>
                <a:schemeClr val="dk1"/>
              </a:solidFill>
            </a:endParaRPr>
          </a:p>
          <a:p>
            <a:pPr indent="0" lvl="0" marL="0" rtl="0" algn="l">
              <a:spcBef>
                <a:spcPts val="0"/>
              </a:spcBef>
              <a:spcAft>
                <a:spcPts val="0"/>
              </a:spcAft>
              <a:buClr>
                <a:schemeClr val="dk1"/>
              </a:buClr>
              <a:buSzPts val="1100"/>
              <a:buFont typeface="Arial"/>
              <a:buNone/>
            </a:pPr>
            <a:r>
              <a:rPr b="1" lang="en" sz="1910">
                <a:solidFill>
                  <a:schemeClr val="dk1"/>
                </a:solidFill>
              </a:rPr>
              <a:t>    subways_geom</a:t>
            </a:r>
            <a:r>
              <a:rPr b="1" lang="en" sz="1910">
                <a:solidFill>
                  <a:srgbClr val="006E1D"/>
                </a:solidFill>
              </a:rPr>
              <a:t>)</a:t>
            </a:r>
            <a:r>
              <a:rPr b="1" lang="en" sz="1910">
                <a:solidFill>
                  <a:schemeClr val="dk1"/>
                </a:solidFill>
              </a:rPr>
              <a:t> </a:t>
            </a:r>
            <a:r>
              <a:rPr b="1" lang="en" sz="1910">
                <a:solidFill>
                  <a:srgbClr val="0000FF"/>
                </a:solidFill>
              </a:rPr>
              <a:t>AS</a:t>
            </a:r>
            <a:r>
              <a:rPr b="1" lang="en" sz="1910">
                <a:solidFill>
                  <a:schemeClr val="dk1"/>
                </a:solidFill>
              </a:rPr>
              <a:t> measure</a:t>
            </a:r>
            <a:endParaRPr b="1" sz="1910">
              <a:solidFill>
                <a:schemeClr val="dk1"/>
              </a:solidFill>
            </a:endParaRPr>
          </a:p>
          <a:p>
            <a:pPr indent="0" lvl="0" marL="0" rtl="0" algn="l">
              <a:spcBef>
                <a:spcPts val="0"/>
              </a:spcBef>
              <a:spcAft>
                <a:spcPts val="0"/>
              </a:spcAft>
              <a:buSzPts val="1100"/>
              <a:buNone/>
            </a:pPr>
            <a:r>
              <a:rPr b="1" lang="en" sz="1910">
                <a:solidFill>
                  <a:srgbClr val="0000FF"/>
                </a:solidFill>
              </a:rPr>
              <a:t>FROM</a:t>
            </a:r>
            <a:r>
              <a:rPr b="1" lang="en" sz="1910">
                <a:solidFill>
                  <a:schemeClr val="dk1"/>
                </a:solidFill>
              </a:rPr>
              <a:t> ordered_nearest;</a:t>
            </a:r>
            <a:endParaRPr b="1" sz="1910">
              <a:solidFill>
                <a:schemeClr val="dk1"/>
              </a:solidFill>
            </a:endParaRPr>
          </a:p>
        </p:txBody>
      </p:sp>
      <p:sp>
        <p:nvSpPr>
          <p:cNvPr id="2356" name="Google Shape;2356;p29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9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 measure of station on nearest street</a:t>
            </a:r>
            <a:endParaRPr/>
          </a:p>
        </p:txBody>
      </p:sp>
      <p:sp>
        <p:nvSpPr>
          <p:cNvPr id="2362" name="Google Shape;2362;p296"/>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910">
                <a:solidFill>
                  <a:schemeClr val="dk1"/>
                </a:solidFill>
              </a:rPr>
              <a:t> subways_gid | streets_gid |        measure         </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1 |       17404 |  0.0023154983819572554</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2 |       17318 |     0.6354078182846773</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3 |       19086 |    0.24946227178552738</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4 |        1924 |    0.11187222763997673</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5 |        2067 |     0.9261874246426975</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6 |        1934 |    0.33457647816803476</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7 |        2024 |     0.5549461001845787</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8 |        2469 |     0.2296616075093935</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9 |        2024 |     0.9069811058590412</a:t>
            </a:r>
            <a:endParaRPr b="1" sz="1910">
              <a:solidFill>
                <a:schemeClr val="dk1"/>
              </a:solidFill>
            </a:endParaRPr>
          </a:p>
          <a:p>
            <a:pPr indent="0" lvl="0" marL="0" rtl="0" algn="l">
              <a:spcBef>
                <a:spcPts val="0"/>
              </a:spcBef>
              <a:spcAft>
                <a:spcPts val="0"/>
              </a:spcAft>
              <a:buSzPts val="1100"/>
              <a:buNone/>
            </a:pPr>
            <a:r>
              <a:rPr b="1" lang="en" sz="1910">
                <a:solidFill>
                  <a:schemeClr val="dk1"/>
                </a:solidFill>
              </a:rPr>
              <a:t>          10 |        2067 |     0.6202998183141508</a:t>
            </a:r>
            <a:endParaRPr b="1" sz="1910">
              <a:solidFill>
                <a:schemeClr val="dk1"/>
              </a:solidFill>
            </a:endParaRPr>
          </a:p>
          <a:p>
            <a:pPr indent="0" lvl="0" marL="0" rtl="0" algn="l">
              <a:spcBef>
                <a:spcPts val="0"/>
              </a:spcBef>
              <a:spcAft>
                <a:spcPts val="0"/>
              </a:spcAft>
              <a:buSzPts val="1100"/>
              <a:buNone/>
            </a:pPr>
            <a:r>
              <a:t/>
            </a:r>
            <a:endParaRPr b="1" sz="1910">
              <a:solidFill>
                <a:schemeClr val="dk1"/>
              </a:solidFill>
            </a:endParaRPr>
          </a:p>
        </p:txBody>
      </p:sp>
      <p:sp>
        <p:nvSpPr>
          <p:cNvPr id="2363" name="Google Shape;2363;p29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29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visualize events? Turn them back into points.</a:t>
            </a:r>
            <a:endParaRPr/>
          </a:p>
        </p:txBody>
      </p:sp>
      <p:sp>
        <p:nvSpPr>
          <p:cNvPr id="2369" name="Google Shape;2369;p297"/>
          <p:cNvSpPr txBox="1"/>
          <p:nvPr/>
        </p:nvSpPr>
        <p:spPr>
          <a:xfrm>
            <a:off x="457200" y="981075"/>
            <a:ext cx="89439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latin typeface="Consolas"/>
                <a:ea typeface="Consolas"/>
                <a:cs typeface="Consolas"/>
                <a:sym typeface="Consolas"/>
              </a:rPr>
              <a:t>-- New view that turns events back </a:t>
            </a:r>
            <a:endParaRPr b="1" sz="1900">
              <a:solidFill>
                <a:schemeClr val="dk2"/>
              </a:solidFill>
              <a:latin typeface="Consolas"/>
              <a:ea typeface="Consolas"/>
              <a:cs typeface="Consolas"/>
              <a:sym typeface="Consolas"/>
            </a:endParaRPr>
          </a:p>
          <a:p>
            <a:pPr indent="0" lvl="0" marL="0" rtl="0" algn="l">
              <a:spcBef>
                <a:spcPts val="0"/>
              </a:spcBef>
              <a:spcAft>
                <a:spcPts val="0"/>
              </a:spcAft>
              <a:buNone/>
            </a:pPr>
            <a:r>
              <a:rPr b="1" lang="en" sz="1900">
                <a:solidFill>
                  <a:schemeClr val="dk2"/>
                </a:solidFill>
                <a:latin typeface="Consolas"/>
                <a:ea typeface="Consolas"/>
                <a:cs typeface="Consolas"/>
                <a:sym typeface="Consolas"/>
              </a:rPr>
              <a:t>-- into spatial objects</a:t>
            </a:r>
            <a:endParaRPr b="1" sz="1900">
              <a:solidFill>
                <a:schemeClr val="dk2"/>
              </a:solidFill>
              <a:latin typeface="Consolas"/>
              <a:ea typeface="Consolas"/>
              <a:cs typeface="Consolas"/>
              <a:sym typeface="Consolas"/>
            </a:endParaRPr>
          </a:p>
          <a:p>
            <a:pPr indent="0" lvl="0" marL="0" rtl="0" algn="l">
              <a:spcBef>
                <a:spcPts val="0"/>
              </a:spcBef>
              <a:spcAft>
                <a:spcPts val="0"/>
              </a:spcAft>
              <a:buNone/>
            </a:pPr>
            <a:r>
              <a:rPr b="1" lang="en" sz="1900">
                <a:solidFill>
                  <a:srgbClr val="0000FF"/>
                </a:solidFill>
                <a:latin typeface="Consolas"/>
                <a:ea typeface="Consolas"/>
                <a:cs typeface="Consolas"/>
                <a:sym typeface="Consolas"/>
              </a:rPr>
              <a:t>CREATE OR REPLACE </a:t>
            </a:r>
            <a:br>
              <a:rPr b="1" lang="en" sz="1900">
                <a:solidFill>
                  <a:srgbClr val="0000FF"/>
                </a:solidFill>
                <a:latin typeface="Consolas"/>
                <a:ea typeface="Consolas"/>
                <a:cs typeface="Consolas"/>
                <a:sym typeface="Consolas"/>
              </a:rPr>
            </a:br>
            <a:r>
              <a:rPr b="1" lang="en" sz="1900">
                <a:solidFill>
                  <a:srgbClr val="0000FF"/>
                </a:solidFill>
                <a:latin typeface="Consolas"/>
                <a:ea typeface="Consolas"/>
                <a:cs typeface="Consolas"/>
                <a:sym typeface="Consolas"/>
              </a:rPr>
              <a:t>VIEW </a:t>
            </a:r>
            <a:r>
              <a:rPr b="1" lang="en" sz="1900">
                <a:latin typeface="Consolas"/>
                <a:ea typeface="Consolas"/>
                <a:cs typeface="Consolas"/>
                <a:sym typeface="Consolas"/>
              </a:rPr>
              <a:t>nyc_subway_stations_lrs </a:t>
            </a:r>
            <a:r>
              <a:rPr b="1" lang="en" sz="1900">
                <a:solidFill>
                  <a:srgbClr val="0000FF"/>
                </a:solidFill>
                <a:latin typeface="Consolas"/>
                <a:ea typeface="Consolas"/>
                <a:cs typeface="Consolas"/>
                <a:sym typeface="Consolas"/>
              </a:rPr>
              <a:t>AS</a:t>
            </a:r>
            <a:endParaRPr b="1" sz="1900">
              <a:solidFill>
                <a:srgbClr val="0000FF"/>
              </a:solidFill>
              <a:latin typeface="Consolas"/>
              <a:ea typeface="Consolas"/>
              <a:cs typeface="Consolas"/>
              <a:sym typeface="Consolas"/>
            </a:endParaRPr>
          </a:p>
          <a:p>
            <a:pPr indent="0" lvl="0" marL="0" rtl="0" algn="l">
              <a:spcBef>
                <a:spcPts val="0"/>
              </a:spcBef>
              <a:spcAft>
                <a:spcPts val="0"/>
              </a:spcAft>
              <a:buNone/>
            </a:pPr>
            <a:r>
              <a:rPr b="1" lang="en" sz="1900">
                <a:solidFill>
                  <a:srgbClr val="0000FF"/>
                </a:solidFill>
                <a:latin typeface="Consolas"/>
                <a:ea typeface="Consolas"/>
                <a:cs typeface="Consolas"/>
                <a:sym typeface="Consolas"/>
              </a:rPr>
              <a:t>SELECT</a:t>
            </a:r>
            <a:endParaRPr b="1" sz="1900">
              <a:solidFill>
                <a:srgbClr val="0000FF"/>
              </a:solidFill>
              <a:latin typeface="Consolas"/>
              <a:ea typeface="Consolas"/>
              <a:cs typeface="Consolas"/>
              <a:sym typeface="Consolas"/>
            </a:endParaRPr>
          </a:p>
          <a:p>
            <a:pPr indent="0" lvl="0" marL="0" rtl="0" algn="l">
              <a:spcBef>
                <a:spcPts val="0"/>
              </a:spcBef>
              <a:spcAft>
                <a:spcPts val="0"/>
              </a:spcAft>
              <a:buNone/>
            </a:pPr>
            <a:r>
              <a:rPr b="1" lang="en" sz="1900">
                <a:latin typeface="Consolas"/>
                <a:ea typeface="Consolas"/>
                <a:cs typeface="Consolas"/>
                <a:sym typeface="Consolas"/>
              </a:rPr>
              <a:t>  events.subways_gid,</a:t>
            </a:r>
            <a:endParaRPr b="1" sz="1900">
              <a:latin typeface="Consolas"/>
              <a:ea typeface="Consolas"/>
              <a:cs typeface="Consolas"/>
              <a:sym typeface="Consolas"/>
            </a:endParaRPr>
          </a:p>
          <a:p>
            <a:pPr indent="0" lvl="0" marL="0" rtl="0" algn="l">
              <a:spcBef>
                <a:spcPts val="0"/>
              </a:spcBef>
              <a:spcAft>
                <a:spcPts val="0"/>
              </a:spcAft>
              <a:buNone/>
            </a:pPr>
            <a:r>
              <a:rPr b="1" lang="en" sz="1900">
                <a:latin typeface="Consolas"/>
                <a:ea typeface="Consolas"/>
                <a:cs typeface="Consolas"/>
                <a:sym typeface="Consolas"/>
              </a:rPr>
              <a:t>  </a:t>
            </a:r>
            <a:r>
              <a:rPr b="1" lang="en" sz="1900">
                <a:solidFill>
                  <a:srgbClr val="006E1D"/>
                </a:solidFill>
                <a:latin typeface="Consolas"/>
                <a:ea typeface="Consolas"/>
                <a:cs typeface="Consolas"/>
                <a:sym typeface="Consolas"/>
              </a:rPr>
              <a:t>ST_LineInterpolatePoint(</a:t>
            </a:r>
            <a:br>
              <a:rPr b="1" lang="en" sz="1900">
                <a:solidFill>
                  <a:srgbClr val="006E1D"/>
                </a:solidFill>
                <a:latin typeface="Consolas"/>
                <a:ea typeface="Consolas"/>
                <a:cs typeface="Consolas"/>
                <a:sym typeface="Consolas"/>
              </a:rPr>
            </a:br>
            <a:r>
              <a:rPr b="1" lang="en" sz="1900">
                <a:latin typeface="Consolas"/>
                <a:ea typeface="Consolas"/>
                <a:cs typeface="Consolas"/>
                <a:sym typeface="Consolas"/>
              </a:rPr>
              <a:t>    </a:t>
            </a:r>
            <a:r>
              <a:rPr b="1" lang="en" sz="1900">
                <a:solidFill>
                  <a:srgbClr val="006E1D"/>
                </a:solidFill>
                <a:latin typeface="Consolas"/>
                <a:ea typeface="Consolas"/>
                <a:cs typeface="Consolas"/>
                <a:sym typeface="Consolas"/>
              </a:rPr>
              <a:t>ST_GeometryN(</a:t>
            </a:r>
            <a:r>
              <a:rPr b="1" lang="en" sz="1900">
                <a:latin typeface="Consolas"/>
                <a:ea typeface="Consolas"/>
                <a:cs typeface="Consolas"/>
                <a:sym typeface="Consolas"/>
              </a:rPr>
              <a:t>streets.geom, 1</a:t>
            </a:r>
            <a:r>
              <a:rPr b="1" lang="en" sz="1900">
                <a:solidFill>
                  <a:srgbClr val="006E1D"/>
                </a:solidFill>
                <a:latin typeface="Consolas"/>
                <a:ea typeface="Consolas"/>
                <a:cs typeface="Consolas"/>
                <a:sym typeface="Consolas"/>
              </a:rPr>
              <a:t>)</a:t>
            </a:r>
            <a:r>
              <a:rPr b="1" lang="en" sz="1900">
                <a:latin typeface="Consolas"/>
                <a:ea typeface="Consolas"/>
                <a:cs typeface="Consolas"/>
                <a:sym typeface="Consolas"/>
              </a:rPr>
              <a:t>, </a:t>
            </a:r>
            <a:endParaRPr b="1" sz="1900">
              <a:latin typeface="Consolas"/>
              <a:ea typeface="Consolas"/>
              <a:cs typeface="Consolas"/>
              <a:sym typeface="Consolas"/>
            </a:endParaRPr>
          </a:p>
          <a:p>
            <a:pPr indent="0" lvl="0" marL="0" rtl="0" algn="l">
              <a:spcBef>
                <a:spcPts val="0"/>
              </a:spcBef>
              <a:spcAft>
                <a:spcPts val="0"/>
              </a:spcAft>
              <a:buNone/>
            </a:pPr>
            <a:r>
              <a:rPr b="1" lang="en" sz="1900">
                <a:latin typeface="Consolas"/>
                <a:ea typeface="Consolas"/>
                <a:cs typeface="Consolas"/>
                <a:sym typeface="Consolas"/>
              </a:rPr>
              <a:t>    events.measure</a:t>
            </a:r>
            <a:r>
              <a:rPr b="1" lang="en" sz="1900">
                <a:solidFill>
                  <a:srgbClr val="006E1D"/>
                </a:solidFill>
                <a:latin typeface="Consolas"/>
                <a:ea typeface="Consolas"/>
                <a:cs typeface="Consolas"/>
                <a:sym typeface="Consolas"/>
              </a:rPr>
              <a:t>)</a:t>
            </a:r>
            <a:r>
              <a:rPr b="1" lang="en" sz="1900">
                <a:latin typeface="Consolas"/>
                <a:ea typeface="Consolas"/>
                <a:cs typeface="Consolas"/>
                <a:sym typeface="Consolas"/>
              </a:rPr>
              <a:t> </a:t>
            </a:r>
            <a:r>
              <a:rPr b="1" lang="en" sz="1900">
                <a:solidFill>
                  <a:srgbClr val="0000FF"/>
                </a:solidFill>
                <a:latin typeface="Consolas"/>
                <a:ea typeface="Consolas"/>
                <a:cs typeface="Consolas"/>
                <a:sym typeface="Consolas"/>
              </a:rPr>
              <a:t>AS</a:t>
            </a:r>
            <a:r>
              <a:rPr b="1" lang="en" sz="1900">
                <a:latin typeface="Consolas"/>
                <a:ea typeface="Consolas"/>
                <a:cs typeface="Consolas"/>
                <a:sym typeface="Consolas"/>
              </a:rPr>
              <a:t> geom,</a:t>
            </a:r>
            <a:endParaRPr b="1" sz="1900">
              <a:latin typeface="Consolas"/>
              <a:ea typeface="Consolas"/>
              <a:cs typeface="Consolas"/>
              <a:sym typeface="Consolas"/>
            </a:endParaRPr>
          </a:p>
          <a:p>
            <a:pPr indent="0" lvl="0" marL="0" rtl="0" algn="l">
              <a:spcBef>
                <a:spcPts val="0"/>
              </a:spcBef>
              <a:spcAft>
                <a:spcPts val="0"/>
              </a:spcAft>
              <a:buNone/>
            </a:pPr>
            <a:r>
              <a:rPr b="1" lang="en" sz="1900">
                <a:latin typeface="Consolas"/>
                <a:ea typeface="Consolas"/>
                <a:cs typeface="Consolas"/>
                <a:sym typeface="Consolas"/>
              </a:rPr>
              <a:t>  events.streets_gid</a:t>
            </a:r>
            <a:endParaRPr b="1" sz="1900">
              <a:latin typeface="Consolas"/>
              <a:ea typeface="Consolas"/>
              <a:cs typeface="Consolas"/>
              <a:sym typeface="Consolas"/>
            </a:endParaRPr>
          </a:p>
          <a:p>
            <a:pPr indent="0" lvl="0" marL="0" rtl="0" algn="l">
              <a:spcBef>
                <a:spcPts val="0"/>
              </a:spcBef>
              <a:spcAft>
                <a:spcPts val="0"/>
              </a:spcAft>
              <a:buNone/>
            </a:pPr>
            <a:r>
              <a:rPr b="1" lang="en" sz="1900">
                <a:solidFill>
                  <a:srgbClr val="0000FF"/>
                </a:solidFill>
                <a:latin typeface="Consolas"/>
                <a:ea typeface="Consolas"/>
                <a:cs typeface="Consolas"/>
                <a:sym typeface="Consolas"/>
              </a:rPr>
              <a:t>FROM</a:t>
            </a:r>
            <a:r>
              <a:rPr b="1" lang="en" sz="1900">
                <a:latin typeface="Consolas"/>
                <a:ea typeface="Consolas"/>
                <a:cs typeface="Consolas"/>
                <a:sym typeface="Consolas"/>
              </a:rPr>
              <a:t> nyc_subway_station_events events</a:t>
            </a:r>
            <a:endParaRPr b="1" sz="1900">
              <a:latin typeface="Consolas"/>
              <a:ea typeface="Consolas"/>
              <a:cs typeface="Consolas"/>
              <a:sym typeface="Consolas"/>
            </a:endParaRPr>
          </a:p>
          <a:p>
            <a:pPr indent="0" lvl="0" marL="0" rtl="0" algn="l">
              <a:spcBef>
                <a:spcPts val="0"/>
              </a:spcBef>
              <a:spcAft>
                <a:spcPts val="0"/>
              </a:spcAft>
              <a:buNone/>
            </a:pPr>
            <a:r>
              <a:rPr b="1" lang="en" sz="1900">
                <a:solidFill>
                  <a:srgbClr val="0000FF"/>
                </a:solidFill>
                <a:latin typeface="Consolas"/>
                <a:ea typeface="Consolas"/>
                <a:cs typeface="Consolas"/>
                <a:sym typeface="Consolas"/>
              </a:rPr>
              <a:t>JOIN</a:t>
            </a:r>
            <a:r>
              <a:rPr b="1" lang="en" sz="1900">
                <a:latin typeface="Consolas"/>
                <a:ea typeface="Consolas"/>
                <a:cs typeface="Consolas"/>
                <a:sym typeface="Consolas"/>
              </a:rPr>
              <a:t> nyc_streets streets</a:t>
            </a:r>
            <a:endParaRPr b="1" sz="1900">
              <a:latin typeface="Consolas"/>
              <a:ea typeface="Consolas"/>
              <a:cs typeface="Consolas"/>
              <a:sym typeface="Consolas"/>
            </a:endParaRPr>
          </a:p>
          <a:p>
            <a:pPr indent="0" lvl="0" marL="0" rtl="0" algn="l">
              <a:spcBef>
                <a:spcPts val="0"/>
              </a:spcBef>
              <a:spcAft>
                <a:spcPts val="0"/>
              </a:spcAft>
              <a:buNone/>
            </a:pPr>
            <a:r>
              <a:rPr b="1" lang="en" sz="1900">
                <a:solidFill>
                  <a:srgbClr val="0000FF"/>
                </a:solidFill>
                <a:latin typeface="Consolas"/>
                <a:ea typeface="Consolas"/>
                <a:cs typeface="Consolas"/>
                <a:sym typeface="Consolas"/>
              </a:rPr>
              <a:t>ON</a:t>
            </a:r>
            <a:r>
              <a:rPr b="1" lang="en" sz="1900">
                <a:latin typeface="Consolas"/>
                <a:ea typeface="Consolas"/>
                <a:cs typeface="Consolas"/>
                <a:sym typeface="Consolas"/>
              </a:rPr>
              <a:t> (streets.gid = events.streets_gid);</a:t>
            </a:r>
            <a:endParaRPr b="1" sz="1900">
              <a:latin typeface="Consolas"/>
              <a:ea typeface="Consolas"/>
              <a:cs typeface="Consolas"/>
              <a:sym typeface="Consolas"/>
            </a:endParaRPr>
          </a:p>
        </p:txBody>
      </p:sp>
      <p:sp>
        <p:nvSpPr>
          <p:cNvPr id="2370" name="Google Shape;2370;p29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298"/>
          <p:cNvPicPr preferRelativeResize="0"/>
          <p:nvPr/>
        </p:nvPicPr>
        <p:blipFill rotWithShape="1">
          <a:blip r:embed="rId3">
            <a:alphaModFix/>
          </a:blip>
          <a:srcRect b="13412" l="12285" r="23590" t="0"/>
          <a:stretch/>
        </p:blipFill>
        <p:spPr>
          <a:xfrm>
            <a:off x="0" y="400325"/>
            <a:ext cx="4324350" cy="4743176"/>
          </a:xfrm>
          <a:prstGeom prst="rect">
            <a:avLst/>
          </a:prstGeom>
          <a:noFill/>
          <a:ln>
            <a:noFill/>
          </a:ln>
        </p:spPr>
      </p:pic>
      <p:sp>
        <p:nvSpPr>
          <p:cNvPr id="2376" name="Google Shape;2376;p298"/>
          <p:cNvSpPr txBox="1"/>
          <p:nvPr/>
        </p:nvSpPr>
        <p:spPr>
          <a:xfrm>
            <a:off x="4829175" y="733425"/>
            <a:ext cx="3794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Original subway stations (orange stars) on Columbus Circle have been snapped over to the nearby roadways in the LRS view (blue circles)</a:t>
            </a:r>
            <a:endParaRPr sz="2100">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a:p>
            <a:pPr indent="0" lvl="0" marL="0" rtl="0" algn="l">
              <a:spcBef>
                <a:spcPts val="0"/>
              </a:spcBef>
              <a:spcAft>
                <a:spcPts val="0"/>
              </a:spcAft>
              <a:buNone/>
            </a:pPr>
            <a:r>
              <a:rPr lang="en" sz="2100">
                <a:latin typeface="Calibri"/>
                <a:ea typeface="Calibri"/>
                <a:cs typeface="Calibri"/>
                <a:sym typeface="Calibri"/>
              </a:rPr>
              <a:t>Shows how LRS functions can be used to snap points to a network, as well as to manage actual LRS data.</a:t>
            </a:r>
            <a:endParaRPr sz="2100">
              <a:latin typeface="Calibri"/>
              <a:ea typeface="Calibri"/>
              <a:cs typeface="Calibri"/>
              <a:sym typeface="Calibri"/>
            </a:endParaRPr>
          </a:p>
        </p:txBody>
      </p:sp>
      <p:sp>
        <p:nvSpPr>
          <p:cNvPr id="2377" name="Google Shape;2377;p29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25 - Linear Referencing</a:t>
            </a:r>
            <a:endParaRPr b="1" sz="1500">
              <a:solidFill>
                <a:srgbClr val="FFFFFF"/>
              </a:solidFill>
              <a:latin typeface="Calibri"/>
              <a:ea typeface="Calibri"/>
              <a:cs typeface="Calibri"/>
              <a:sym typeface="Calibri"/>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299"/>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26 - Dimensionally </a:t>
            </a:r>
            <a:br>
              <a:rPr lang="en" sz="3140"/>
            </a:br>
            <a:r>
              <a:rPr lang="en" sz="3140"/>
              <a:t>Extended 9 Intersection Model (DE9IM)</a:t>
            </a:r>
            <a:endParaRPr sz="3140"/>
          </a:p>
        </p:txBody>
      </p:sp>
      <p:sp>
        <p:nvSpPr>
          <p:cNvPr id="2383" name="Google Shape;2383;p29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11" name="Google Shape;311;p39"/>
          <p:cNvSpPr txBox="1"/>
          <p:nvPr/>
        </p:nvSpPr>
        <p:spPr>
          <a:xfrm>
            <a:off x="317500" y="389475"/>
            <a:ext cx="207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Login</a:t>
            </a:r>
            <a:endParaRPr sz="2200">
              <a:latin typeface="Arial Black"/>
              <a:ea typeface="Arial Black"/>
              <a:cs typeface="Arial Black"/>
              <a:sym typeface="Arial Black"/>
            </a:endParaRPr>
          </a:p>
        </p:txBody>
      </p:sp>
      <p:pic>
        <p:nvPicPr>
          <p:cNvPr id="312" name="Google Shape;312;p39"/>
          <p:cNvPicPr preferRelativeResize="0"/>
          <p:nvPr/>
        </p:nvPicPr>
        <p:blipFill>
          <a:blip r:embed="rId3">
            <a:alphaModFix/>
          </a:blip>
          <a:stretch>
            <a:fillRect/>
          </a:stretch>
        </p:blipFill>
        <p:spPr>
          <a:xfrm>
            <a:off x="1293988" y="1065075"/>
            <a:ext cx="6556018" cy="39260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30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Interior, Boundary and Exterior</a:t>
            </a:r>
            <a:endParaRPr/>
          </a:p>
        </p:txBody>
      </p:sp>
      <p:pic>
        <p:nvPicPr>
          <p:cNvPr id="2389" name="Google Shape;2389;p300"/>
          <p:cNvPicPr preferRelativeResize="0"/>
          <p:nvPr/>
        </p:nvPicPr>
        <p:blipFill>
          <a:blip r:embed="rId3">
            <a:alphaModFix/>
          </a:blip>
          <a:stretch>
            <a:fillRect/>
          </a:stretch>
        </p:blipFill>
        <p:spPr>
          <a:xfrm>
            <a:off x="419100" y="1752600"/>
            <a:ext cx="2400300" cy="2015225"/>
          </a:xfrm>
          <a:prstGeom prst="rect">
            <a:avLst/>
          </a:prstGeom>
          <a:noFill/>
          <a:ln>
            <a:noFill/>
          </a:ln>
        </p:spPr>
      </p:pic>
      <p:pic>
        <p:nvPicPr>
          <p:cNvPr id="2390" name="Google Shape;2390;p300"/>
          <p:cNvPicPr preferRelativeResize="0"/>
          <p:nvPr/>
        </p:nvPicPr>
        <p:blipFill>
          <a:blip r:embed="rId4">
            <a:alphaModFix/>
          </a:blip>
          <a:stretch>
            <a:fillRect/>
          </a:stretch>
        </p:blipFill>
        <p:spPr>
          <a:xfrm>
            <a:off x="3349350" y="1874363"/>
            <a:ext cx="2447925" cy="1771700"/>
          </a:xfrm>
          <a:prstGeom prst="rect">
            <a:avLst/>
          </a:prstGeom>
          <a:noFill/>
          <a:ln>
            <a:noFill/>
          </a:ln>
        </p:spPr>
      </p:pic>
      <p:pic>
        <p:nvPicPr>
          <p:cNvPr id="2391" name="Google Shape;2391;p300"/>
          <p:cNvPicPr preferRelativeResize="0"/>
          <p:nvPr/>
        </p:nvPicPr>
        <p:blipFill>
          <a:blip r:embed="rId5">
            <a:alphaModFix/>
          </a:blip>
          <a:stretch>
            <a:fillRect/>
          </a:stretch>
        </p:blipFill>
        <p:spPr>
          <a:xfrm>
            <a:off x="6355800" y="2326255"/>
            <a:ext cx="2400300" cy="864370"/>
          </a:xfrm>
          <a:prstGeom prst="rect">
            <a:avLst/>
          </a:prstGeom>
          <a:noFill/>
          <a:ln>
            <a:noFill/>
          </a:ln>
        </p:spPr>
      </p:pic>
      <p:sp>
        <p:nvSpPr>
          <p:cNvPr id="2392" name="Google Shape;2392;p300"/>
          <p:cNvSpPr txBox="1"/>
          <p:nvPr>
            <p:ph type="title"/>
          </p:nvPr>
        </p:nvSpPr>
        <p:spPr>
          <a:xfrm>
            <a:off x="623400" y="4045475"/>
            <a:ext cx="2053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Polygons</a:t>
            </a:r>
            <a:endParaRPr/>
          </a:p>
        </p:txBody>
      </p:sp>
      <p:sp>
        <p:nvSpPr>
          <p:cNvPr id="2393" name="Google Shape;2393;p300"/>
          <p:cNvSpPr txBox="1"/>
          <p:nvPr>
            <p:ph type="title"/>
          </p:nvPr>
        </p:nvSpPr>
        <p:spPr>
          <a:xfrm>
            <a:off x="3531113" y="4045475"/>
            <a:ext cx="2053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Linestrings</a:t>
            </a:r>
            <a:endParaRPr/>
          </a:p>
        </p:txBody>
      </p:sp>
      <p:sp>
        <p:nvSpPr>
          <p:cNvPr id="2394" name="Google Shape;2394;p300"/>
          <p:cNvSpPr txBox="1"/>
          <p:nvPr>
            <p:ph type="title"/>
          </p:nvPr>
        </p:nvSpPr>
        <p:spPr>
          <a:xfrm>
            <a:off x="6510300" y="4045475"/>
            <a:ext cx="2053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Points</a:t>
            </a:r>
            <a:endParaRPr/>
          </a:p>
        </p:txBody>
      </p:sp>
      <p:cxnSp>
        <p:nvCxnSpPr>
          <p:cNvPr id="2395" name="Google Shape;2395;p300"/>
          <p:cNvCxnSpPr/>
          <p:nvPr/>
        </p:nvCxnSpPr>
        <p:spPr>
          <a:xfrm>
            <a:off x="3057525" y="1571625"/>
            <a:ext cx="0" cy="3067200"/>
          </a:xfrm>
          <a:prstGeom prst="straightConnector1">
            <a:avLst/>
          </a:prstGeom>
          <a:noFill/>
          <a:ln cap="flat" cmpd="sng" w="9525">
            <a:solidFill>
              <a:schemeClr val="dk2"/>
            </a:solidFill>
            <a:prstDash val="solid"/>
            <a:round/>
            <a:headEnd len="med" w="med" type="none"/>
            <a:tailEnd len="med" w="med" type="none"/>
          </a:ln>
        </p:spPr>
      </p:cxnSp>
      <p:cxnSp>
        <p:nvCxnSpPr>
          <p:cNvPr id="2396" name="Google Shape;2396;p300"/>
          <p:cNvCxnSpPr/>
          <p:nvPr/>
        </p:nvCxnSpPr>
        <p:spPr>
          <a:xfrm>
            <a:off x="6038850" y="1571625"/>
            <a:ext cx="0" cy="3067200"/>
          </a:xfrm>
          <a:prstGeom prst="straightConnector1">
            <a:avLst/>
          </a:prstGeom>
          <a:noFill/>
          <a:ln cap="flat" cmpd="sng" w="9525">
            <a:solidFill>
              <a:schemeClr val="dk2"/>
            </a:solidFill>
            <a:prstDash val="solid"/>
            <a:round/>
            <a:headEnd len="med" w="med" type="none"/>
            <a:tailEnd len="med" w="med" type="none"/>
          </a:ln>
        </p:spPr>
      </p:cxnSp>
      <p:sp>
        <p:nvSpPr>
          <p:cNvPr id="2397" name="Google Shape;2397;p30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0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DE9IM</a:t>
            </a:r>
            <a:endParaRPr/>
          </a:p>
        </p:txBody>
      </p:sp>
      <p:pic>
        <p:nvPicPr>
          <p:cNvPr id="2403" name="Google Shape;2403;p301"/>
          <p:cNvPicPr preferRelativeResize="0"/>
          <p:nvPr/>
        </p:nvPicPr>
        <p:blipFill>
          <a:blip r:embed="rId3">
            <a:alphaModFix/>
          </a:blip>
          <a:stretch>
            <a:fillRect/>
          </a:stretch>
        </p:blipFill>
        <p:spPr>
          <a:xfrm>
            <a:off x="3543300" y="521425"/>
            <a:ext cx="4848225" cy="4298424"/>
          </a:xfrm>
          <a:prstGeom prst="rect">
            <a:avLst/>
          </a:prstGeom>
          <a:noFill/>
          <a:ln>
            <a:noFill/>
          </a:ln>
        </p:spPr>
      </p:pic>
      <p:sp>
        <p:nvSpPr>
          <p:cNvPr id="2404" name="Google Shape;2404;p301"/>
          <p:cNvSpPr txBox="1"/>
          <p:nvPr/>
        </p:nvSpPr>
        <p:spPr>
          <a:xfrm>
            <a:off x="447675" y="1333500"/>
            <a:ext cx="29241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The DE9IM relationship between two geometries is calculated by examining the dimensionality of each intersection in the grid. </a:t>
            </a:r>
            <a:br>
              <a:rPr lang="en" sz="1900">
                <a:latin typeface="Calibri"/>
                <a:ea typeface="Calibri"/>
                <a:cs typeface="Calibri"/>
                <a:sym typeface="Calibri"/>
              </a:rPr>
            </a:br>
            <a:br>
              <a:rPr lang="en" sz="1900">
                <a:latin typeface="Calibri"/>
                <a:ea typeface="Calibri"/>
                <a:cs typeface="Calibri"/>
                <a:sym typeface="Calibri"/>
              </a:rPr>
            </a:br>
            <a:r>
              <a:rPr lang="en" sz="1900">
                <a:latin typeface="Calibri"/>
                <a:ea typeface="Calibri"/>
                <a:cs typeface="Calibri"/>
                <a:sym typeface="Calibri"/>
              </a:rPr>
              <a:t>The full set of 9 intersections precisely defines the nature of the spatial relationship between the geometries.</a:t>
            </a:r>
            <a:endParaRPr sz="1900">
              <a:latin typeface="Calibri"/>
              <a:ea typeface="Calibri"/>
              <a:cs typeface="Calibri"/>
              <a:sym typeface="Calibri"/>
            </a:endParaRPr>
          </a:p>
        </p:txBody>
      </p:sp>
      <p:sp>
        <p:nvSpPr>
          <p:cNvPr id="2405" name="Google Shape;2405;p30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0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DE9IM</a:t>
            </a:r>
            <a:endParaRPr/>
          </a:p>
        </p:txBody>
      </p:sp>
      <p:pic>
        <p:nvPicPr>
          <p:cNvPr id="2411" name="Google Shape;2411;p302"/>
          <p:cNvPicPr preferRelativeResize="0"/>
          <p:nvPr/>
        </p:nvPicPr>
        <p:blipFill>
          <a:blip r:embed="rId3">
            <a:alphaModFix/>
          </a:blip>
          <a:stretch>
            <a:fillRect/>
          </a:stretch>
        </p:blipFill>
        <p:spPr>
          <a:xfrm>
            <a:off x="1104900" y="1751150"/>
            <a:ext cx="2286000" cy="2286000"/>
          </a:xfrm>
          <a:prstGeom prst="rect">
            <a:avLst/>
          </a:prstGeom>
          <a:noFill/>
          <a:ln>
            <a:noFill/>
          </a:ln>
        </p:spPr>
      </p:pic>
      <p:pic>
        <p:nvPicPr>
          <p:cNvPr id="2412" name="Google Shape;2412;p302"/>
          <p:cNvPicPr preferRelativeResize="0"/>
          <p:nvPr/>
        </p:nvPicPr>
        <p:blipFill>
          <a:blip r:embed="rId4">
            <a:alphaModFix/>
          </a:blip>
          <a:stretch>
            <a:fillRect/>
          </a:stretch>
        </p:blipFill>
        <p:spPr>
          <a:xfrm>
            <a:off x="5581650" y="1628775"/>
            <a:ext cx="2286000" cy="2286000"/>
          </a:xfrm>
          <a:prstGeom prst="rect">
            <a:avLst/>
          </a:prstGeom>
          <a:noFill/>
          <a:ln>
            <a:noFill/>
          </a:ln>
        </p:spPr>
      </p:pic>
      <p:sp>
        <p:nvSpPr>
          <p:cNvPr id="2413" name="Google Shape;2413;p302"/>
          <p:cNvSpPr txBox="1"/>
          <p:nvPr/>
        </p:nvSpPr>
        <p:spPr>
          <a:xfrm>
            <a:off x="723900" y="4037150"/>
            <a:ext cx="3219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Calibri"/>
                <a:ea typeface="Calibri"/>
                <a:cs typeface="Calibri"/>
                <a:sym typeface="Calibri"/>
              </a:rPr>
              <a:t>dim(I(a) ∩ I(b) = </a:t>
            </a:r>
            <a:r>
              <a:rPr b="1" lang="en" sz="3100">
                <a:solidFill>
                  <a:srgbClr val="FF0000"/>
                </a:solidFill>
                <a:latin typeface="Calibri"/>
                <a:ea typeface="Calibri"/>
                <a:cs typeface="Calibri"/>
                <a:sym typeface="Calibri"/>
              </a:rPr>
              <a:t>2</a:t>
            </a:r>
            <a:endParaRPr b="1" sz="3100">
              <a:solidFill>
                <a:srgbClr val="FF0000"/>
              </a:solidFill>
              <a:latin typeface="Calibri"/>
              <a:ea typeface="Calibri"/>
              <a:cs typeface="Calibri"/>
              <a:sym typeface="Calibri"/>
            </a:endParaRPr>
          </a:p>
        </p:txBody>
      </p:sp>
      <p:sp>
        <p:nvSpPr>
          <p:cNvPr id="2414" name="Google Shape;2414;p302"/>
          <p:cNvSpPr txBox="1"/>
          <p:nvPr/>
        </p:nvSpPr>
        <p:spPr>
          <a:xfrm>
            <a:off x="5143500" y="4037150"/>
            <a:ext cx="3457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latin typeface="Calibri"/>
                <a:ea typeface="Calibri"/>
                <a:cs typeface="Calibri"/>
                <a:sym typeface="Calibri"/>
              </a:rPr>
              <a:t>dim(B(a) ∩ B(b) = </a:t>
            </a:r>
            <a:r>
              <a:rPr b="1" lang="en" sz="3100">
                <a:solidFill>
                  <a:srgbClr val="FF0000"/>
                </a:solidFill>
                <a:latin typeface="Calibri"/>
                <a:ea typeface="Calibri"/>
                <a:cs typeface="Calibri"/>
                <a:sym typeface="Calibri"/>
              </a:rPr>
              <a:t>0</a:t>
            </a:r>
            <a:endParaRPr b="1" sz="3100">
              <a:solidFill>
                <a:srgbClr val="FF0000"/>
              </a:solidFill>
              <a:latin typeface="Calibri"/>
              <a:ea typeface="Calibri"/>
              <a:cs typeface="Calibri"/>
              <a:sym typeface="Calibri"/>
            </a:endParaRPr>
          </a:p>
        </p:txBody>
      </p:sp>
      <p:cxnSp>
        <p:nvCxnSpPr>
          <p:cNvPr id="2415" name="Google Shape;2415;p302"/>
          <p:cNvCxnSpPr/>
          <p:nvPr/>
        </p:nvCxnSpPr>
        <p:spPr>
          <a:xfrm>
            <a:off x="4572000" y="1085775"/>
            <a:ext cx="0" cy="3648300"/>
          </a:xfrm>
          <a:prstGeom prst="straightConnector1">
            <a:avLst/>
          </a:prstGeom>
          <a:noFill/>
          <a:ln cap="flat" cmpd="sng" w="9525">
            <a:solidFill>
              <a:schemeClr val="dk2"/>
            </a:solidFill>
            <a:prstDash val="solid"/>
            <a:round/>
            <a:headEnd len="med" w="med" type="none"/>
            <a:tailEnd len="med" w="med" type="none"/>
          </a:ln>
        </p:spPr>
      </p:cxnSp>
      <p:sp>
        <p:nvSpPr>
          <p:cNvPr id="2416" name="Google Shape;2416;p30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30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DI9EM matrix codes</a:t>
            </a:r>
            <a:endParaRPr/>
          </a:p>
        </p:txBody>
      </p:sp>
      <p:sp>
        <p:nvSpPr>
          <p:cNvPr id="2422" name="Google Shape;2422;p303"/>
          <p:cNvSpPr txBox="1"/>
          <p:nvPr>
            <p:ph idx="1" type="body"/>
          </p:nvPr>
        </p:nvSpPr>
        <p:spPr>
          <a:xfrm>
            <a:off x="311700" y="1304875"/>
            <a:ext cx="8520600" cy="3416400"/>
          </a:xfrm>
          <a:prstGeom prst="rect">
            <a:avLst/>
          </a:prstGeom>
        </p:spPr>
        <p:txBody>
          <a:bodyPr anchorCtr="0" anchor="t" bIns="91425" lIns="91425" spcFirstLastPara="1" rIns="91425" wrap="square" tIns="91425">
            <a:normAutofit/>
          </a:bodyPr>
          <a:lstStyle/>
          <a:p>
            <a:pPr indent="-419100" lvl="0" marL="457200" rtl="0" algn="l">
              <a:spcBef>
                <a:spcPts val="0"/>
              </a:spcBef>
              <a:spcAft>
                <a:spcPts val="0"/>
              </a:spcAft>
              <a:buSzPts val="3000"/>
              <a:buChar char="●"/>
            </a:pPr>
            <a:r>
              <a:rPr b="1" lang="en" sz="3000"/>
              <a:t>0</a:t>
            </a:r>
            <a:r>
              <a:rPr lang="en" sz="3000"/>
              <a:t> = 0-d intersection (puntal)</a:t>
            </a:r>
            <a:endParaRPr sz="3000"/>
          </a:p>
          <a:p>
            <a:pPr indent="-419100" lvl="0" marL="457200" rtl="0" algn="l">
              <a:spcBef>
                <a:spcPts val="0"/>
              </a:spcBef>
              <a:spcAft>
                <a:spcPts val="0"/>
              </a:spcAft>
              <a:buSzPts val="3000"/>
              <a:buChar char="●"/>
            </a:pPr>
            <a:r>
              <a:rPr b="1" lang="en" sz="3000"/>
              <a:t>1</a:t>
            </a:r>
            <a:r>
              <a:rPr lang="en" sz="3000"/>
              <a:t> = 1-d intersection (linear)</a:t>
            </a:r>
            <a:endParaRPr sz="3000"/>
          </a:p>
          <a:p>
            <a:pPr indent="-419100" lvl="0" marL="457200" rtl="0" algn="l">
              <a:spcBef>
                <a:spcPts val="0"/>
              </a:spcBef>
              <a:spcAft>
                <a:spcPts val="0"/>
              </a:spcAft>
              <a:buSzPts val="3000"/>
              <a:buChar char="●"/>
            </a:pPr>
            <a:r>
              <a:rPr b="1" lang="en" sz="3000"/>
              <a:t>2</a:t>
            </a:r>
            <a:r>
              <a:rPr lang="en" sz="3000"/>
              <a:t> = 2-d intersection (areal)</a:t>
            </a:r>
            <a:endParaRPr sz="3000"/>
          </a:p>
          <a:p>
            <a:pPr indent="-419100" lvl="0" marL="457200" rtl="0" algn="l">
              <a:spcBef>
                <a:spcPts val="0"/>
              </a:spcBef>
              <a:spcAft>
                <a:spcPts val="0"/>
              </a:spcAft>
              <a:buSzPts val="3000"/>
              <a:buChar char="●"/>
            </a:pPr>
            <a:r>
              <a:rPr b="1" lang="en" sz="3000"/>
              <a:t>T</a:t>
            </a:r>
            <a:r>
              <a:rPr lang="en" sz="3000"/>
              <a:t> = some intersection of any dimension</a:t>
            </a:r>
            <a:endParaRPr sz="3000"/>
          </a:p>
          <a:p>
            <a:pPr indent="-419100" lvl="0" marL="457200" rtl="0" algn="l">
              <a:spcBef>
                <a:spcPts val="0"/>
              </a:spcBef>
              <a:spcAft>
                <a:spcPts val="0"/>
              </a:spcAft>
              <a:buSzPts val="3000"/>
              <a:buChar char="●"/>
            </a:pPr>
            <a:r>
              <a:rPr b="1" lang="en" sz="3000"/>
              <a:t>F</a:t>
            </a:r>
            <a:r>
              <a:rPr lang="en" sz="3000"/>
              <a:t> = no intersection</a:t>
            </a:r>
            <a:endParaRPr sz="3000"/>
          </a:p>
          <a:p>
            <a:pPr indent="-419100" lvl="0" marL="457200" rtl="0" algn="l">
              <a:spcBef>
                <a:spcPts val="0"/>
              </a:spcBef>
              <a:spcAft>
                <a:spcPts val="0"/>
              </a:spcAft>
              <a:buSzPts val="3000"/>
              <a:buChar char="●"/>
            </a:pPr>
            <a:r>
              <a:rPr b="1" lang="en" sz="3000"/>
              <a:t>*</a:t>
            </a:r>
            <a:r>
              <a:rPr lang="en" sz="3000"/>
              <a:t> = no preference</a:t>
            </a:r>
            <a:endParaRPr sz="3000"/>
          </a:p>
        </p:txBody>
      </p:sp>
      <p:sp>
        <p:nvSpPr>
          <p:cNvPr id="2423" name="Google Shape;2423;p30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304"/>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429" name="Google Shape;2429;p304"/>
          <p:cNvPicPr preferRelativeResize="0"/>
          <p:nvPr/>
        </p:nvPicPr>
        <p:blipFill>
          <a:blip r:embed="rId3">
            <a:alphaModFix/>
          </a:blip>
          <a:stretch>
            <a:fillRect/>
          </a:stretch>
        </p:blipFill>
        <p:spPr>
          <a:xfrm>
            <a:off x="349124" y="723900"/>
            <a:ext cx="4133850" cy="2562225"/>
          </a:xfrm>
          <a:prstGeom prst="rect">
            <a:avLst/>
          </a:prstGeom>
          <a:noFill/>
          <a:ln>
            <a:noFill/>
          </a:ln>
        </p:spPr>
      </p:pic>
      <p:pic>
        <p:nvPicPr>
          <p:cNvPr id="2430" name="Google Shape;2430;p304"/>
          <p:cNvPicPr preferRelativeResize="0"/>
          <p:nvPr/>
        </p:nvPicPr>
        <p:blipFill>
          <a:blip r:embed="rId4">
            <a:alphaModFix/>
          </a:blip>
          <a:stretch>
            <a:fillRect/>
          </a:stretch>
        </p:blipFill>
        <p:spPr>
          <a:xfrm>
            <a:off x="4482974" y="1266825"/>
            <a:ext cx="4356227" cy="3650041"/>
          </a:xfrm>
          <a:prstGeom prst="rect">
            <a:avLst/>
          </a:prstGeom>
          <a:noFill/>
          <a:ln>
            <a:noFill/>
          </a:ln>
        </p:spPr>
      </p:pic>
      <p:sp>
        <p:nvSpPr>
          <p:cNvPr id="2431" name="Google Shape;2431;p304"/>
          <p:cNvSpPr txBox="1"/>
          <p:nvPr/>
        </p:nvSpPr>
        <p:spPr>
          <a:xfrm>
            <a:off x="495300" y="3495675"/>
            <a:ext cx="373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Fill in the </a:t>
            </a:r>
            <a:r>
              <a:rPr b="1" lang="en" sz="2000">
                <a:latin typeface="Calibri"/>
                <a:ea typeface="Calibri"/>
                <a:cs typeface="Calibri"/>
                <a:sym typeface="Calibri"/>
              </a:rPr>
              <a:t>DE9IM</a:t>
            </a:r>
            <a:r>
              <a:rPr lang="en" sz="2000">
                <a:latin typeface="Calibri"/>
                <a:ea typeface="Calibri"/>
                <a:cs typeface="Calibri"/>
                <a:sym typeface="Calibri"/>
              </a:rPr>
              <a:t> matrix for these two geometries, examining each interaction, and then filling in the cell.</a:t>
            </a:r>
            <a:endParaRPr sz="2000">
              <a:latin typeface="Calibri"/>
              <a:ea typeface="Calibri"/>
              <a:cs typeface="Calibri"/>
              <a:sym typeface="Calibri"/>
            </a:endParaRPr>
          </a:p>
        </p:txBody>
      </p:sp>
      <p:sp>
        <p:nvSpPr>
          <p:cNvPr id="2432" name="Google Shape;2432;p30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305"/>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sp>
        <p:nvSpPr>
          <p:cNvPr id="2438" name="Google Shape;2438;p305"/>
          <p:cNvSpPr txBox="1"/>
          <p:nvPr/>
        </p:nvSpPr>
        <p:spPr>
          <a:xfrm>
            <a:off x="495300" y="3495675"/>
            <a:ext cx="848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In terms of relationships, the more complex picture on the left is the same as the simple one on the right, that we will use for SQL examples.</a:t>
            </a:r>
            <a:endParaRPr sz="2000">
              <a:latin typeface="Calibri"/>
              <a:ea typeface="Calibri"/>
              <a:cs typeface="Calibri"/>
              <a:sym typeface="Calibri"/>
            </a:endParaRPr>
          </a:p>
        </p:txBody>
      </p:sp>
      <p:pic>
        <p:nvPicPr>
          <p:cNvPr id="2439" name="Google Shape;2439;p305"/>
          <p:cNvPicPr preferRelativeResize="0"/>
          <p:nvPr/>
        </p:nvPicPr>
        <p:blipFill>
          <a:blip r:embed="rId3">
            <a:alphaModFix/>
          </a:blip>
          <a:stretch>
            <a:fillRect/>
          </a:stretch>
        </p:blipFill>
        <p:spPr>
          <a:xfrm>
            <a:off x="447675" y="876300"/>
            <a:ext cx="8534401" cy="2326775"/>
          </a:xfrm>
          <a:prstGeom prst="rect">
            <a:avLst/>
          </a:prstGeom>
          <a:noFill/>
          <a:ln>
            <a:noFill/>
          </a:ln>
        </p:spPr>
      </p:pic>
      <p:sp>
        <p:nvSpPr>
          <p:cNvPr id="2440" name="Google Shape;2440;p30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sp>
        <p:nvSpPr>
          <p:cNvPr id="2445" name="Google Shape;2445;p30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Calculate the DI9EM matrix for two geometries</a:t>
            </a:r>
            <a:endParaRPr/>
          </a:p>
        </p:txBody>
      </p:sp>
      <p:sp>
        <p:nvSpPr>
          <p:cNvPr id="2446" name="Google Shape;2446;p306"/>
          <p:cNvSpPr txBox="1"/>
          <p:nvPr>
            <p:ph idx="2" type="title"/>
          </p:nvPr>
        </p:nvSpPr>
        <p:spPr>
          <a:xfrm>
            <a:off x="390525" y="1264825"/>
            <a:ext cx="8520600" cy="18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410">
                <a:solidFill>
                  <a:srgbClr val="0000FF"/>
                </a:solidFill>
              </a:rPr>
              <a:t>SELECT</a:t>
            </a:r>
            <a:r>
              <a:rPr b="1" lang="en" sz="2410">
                <a:solidFill>
                  <a:schemeClr val="dk1"/>
                </a:solidFill>
              </a:rPr>
              <a:t> </a:t>
            </a:r>
            <a:r>
              <a:rPr b="1" lang="en" sz="2410">
                <a:solidFill>
                  <a:srgbClr val="006E1D"/>
                </a:solidFill>
              </a:rPr>
              <a:t>ST_Relate(</a:t>
            </a:r>
            <a:endParaRPr b="1" sz="2410">
              <a:solidFill>
                <a:srgbClr val="006E1D"/>
              </a:solidFill>
            </a:endParaRPr>
          </a:p>
          <a:p>
            <a:pPr indent="0" lvl="0" marL="0" rtl="0" algn="l">
              <a:spcBef>
                <a:spcPts val="0"/>
              </a:spcBef>
              <a:spcAft>
                <a:spcPts val="0"/>
              </a:spcAft>
              <a:buSzPts val="1100"/>
              <a:buNone/>
            </a:pPr>
            <a:r>
              <a:rPr b="1" lang="en" sz="2410">
                <a:solidFill>
                  <a:schemeClr val="dk1"/>
                </a:solidFill>
              </a:rPr>
              <a:t>         </a:t>
            </a:r>
            <a:r>
              <a:rPr b="1" lang="en" sz="2410">
                <a:solidFill>
                  <a:srgbClr val="B45F06"/>
                </a:solidFill>
              </a:rPr>
              <a:t>'LINESTRING(0 0, 2 0)'</a:t>
            </a:r>
            <a:r>
              <a:rPr b="1" lang="en" sz="2410">
                <a:solidFill>
                  <a:schemeClr val="dk1"/>
                </a:solidFill>
              </a:rPr>
              <a:t>,</a:t>
            </a:r>
            <a:endParaRPr b="1" sz="2410">
              <a:solidFill>
                <a:schemeClr val="dk1"/>
              </a:solidFill>
            </a:endParaRPr>
          </a:p>
          <a:p>
            <a:pPr indent="0" lvl="0" marL="0" rtl="0" algn="l">
              <a:spcBef>
                <a:spcPts val="0"/>
              </a:spcBef>
              <a:spcAft>
                <a:spcPts val="0"/>
              </a:spcAft>
              <a:buSzPts val="1100"/>
              <a:buNone/>
            </a:pPr>
            <a:r>
              <a:rPr b="1" lang="en" sz="2410">
                <a:solidFill>
                  <a:schemeClr val="dk1"/>
                </a:solidFill>
              </a:rPr>
              <a:t>         </a:t>
            </a:r>
            <a:r>
              <a:rPr b="1" lang="en" sz="2410">
                <a:solidFill>
                  <a:srgbClr val="B45F06"/>
                </a:solidFill>
              </a:rPr>
              <a:t>'POLYGON((1 -1, 1 1, 3 1, 3 -1, 1 -1))'</a:t>
            </a:r>
            <a:endParaRPr b="1" sz="2410">
              <a:solidFill>
                <a:srgbClr val="B45F06"/>
              </a:solidFill>
            </a:endParaRPr>
          </a:p>
          <a:p>
            <a:pPr indent="0" lvl="0" marL="0" rtl="0" algn="l">
              <a:spcBef>
                <a:spcPts val="0"/>
              </a:spcBef>
              <a:spcAft>
                <a:spcPts val="0"/>
              </a:spcAft>
              <a:buSzPts val="1100"/>
              <a:buNone/>
            </a:pPr>
            <a:r>
              <a:rPr b="1" lang="en" sz="2410">
                <a:solidFill>
                  <a:schemeClr val="dk1"/>
                </a:solidFill>
              </a:rPr>
              <a:t>       </a:t>
            </a:r>
            <a:r>
              <a:rPr b="1" lang="en" sz="2410">
                <a:solidFill>
                  <a:srgbClr val="006E1D"/>
                </a:solidFill>
              </a:rPr>
              <a:t>)</a:t>
            </a:r>
            <a:r>
              <a:rPr b="1" lang="en" sz="2410">
                <a:solidFill>
                  <a:schemeClr val="dk1"/>
                </a:solidFill>
              </a:rPr>
              <a:t>;</a:t>
            </a:r>
            <a:endParaRPr b="1" sz="2410">
              <a:solidFill>
                <a:schemeClr val="dk1"/>
              </a:solidFill>
            </a:endParaRPr>
          </a:p>
        </p:txBody>
      </p:sp>
      <p:sp>
        <p:nvSpPr>
          <p:cNvPr id="2447" name="Google Shape;2447;p306"/>
          <p:cNvSpPr txBox="1"/>
          <p:nvPr/>
        </p:nvSpPr>
        <p:spPr>
          <a:xfrm>
            <a:off x="600075" y="3589875"/>
            <a:ext cx="3000000" cy="5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10">
                <a:solidFill>
                  <a:schemeClr val="dk1"/>
                </a:solidFill>
                <a:latin typeface="Consolas"/>
                <a:ea typeface="Consolas"/>
                <a:cs typeface="Consolas"/>
                <a:sym typeface="Consolas"/>
              </a:rPr>
              <a:t>1010F0212</a:t>
            </a:r>
            <a:endParaRPr/>
          </a:p>
        </p:txBody>
      </p:sp>
      <p:sp>
        <p:nvSpPr>
          <p:cNvPr id="2448" name="Google Shape;2448;p306"/>
          <p:cNvSpPr txBox="1"/>
          <p:nvPr/>
        </p:nvSpPr>
        <p:spPr>
          <a:xfrm>
            <a:off x="3971775" y="3218925"/>
            <a:ext cx="1428900" cy="129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10">
                <a:solidFill>
                  <a:schemeClr val="dk1"/>
                </a:solidFill>
                <a:latin typeface="Consolas"/>
                <a:ea typeface="Consolas"/>
                <a:cs typeface="Consolas"/>
                <a:sym typeface="Consolas"/>
              </a:rPr>
              <a:t>101</a:t>
            </a:r>
            <a:br>
              <a:rPr b="1" lang="en" sz="2410">
                <a:solidFill>
                  <a:schemeClr val="dk1"/>
                </a:solidFill>
                <a:latin typeface="Consolas"/>
                <a:ea typeface="Consolas"/>
                <a:cs typeface="Consolas"/>
                <a:sym typeface="Consolas"/>
              </a:rPr>
            </a:br>
            <a:r>
              <a:rPr b="1" lang="en" sz="2410">
                <a:solidFill>
                  <a:schemeClr val="dk1"/>
                </a:solidFill>
                <a:latin typeface="Consolas"/>
                <a:ea typeface="Consolas"/>
                <a:cs typeface="Consolas"/>
                <a:sym typeface="Consolas"/>
              </a:rPr>
              <a:t>0F0</a:t>
            </a:r>
            <a:br>
              <a:rPr b="1" lang="en" sz="2410">
                <a:solidFill>
                  <a:schemeClr val="dk1"/>
                </a:solidFill>
                <a:latin typeface="Consolas"/>
                <a:ea typeface="Consolas"/>
                <a:cs typeface="Consolas"/>
                <a:sym typeface="Consolas"/>
              </a:rPr>
            </a:br>
            <a:r>
              <a:rPr b="1" lang="en" sz="2410">
                <a:solidFill>
                  <a:schemeClr val="dk1"/>
                </a:solidFill>
                <a:latin typeface="Consolas"/>
                <a:ea typeface="Consolas"/>
                <a:cs typeface="Consolas"/>
                <a:sym typeface="Consolas"/>
              </a:rPr>
              <a:t>212</a:t>
            </a:r>
            <a:endParaRPr/>
          </a:p>
        </p:txBody>
      </p:sp>
      <p:sp>
        <p:nvSpPr>
          <p:cNvPr id="2449" name="Google Shape;2449;p306"/>
          <p:cNvSpPr/>
          <p:nvPr/>
        </p:nvSpPr>
        <p:spPr>
          <a:xfrm>
            <a:off x="2505075" y="3558075"/>
            <a:ext cx="1238100" cy="61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50" name="Google Shape;2450;p306"/>
          <p:cNvGraphicFramePr/>
          <p:nvPr/>
        </p:nvGraphicFramePr>
        <p:xfrm>
          <a:off x="6667500" y="3044775"/>
          <a:ext cx="3000000" cy="3000000"/>
        </p:xfrm>
        <a:graphic>
          <a:graphicData uri="http://schemas.openxmlformats.org/drawingml/2006/table">
            <a:tbl>
              <a:tblPr>
                <a:noFill/>
                <a:tableStyleId>{317A359F-22BE-4EAF-A268-50F2D1278A95}</a:tableStyleId>
              </a:tblPr>
              <a:tblGrid>
                <a:gridCol w="382850"/>
                <a:gridCol w="382850"/>
                <a:gridCol w="382850"/>
                <a:gridCol w="382850"/>
              </a:tblGrid>
              <a:tr h="324375">
                <a:tc>
                  <a:txBody>
                    <a:bodyPr/>
                    <a:lstStyle/>
                    <a:p>
                      <a:pPr indent="0" lvl="0" marL="0" rtl="0" algn="ctr">
                        <a:spcBef>
                          <a:spcPts val="0"/>
                        </a:spcBef>
                        <a:spcAft>
                          <a:spcPts val="0"/>
                        </a:spcAft>
                        <a:buNone/>
                      </a:pPr>
                      <a:r>
                        <a:t/>
                      </a:r>
                      <a:endParaRPr b="1" sz="1500"/>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r>
              <a:tr h="324375">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1</a:t>
                      </a:r>
                      <a:endParaRPr b="1" sz="1500"/>
                    </a:p>
                  </a:txBody>
                  <a:tcPr marT="91425" marB="91425" marR="91425" marL="91425" anchor="ctr"/>
                </a:tc>
                <a:tc>
                  <a:txBody>
                    <a:bodyPr/>
                    <a:lstStyle/>
                    <a:p>
                      <a:pPr indent="0" lvl="0" marL="0" rtl="0" algn="ctr">
                        <a:spcBef>
                          <a:spcPts val="0"/>
                        </a:spcBef>
                        <a:spcAft>
                          <a:spcPts val="0"/>
                        </a:spcAft>
                        <a:buNone/>
                      </a:pPr>
                      <a:r>
                        <a:rPr b="1" lang="en" sz="1500"/>
                        <a:t>0</a:t>
                      </a:r>
                      <a:endParaRPr b="1" sz="1500"/>
                    </a:p>
                  </a:txBody>
                  <a:tcPr marT="91425" marB="91425" marR="91425" marL="91425" anchor="ctr"/>
                </a:tc>
                <a:tc>
                  <a:txBody>
                    <a:bodyPr/>
                    <a:lstStyle/>
                    <a:p>
                      <a:pPr indent="0" lvl="0" marL="0" rtl="0" algn="ctr">
                        <a:spcBef>
                          <a:spcPts val="0"/>
                        </a:spcBef>
                        <a:spcAft>
                          <a:spcPts val="0"/>
                        </a:spcAft>
                        <a:buNone/>
                      </a:pPr>
                      <a:r>
                        <a:rPr b="1" lang="en" sz="1500"/>
                        <a:t>1</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0</a:t>
                      </a:r>
                      <a:endParaRPr b="1" sz="1500"/>
                    </a:p>
                  </a:txBody>
                  <a:tcPr marT="91425" marB="91425" marR="91425" marL="91425" anchor="ctr"/>
                </a:tc>
                <a:tc>
                  <a:txBody>
                    <a:bodyPr/>
                    <a:lstStyle/>
                    <a:p>
                      <a:pPr indent="0" lvl="0" marL="0" rtl="0" algn="ctr">
                        <a:spcBef>
                          <a:spcPts val="0"/>
                        </a:spcBef>
                        <a:spcAft>
                          <a:spcPts val="0"/>
                        </a:spcAft>
                        <a:buNone/>
                      </a:pPr>
                      <a:r>
                        <a:rPr b="1" lang="en" sz="1500"/>
                        <a:t>F</a:t>
                      </a:r>
                      <a:endParaRPr b="1" sz="1500"/>
                    </a:p>
                  </a:txBody>
                  <a:tcPr marT="91425" marB="91425" marR="91425" marL="91425" anchor="ctr"/>
                </a:tc>
                <a:tc>
                  <a:txBody>
                    <a:bodyPr/>
                    <a:lstStyle/>
                    <a:p>
                      <a:pPr indent="0" lvl="0" marL="0" rtl="0" algn="ctr">
                        <a:spcBef>
                          <a:spcPts val="0"/>
                        </a:spcBef>
                        <a:spcAft>
                          <a:spcPts val="0"/>
                        </a:spcAft>
                        <a:buNone/>
                      </a:pPr>
                      <a:r>
                        <a:rPr b="1" lang="en" sz="1500"/>
                        <a:t>0</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2</a:t>
                      </a:r>
                      <a:endParaRPr b="1" sz="1500"/>
                    </a:p>
                  </a:txBody>
                  <a:tcPr marT="91425" marB="91425" marR="91425" marL="91425" anchor="ctr"/>
                </a:tc>
                <a:tc>
                  <a:txBody>
                    <a:bodyPr/>
                    <a:lstStyle/>
                    <a:p>
                      <a:pPr indent="0" lvl="0" marL="0" rtl="0" algn="ctr">
                        <a:spcBef>
                          <a:spcPts val="0"/>
                        </a:spcBef>
                        <a:spcAft>
                          <a:spcPts val="0"/>
                        </a:spcAft>
                        <a:buNone/>
                      </a:pPr>
                      <a:r>
                        <a:rPr b="1" lang="en" sz="1500"/>
                        <a:t>1</a:t>
                      </a:r>
                      <a:endParaRPr b="1" sz="1500"/>
                    </a:p>
                  </a:txBody>
                  <a:tcPr marT="91425" marB="91425" marR="91425" marL="91425" anchor="ctr"/>
                </a:tc>
                <a:tc>
                  <a:txBody>
                    <a:bodyPr/>
                    <a:lstStyle/>
                    <a:p>
                      <a:pPr indent="0" lvl="0" marL="0" rtl="0" algn="ctr">
                        <a:spcBef>
                          <a:spcPts val="0"/>
                        </a:spcBef>
                        <a:spcAft>
                          <a:spcPts val="0"/>
                        </a:spcAft>
                        <a:buNone/>
                      </a:pPr>
                      <a:r>
                        <a:rPr b="1" lang="en" sz="1500"/>
                        <a:t>2</a:t>
                      </a:r>
                      <a:endParaRPr b="1" sz="1500"/>
                    </a:p>
                  </a:txBody>
                  <a:tcPr marT="91425" marB="91425" marR="91425" marL="91425" anchor="ctr"/>
                </a:tc>
              </a:tr>
            </a:tbl>
          </a:graphicData>
        </a:graphic>
      </p:graphicFrame>
      <p:sp>
        <p:nvSpPr>
          <p:cNvPr id="2451" name="Google Shape;2451;p306"/>
          <p:cNvSpPr/>
          <p:nvPr/>
        </p:nvSpPr>
        <p:spPr>
          <a:xfrm>
            <a:off x="5048250" y="3589875"/>
            <a:ext cx="1238100" cy="61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2" name="Google Shape;2452;p306"/>
          <p:cNvPicPr preferRelativeResize="0"/>
          <p:nvPr/>
        </p:nvPicPr>
        <p:blipFill>
          <a:blip r:embed="rId3">
            <a:alphaModFix/>
          </a:blip>
          <a:stretch>
            <a:fillRect/>
          </a:stretch>
        </p:blipFill>
        <p:spPr>
          <a:xfrm>
            <a:off x="645066" y="4069237"/>
            <a:ext cx="1531399" cy="720829"/>
          </a:xfrm>
          <a:prstGeom prst="rect">
            <a:avLst/>
          </a:prstGeom>
          <a:noFill/>
          <a:ln>
            <a:noFill/>
          </a:ln>
        </p:spPr>
      </p:pic>
      <p:sp>
        <p:nvSpPr>
          <p:cNvPr id="2453" name="Google Shape;2453;p30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30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this for?</a:t>
            </a:r>
            <a:endParaRPr/>
          </a:p>
        </p:txBody>
      </p:sp>
      <p:pic>
        <p:nvPicPr>
          <p:cNvPr id="2459" name="Google Shape;2459;p307"/>
          <p:cNvPicPr preferRelativeResize="0"/>
          <p:nvPr/>
        </p:nvPicPr>
        <p:blipFill>
          <a:blip r:embed="rId3">
            <a:alphaModFix/>
          </a:blip>
          <a:stretch>
            <a:fillRect/>
          </a:stretch>
        </p:blipFill>
        <p:spPr>
          <a:xfrm>
            <a:off x="409575" y="1341575"/>
            <a:ext cx="4581524" cy="2021425"/>
          </a:xfrm>
          <a:prstGeom prst="rect">
            <a:avLst/>
          </a:prstGeom>
          <a:noFill/>
          <a:ln>
            <a:noFill/>
          </a:ln>
        </p:spPr>
      </p:pic>
      <p:pic>
        <p:nvPicPr>
          <p:cNvPr id="2460" name="Google Shape;2460;p307"/>
          <p:cNvPicPr preferRelativeResize="0"/>
          <p:nvPr/>
        </p:nvPicPr>
        <p:blipFill>
          <a:blip r:embed="rId4">
            <a:alphaModFix/>
          </a:blip>
          <a:stretch>
            <a:fillRect/>
          </a:stretch>
        </p:blipFill>
        <p:spPr>
          <a:xfrm>
            <a:off x="6253428" y="2571750"/>
            <a:ext cx="2090471" cy="2313125"/>
          </a:xfrm>
          <a:prstGeom prst="rect">
            <a:avLst/>
          </a:prstGeom>
          <a:noFill/>
          <a:ln>
            <a:noFill/>
          </a:ln>
        </p:spPr>
      </p:pic>
      <p:sp>
        <p:nvSpPr>
          <p:cNvPr id="2461" name="Google Shape;2461;p307"/>
          <p:cNvSpPr txBox="1"/>
          <p:nvPr/>
        </p:nvSpPr>
        <p:spPr>
          <a:xfrm>
            <a:off x="409575" y="3407375"/>
            <a:ext cx="524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Data quality control. Some features have very specific allowed relationships to other features. Find the ones that break the rules in order to flag and fix them.</a:t>
            </a:r>
            <a:endParaRPr sz="2100">
              <a:latin typeface="Calibri"/>
              <a:ea typeface="Calibri"/>
              <a:cs typeface="Calibri"/>
              <a:sym typeface="Calibri"/>
            </a:endParaRPr>
          </a:p>
        </p:txBody>
      </p:sp>
      <p:sp>
        <p:nvSpPr>
          <p:cNvPr id="2462" name="Google Shape;2462;p307"/>
          <p:cNvSpPr txBox="1"/>
          <p:nvPr/>
        </p:nvSpPr>
        <p:spPr>
          <a:xfrm>
            <a:off x="6543675" y="988025"/>
            <a:ext cx="220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alibri"/>
                <a:ea typeface="Calibri"/>
                <a:cs typeface="Calibri"/>
                <a:sym typeface="Calibri"/>
              </a:rPr>
              <a:t>“Legal” docks have a specific pattern:</a:t>
            </a:r>
            <a:br>
              <a:rPr lang="en" sz="2100">
                <a:latin typeface="Calibri"/>
                <a:ea typeface="Calibri"/>
                <a:cs typeface="Calibri"/>
                <a:sym typeface="Calibri"/>
              </a:rPr>
            </a:br>
            <a:r>
              <a:rPr lang="en" sz="2100">
                <a:latin typeface="Calibri"/>
                <a:ea typeface="Calibri"/>
                <a:cs typeface="Calibri"/>
                <a:sym typeface="Calibri"/>
              </a:rPr>
              <a:t>IFF00F212</a:t>
            </a:r>
            <a:endParaRPr sz="2100">
              <a:latin typeface="Calibri"/>
              <a:ea typeface="Calibri"/>
              <a:cs typeface="Calibri"/>
              <a:sym typeface="Calibri"/>
            </a:endParaRPr>
          </a:p>
        </p:txBody>
      </p:sp>
      <p:sp>
        <p:nvSpPr>
          <p:cNvPr id="2463" name="Google Shape;2463;p30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30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this for? Find any illegal docks.</a:t>
            </a:r>
            <a:endParaRPr/>
          </a:p>
        </p:txBody>
      </p:sp>
      <p:sp>
        <p:nvSpPr>
          <p:cNvPr id="2469" name="Google Shape;2469;p308"/>
          <p:cNvSpPr txBox="1"/>
          <p:nvPr>
            <p:ph idx="2" type="title"/>
          </p:nvPr>
        </p:nvSpPr>
        <p:spPr>
          <a:xfrm>
            <a:off x="390525" y="1264825"/>
            <a:ext cx="8562900" cy="3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710">
                <a:solidFill>
                  <a:srgbClr val="0000FF"/>
                </a:solidFill>
              </a:rPr>
              <a:t>SELECT</a:t>
            </a:r>
            <a:r>
              <a:rPr b="1" lang="en" sz="2710">
                <a:solidFill>
                  <a:schemeClr val="dk1"/>
                </a:solidFill>
              </a:rPr>
              <a:t> docks.*</a:t>
            </a:r>
            <a:endParaRPr b="1" sz="2710">
              <a:solidFill>
                <a:schemeClr val="dk1"/>
              </a:solidFill>
            </a:endParaRPr>
          </a:p>
          <a:p>
            <a:pPr indent="0" lvl="0" marL="0" rtl="0" algn="l">
              <a:spcBef>
                <a:spcPts val="0"/>
              </a:spcBef>
              <a:spcAft>
                <a:spcPts val="0"/>
              </a:spcAft>
              <a:buSzPts val="1100"/>
              <a:buNone/>
            </a:pPr>
            <a:r>
              <a:rPr b="1" lang="en" sz="2710">
                <a:solidFill>
                  <a:srgbClr val="0000FF"/>
                </a:solidFill>
              </a:rPr>
              <a:t>FROM</a:t>
            </a:r>
            <a:r>
              <a:rPr b="1" lang="en" sz="2710">
                <a:solidFill>
                  <a:schemeClr val="dk1"/>
                </a:solidFill>
              </a:rPr>
              <a:t> docks </a:t>
            </a:r>
            <a:endParaRPr b="1" sz="2710">
              <a:solidFill>
                <a:schemeClr val="dk1"/>
              </a:solidFill>
            </a:endParaRPr>
          </a:p>
          <a:p>
            <a:pPr indent="0" lvl="0" marL="0" rtl="0" algn="l">
              <a:spcBef>
                <a:spcPts val="0"/>
              </a:spcBef>
              <a:spcAft>
                <a:spcPts val="0"/>
              </a:spcAft>
              <a:buSzPts val="1100"/>
              <a:buNone/>
            </a:pPr>
            <a:r>
              <a:rPr b="1" lang="en" sz="2710">
                <a:solidFill>
                  <a:srgbClr val="0000FF"/>
                </a:solidFill>
              </a:rPr>
              <a:t>JOIN</a:t>
            </a:r>
            <a:r>
              <a:rPr b="1" lang="en" sz="2710">
                <a:solidFill>
                  <a:schemeClr val="dk1"/>
                </a:solidFill>
              </a:rPr>
              <a:t> lakes </a:t>
            </a:r>
            <a:endParaRPr b="1" sz="2710">
              <a:solidFill>
                <a:schemeClr val="dk1"/>
              </a:solidFill>
            </a:endParaRPr>
          </a:p>
          <a:p>
            <a:pPr indent="0" lvl="0" marL="0" rtl="0" algn="l">
              <a:spcBef>
                <a:spcPts val="0"/>
              </a:spcBef>
              <a:spcAft>
                <a:spcPts val="0"/>
              </a:spcAft>
              <a:buSzPts val="1100"/>
              <a:buNone/>
            </a:pPr>
            <a:r>
              <a:rPr b="1" lang="en" sz="2710">
                <a:solidFill>
                  <a:srgbClr val="0000FF"/>
                </a:solidFill>
              </a:rPr>
              <a:t>ON</a:t>
            </a:r>
            <a:r>
              <a:rPr b="1" lang="en" sz="2710">
                <a:solidFill>
                  <a:schemeClr val="dk1"/>
                </a:solidFill>
              </a:rPr>
              <a:t> </a:t>
            </a:r>
            <a:r>
              <a:rPr b="1" lang="en" sz="2710">
                <a:solidFill>
                  <a:srgbClr val="006E1D"/>
                </a:solidFill>
              </a:rPr>
              <a:t>ST_Intersects(</a:t>
            </a:r>
            <a:r>
              <a:rPr b="1" lang="en" sz="2710">
                <a:solidFill>
                  <a:schemeClr val="dk1"/>
                </a:solidFill>
              </a:rPr>
              <a:t>docks.geom, lakes.geom</a:t>
            </a:r>
            <a:r>
              <a:rPr b="1" lang="en" sz="2710">
                <a:solidFill>
                  <a:srgbClr val="006E1D"/>
                </a:solidFill>
              </a:rPr>
              <a:t>)</a:t>
            </a:r>
            <a:endParaRPr b="1" sz="2710">
              <a:solidFill>
                <a:srgbClr val="006E1D"/>
              </a:solidFill>
            </a:endParaRPr>
          </a:p>
          <a:p>
            <a:pPr indent="0" lvl="0" marL="0" rtl="0" algn="l">
              <a:spcBef>
                <a:spcPts val="0"/>
              </a:spcBef>
              <a:spcAft>
                <a:spcPts val="0"/>
              </a:spcAft>
              <a:buSzPts val="1100"/>
              <a:buNone/>
            </a:pPr>
            <a:r>
              <a:rPr b="1" lang="en" sz="2710">
                <a:solidFill>
                  <a:srgbClr val="0000FF"/>
                </a:solidFill>
              </a:rPr>
              <a:t>WHERE NOT</a:t>
            </a:r>
            <a:r>
              <a:rPr b="1" lang="en" sz="2710">
                <a:solidFill>
                  <a:schemeClr val="dk1"/>
                </a:solidFill>
              </a:rPr>
              <a:t> </a:t>
            </a:r>
            <a:endParaRPr b="1" sz="2710">
              <a:solidFill>
                <a:schemeClr val="dk1"/>
              </a:solidFill>
            </a:endParaRPr>
          </a:p>
          <a:p>
            <a:pPr indent="0" lvl="0" marL="0" rtl="0" algn="l">
              <a:spcBef>
                <a:spcPts val="0"/>
              </a:spcBef>
              <a:spcAft>
                <a:spcPts val="0"/>
              </a:spcAft>
              <a:buSzPts val="1100"/>
              <a:buNone/>
            </a:pPr>
            <a:r>
              <a:rPr b="1" lang="en" sz="2710">
                <a:solidFill>
                  <a:schemeClr val="dk1"/>
                </a:solidFill>
              </a:rPr>
              <a:t> </a:t>
            </a:r>
            <a:r>
              <a:rPr b="1" lang="en" sz="2710">
                <a:solidFill>
                  <a:srgbClr val="006E1D"/>
                </a:solidFill>
              </a:rPr>
              <a:t>ST_Relate(</a:t>
            </a:r>
            <a:r>
              <a:rPr b="1" lang="en" sz="2710">
                <a:solidFill>
                  <a:schemeClr val="dk1"/>
                </a:solidFill>
              </a:rPr>
              <a:t>docks.geom, </a:t>
            </a:r>
            <a:endParaRPr b="1" sz="2710">
              <a:solidFill>
                <a:schemeClr val="dk1"/>
              </a:solidFill>
            </a:endParaRPr>
          </a:p>
          <a:p>
            <a:pPr indent="0" lvl="0" marL="0" rtl="0" algn="l">
              <a:spcBef>
                <a:spcPts val="0"/>
              </a:spcBef>
              <a:spcAft>
                <a:spcPts val="0"/>
              </a:spcAft>
              <a:buSzPts val="1100"/>
              <a:buNone/>
            </a:pPr>
            <a:r>
              <a:rPr b="1" lang="en" sz="2710">
                <a:solidFill>
                  <a:schemeClr val="dk1"/>
                </a:solidFill>
              </a:rPr>
              <a:t>           lakes.geom, </a:t>
            </a:r>
            <a:endParaRPr b="1" sz="2710">
              <a:solidFill>
                <a:schemeClr val="dk1"/>
              </a:solidFill>
            </a:endParaRPr>
          </a:p>
          <a:p>
            <a:pPr indent="0" lvl="0" marL="0" rtl="0" algn="l">
              <a:spcBef>
                <a:spcPts val="0"/>
              </a:spcBef>
              <a:spcAft>
                <a:spcPts val="0"/>
              </a:spcAft>
              <a:buSzPts val="1100"/>
              <a:buNone/>
            </a:pPr>
            <a:r>
              <a:rPr b="1" lang="en" sz="2710">
                <a:solidFill>
                  <a:schemeClr val="dk1"/>
                </a:solidFill>
              </a:rPr>
              <a:t>           </a:t>
            </a:r>
            <a:r>
              <a:rPr b="1" lang="en" sz="2710">
                <a:solidFill>
                  <a:srgbClr val="B45F06"/>
                </a:solidFill>
              </a:rPr>
              <a:t>'1FF00F212'</a:t>
            </a:r>
            <a:r>
              <a:rPr b="1" lang="en" sz="2710">
                <a:solidFill>
                  <a:srgbClr val="006E1D"/>
                </a:solidFill>
              </a:rPr>
              <a:t>)</a:t>
            </a:r>
            <a:r>
              <a:rPr b="1" lang="en" sz="2710">
                <a:solidFill>
                  <a:schemeClr val="dk1"/>
                </a:solidFill>
              </a:rPr>
              <a:t>;</a:t>
            </a:r>
            <a:endParaRPr b="1" sz="2710">
              <a:solidFill>
                <a:schemeClr val="dk1"/>
              </a:solidFill>
            </a:endParaRPr>
          </a:p>
        </p:txBody>
      </p:sp>
      <p:sp>
        <p:nvSpPr>
          <p:cNvPr id="2470" name="Google Shape;2470;p30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30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this for? Find overlapping census blocks!</a:t>
            </a:r>
            <a:endParaRPr/>
          </a:p>
        </p:txBody>
      </p:sp>
      <p:pic>
        <p:nvPicPr>
          <p:cNvPr id="2476" name="Google Shape;2476;p309"/>
          <p:cNvPicPr preferRelativeResize="0"/>
          <p:nvPr/>
        </p:nvPicPr>
        <p:blipFill>
          <a:blip r:embed="rId3">
            <a:alphaModFix/>
          </a:blip>
          <a:stretch>
            <a:fillRect/>
          </a:stretch>
        </p:blipFill>
        <p:spPr>
          <a:xfrm>
            <a:off x="2220775" y="1170125"/>
            <a:ext cx="4702446" cy="3668575"/>
          </a:xfrm>
          <a:prstGeom prst="rect">
            <a:avLst/>
          </a:prstGeom>
          <a:noFill/>
          <a:ln>
            <a:noFill/>
          </a:ln>
        </p:spPr>
      </p:pic>
      <p:sp>
        <p:nvSpPr>
          <p:cNvPr id="2477" name="Google Shape;2477;p30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graphicFrame>
        <p:nvGraphicFramePr>
          <p:cNvPr id="2478" name="Google Shape;2478;p309"/>
          <p:cNvGraphicFramePr/>
          <p:nvPr/>
        </p:nvGraphicFramePr>
        <p:xfrm>
          <a:off x="7422025" y="3330525"/>
          <a:ext cx="3000000" cy="3000000"/>
        </p:xfrm>
        <a:graphic>
          <a:graphicData uri="http://schemas.openxmlformats.org/drawingml/2006/table">
            <a:tbl>
              <a:tblPr>
                <a:noFill/>
                <a:tableStyleId>{317A359F-22BE-4EAF-A268-50F2D1278A95}</a:tableStyleId>
              </a:tblPr>
              <a:tblGrid>
                <a:gridCol w="382850"/>
                <a:gridCol w="382850"/>
                <a:gridCol w="382850"/>
                <a:gridCol w="382850"/>
              </a:tblGrid>
              <a:tr h="324375">
                <a:tc>
                  <a:txBody>
                    <a:bodyPr/>
                    <a:lstStyle/>
                    <a:p>
                      <a:pPr indent="0" lvl="0" marL="0" rtl="0" algn="ctr">
                        <a:spcBef>
                          <a:spcPts val="0"/>
                        </a:spcBef>
                        <a:spcAft>
                          <a:spcPts val="0"/>
                        </a:spcAft>
                        <a:buNone/>
                      </a:pPr>
                      <a:r>
                        <a:t/>
                      </a:r>
                      <a:endParaRPr b="1" sz="1500"/>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r>
              <a:tr h="324375">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2</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questions, so many ...</a:t>
            </a:r>
            <a:endParaRPr/>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We</a:t>
            </a:r>
            <a:r>
              <a:rPr lang="en"/>
              <a:t> </a:t>
            </a:r>
            <a:r>
              <a:rPr b="1" lang="en"/>
              <a:t>really want</a:t>
            </a:r>
            <a:r>
              <a:rPr lang="en"/>
              <a:t> to hear questions.</a:t>
            </a:r>
            <a:endParaRPr/>
          </a:p>
          <a:p>
            <a:pPr indent="-374650" lvl="0" marL="457200" rtl="0" algn="l">
              <a:spcBef>
                <a:spcPts val="0"/>
              </a:spcBef>
              <a:spcAft>
                <a:spcPts val="0"/>
              </a:spcAft>
              <a:buSzPts val="2300"/>
              <a:buChar char="●"/>
            </a:pPr>
            <a:r>
              <a:rPr lang="en"/>
              <a:t>We </a:t>
            </a:r>
            <a:r>
              <a:rPr b="1" lang="en"/>
              <a:t>don’t mind</a:t>
            </a:r>
            <a:r>
              <a:rPr lang="en"/>
              <a:t> stopping to answer them.</a:t>
            </a:r>
            <a:endParaRPr/>
          </a:p>
          <a:p>
            <a:pPr indent="-374650" lvl="0" marL="457200" rtl="0" algn="l">
              <a:spcBef>
                <a:spcPts val="0"/>
              </a:spcBef>
              <a:spcAft>
                <a:spcPts val="0"/>
              </a:spcAft>
              <a:buSzPts val="2300"/>
              <a:buChar char="●"/>
            </a:pPr>
            <a:r>
              <a:rPr lang="en"/>
              <a:t>Ask them </a:t>
            </a:r>
            <a:r>
              <a:rPr b="1" lang="en"/>
              <a:t>when they occur</a:t>
            </a:r>
            <a:r>
              <a:rPr lang="en"/>
              <a:t> to you.</a:t>
            </a:r>
            <a:endParaRPr/>
          </a:p>
          <a:p>
            <a:pPr indent="-374650" lvl="0" marL="457200" rtl="0" algn="l">
              <a:spcBef>
                <a:spcPts val="0"/>
              </a:spcBef>
              <a:spcAft>
                <a:spcPts val="0"/>
              </a:spcAft>
              <a:buSzPts val="2300"/>
              <a:buChar char="●"/>
            </a:pPr>
            <a:r>
              <a:rPr lang="en"/>
              <a:t>Really, just </a:t>
            </a:r>
            <a:r>
              <a:rPr b="1" lang="en"/>
              <a:t>blurt them out</a:t>
            </a:r>
            <a:r>
              <a:rPr lang="en"/>
              <a:t>!</a:t>
            </a:r>
            <a:endParaRPr/>
          </a:p>
        </p:txBody>
      </p:sp>
      <p:sp>
        <p:nvSpPr>
          <p:cNvPr id="53" name="Google Shape;53;p1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1 - Welcome</a:t>
            </a:r>
            <a:endParaRPr b="1" sz="1500">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303400" y="543275"/>
            <a:ext cx="41415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Connection parameters</a:t>
            </a:r>
            <a:endParaRPr sz="2200">
              <a:latin typeface="Arial Black"/>
              <a:ea typeface="Arial Black"/>
              <a:cs typeface="Arial Black"/>
              <a:sym typeface="Arial Black"/>
            </a:endParaRPr>
          </a:p>
          <a:p>
            <a:pPr indent="0" lvl="0" marL="0" rtl="0" algn="l">
              <a:spcBef>
                <a:spcPts val="0"/>
              </a:spcBef>
              <a:spcAft>
                <a:spcPts val="0"/>
              </a:spcAft>
              <a:buNone/>
            </a:pPr>
            <a:r>
              <a:t/>
            </a:r>
            <a:endParaRPr>
              <a:latin typeface="Arial Black"/>
              <a:ea typeface="Arial Black"/>
              <a:cs typeface="Arial Black"/>
              <a:sym typeface="Arial Black"/>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Host name/address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Port = </a:t>
            </a:r>
            <a:r>
              <a:rPr b="1" lang="en" sz="2000">
                <a:latin typeface="Calibri"/>
                <a:ea typeface="Calibri"/>
                <a:cs typeface="Calibri"/>
                <a:sym typeface="Calibri"/>
              </a:rPr>
              <a:t>5432</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Username = </a:t>
            </a:r>
            <a:r>
              <a:rPr b="1" lang="en" sz="2000">
                <a:latin typeface="Calibri"/>
                <a:ea typeface="Calibri"/>
                <a:cs typeface="Calibri"/>
                <a:sym typeface="Calibri"/>
              </a:rPr>
              <a:t>postgres</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Password</a:t>
            </a:r>
            <a:endParaRPr sz="2000">
              <a:latin typeface="Calibri"/>
              <a:ea typeface="Calibri"/>
              <a:cs typeface="Calibri"/>
              <a:sym typeface="Calibri"/>
            </a:endParaRPr>
          </a:p>
        </p:txBody>
      </p:sp>
      <p:pic>
        <p:nvPicPr>
          <p:cNvPr id="318" name="Google Shape;318;p40"/>
          <p:cNvPicPr preferRelativeResize="0"/>
          <p:nvPr/>
        </p:nvPicPr>
        <p:blipFill>
          <a:blip r:embed="rId3">
            <a:alphaModFix/>
          </a:blip>
          <a:stretch>
            <a:fillRect/>
          </a:stretch>
        </p:blipFill>
        <p:spPr>
          <a:xfrm>
            <a:off x="4882425" y="726725"/>
            <a:ext cx="3528450" cy="3894675"/>
          </a:xfrm>
          <a:prstGeom prst="rect">
            <a:avLst/>
          </a:prstGeom>
          <a:noFill/>
          <a:ln>
            <a:noFill/>
          </a:ln>
          <a:effectLst>
            <a:outerShdw blurRad="57150" rotWithShape="0" algn="bl" dir="5400000" dist="19050">
              <a:srgbClr val="000000">
                <a:alpha val="50000"/>
              </a:srgbClr>
            </a:outerShdw>
          </a:effectLst>
        </p:spPr>
      </p:pic>
      <p:sp>
        <p:nvSpPr>
          <p:cNvPr id="319" name="Google Shape;319;p4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31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this for? Find overlapping census blocks!</a:t>
            </a:r>
            <a:endParaRPr/>
          </a:p>
        </p:txBody>
      </p:sp>
      <p:sp>
        <p:nvSpPr>
          <p:cNvPr id="2484" name="Google Shape;2484;p310"/>
          <p:cNvSpPr txBox="1"/>
          <p:nvPr>
            <p:ph idx="2" type="title"/>
          </p:nvPr>
        </p:nvSpPr>
        <p:spPr>
          <a:xfrm>
            <a:off x="390525" y="1264825"/>
            <a:ext cx="8562900" cy="3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510">
                <a:solidFill>
                  <a:srgbClr val="0000FF"/>
                </a:solidFill>
              </a:rPr>
              <a:t>SELECT</a:t>
            </a:r>
            <a:r>
              <a:rPr b="1" lang="en" sz="2510">
                <a:solidFill>
                  <a:schemeClr val="dk1"/>
                </a:solidFill>
              </a:rPr>
              <a:t> a.gid, b.gid</a:t>
            </a:r>
            <a:endParaRPr b="1" sz="2510">
              <a:solidFill>
                <a:schemeClr val="dk1"/>
              </a:solidFill>
            </a:endParaRPr>
          </a:p>
          <a:p>
            <a:pPr indent="0" lvl="0" marL="0" rtl="0" algn="l">
              <a:spcBef>
                <a:spcPts val="0"/>
              </a:spcBef>
              <a:spcAft>
                <a:spcPts val="0"/>
              </a:spcAft>
              <a:buSzPts val="1100"/>
              <a:buNone/>
            </a:pPr>
            <a:r>
              <a:rPr b="1" lang="en" sz="2510">
                <a:solidFill>
                  <a:srgbClr val="0000FF"/>
                </a:solidFill>
              </a:rPr>
              <a:t>FROM</a:t>
            </a:r>
            <a:r>
              <a:rPr b="1" lang="en" sz="2510">
                <a:solidFill>
                  <a:schemeClr val="dk1"/>
                </a:solidFill>
              </a:rPr>
              <a:t> nyc_census_blocks a, </a:t>
            </a:r>
            <a:endParaRPr b="1" sz="2510">
              <a:solidFill>
                <a:schemeClr val="dk1"/>
              </a:solidFill>
            </a:endParaRPr>
          </a:p>
          <a:p>
            <a:pPr indent="0" lvl="0" marL="0" rtl="0" algn="l">
              <a:spcBef>
                <a:spcPts val="0"/>
              </a:spcBef>
              <a:spcAft>
                <a:spcPts val="0"/>
              </a:spcAft>
              <a:buSzPts val="1100"/>
              <a:buNone/>
            </a:pPr>
            <a:r>
              <a:rPr b="1" lang="en" sz="2510">
                <a:solidFill>
                  <a:schemeClr val="dk1"/>
                </a:solidFill>
              </a:rPr>
              <a:t>     nyc_census_blocks b</a:t>
            </a:r>
            <a:endParaRPr b="1" sz="2510">
              <a:solidFill>
                <a:schemeClr val="dk1"/>
              </a:solidFill>
            </a:endParaRPr>
          </a:p>
          <a:p>
            <a:pPr indent="0" lvl="0" marL="0" rtl="0" algn="l">
              <a:spcBef>
                <a:spcPts val="0"/>
              </a:spcBef>
              <a:spcAft>
                <a:spcPts val="0"/>
              </a:spcAft>
              <a:buSzPts val="1100"/>
              <a:buNone/>
            </a:pPr>
            <a:r>
              <a:rPr b="1" lang="en" sz="2510">
                <a:solidFill>
                  <a:srgbClr val="0000FF"/>
                </a:solidFill>
              </a:rPr>
              <a:t>WHERE</a:t>
            </a:r>
            <a:r>
              <a:rPr b="1" lang="en" sz="2510">
                <a:solidFill>
                  <a:schemeClr val="dk1"/>
                </a:solidFill>
              </a:rPr>
              <a:t> </a:t>
            </a:r>
            <a:r>
              <a:rPr b="1" lang="en" sz="2510">
                <a:solidFill>
                  <a:srgbClr val="006E1D"/>
                </a:solidFill>
              </a:rPr>
              <a:t>ST_Intersects(</a:t>
            </a:r>
            <a:r>
              <a:rPr b="1" lang="en" sz="2510">
                <a:solidFill>
                  <a:schemeClr val="dk1"/>
                </a:solidFill>
              </a:rPr>
              <a:t>a.geom, b.geom</a:t>
            </a:r>
            <a:r>
              <a:rPr b="1" lang="en" sz="2510">
                <a:solidFill>
                  <a:srgbClr val="006E1D"/>
                </a:solidFill>
              </a:rPr>
              <a:t>)</a:t>
            </a:r>
            <a:endParaRPr b="1" sz="2510">
              <a:solidFill>
                <a:srgbClr val="006E1D"/>
              </a:solidFill>
            </a:endParaRPr>
          </a:p>
          <a:p>
            <a:pPr indent="0" lvl="0" marL="0" rtl="0" algn="l">
              <a:spcBef>
                <a:spcPts val="0"/>
              </a:spcBef>
              <a:spcAft>
                <a:spcPts val="0"/>
              </a:spcAft>
              <a:buSzPts val="1100"/>
              <a:buNone/>
            </a:pPr>
            <a:r>
              <a:rPr b="1" lang="en" sz="2510">
                <a:solidFill>
                  <a:schemeClr val="dk1"/>
                </a:solidFill>
              </a:rPr>
              <a:t>  </a:t>
            </a:r>
            <a:r>
              <a:rPr b="1" lang="en" sz="2510">
                <a:solidFill>
                  <a:srgbClr val="0000FF"/>
                </a:solidFill>
              </a:rPr>
              <a:t>AND</a:t>
            </a:r>
            <a:r>
              <a:rPr b="1" lang="en" sz="2510">
                <a:solidFill>
                  <a:schemeClr val="dk1"/>
                </a:solidFill>
              </a:rPr>
              <a:t> </a:t>
            </a:r>
            <a:r>
              <a:rPr b="1" lang="en" sz="2510">
                <a:solidFill>
                  <a:srgbClr val="006E1D"/>
                </a:solidFill>
              </a:rPr>
              <a:t>ST_Relate(</a:t>
            </a:r>
            <a:r>
              <a:rPr b="1" lang="en" sz="2510">
                <a:solidFill>
                  <a:schemeClr val="dk1"/>
                </a:solidFill>
              </a:rPr>
              <a:t>a.geom, </a:t>
            </a:r>
            <a:endParaRPr b="1" sz="2510">
              <a:solidFill>
                <a:schemeClr val="dk1"/>
              </a:solidFill>
            </a:endParaRPr>
          </a:p>
          <a:p>
            <a:pPr indent="0" lvl="0" marL="0" rtl="0" algn="l">
              <a:spcBef>
                <a:spcPts val="0"/>
              </a:spcBef>
              <a:spcAft>
                <a:spcPts val="0"/>
              </a:spcAft>
              <a:buSzPts val="1100"/>
              <a:buNone/>
            </a:pPr>
            <a:r>
              <a:rPr b="1" lang="en" sz="2510">
                <a:solidFill>
                  <a:schemeClr val="dk1"/>
                </a:solidFill>
              </a:rPr>
              <a:t>                b.geom, </a:t>
            </a:r>
            <a:endParaRPr b="1" sz="2510">
              <a:solidFill>
                <a:schemeClr val="dk1"/>
              </a:solidFill>
            </a:endParaRPr>
          </a:p>
          <a:p>
            <a:pPr indent="0" lvl="0" marL="0" rtl="0" algn="l">
              <a:spcBef>
                <a:spcPts val="0"/>
              </a:spcBef>
              <a:spcAft>
                <a:spcPts val="0"/>
              </a:spcAft>
              <a:buSzPts val="1100"/>
              <a:buNone/>
            </a:pPr>
            <a:r>
              <a:rPr b="1" lang="en" sz="2510">
                <a:solidFill>
                  <a:schemeClr val="dk1"/>
                </a:solidFill>
              </a:rPr>
              <a:t>                </a:t>
            </a:r>
            <a:r>
              <a:rPr b="1" lang="en" sz="2510">
                <a:solidFill>
                  <a:srgbClr val="B45F06"/>
                </a:solidFill>
              </a:rPr>
              <a:t>'2********'</a:t>
            </a:r>
            <a:r>
              <a:rPr b="1" lang="en" sz="2510">
                <a:solidFill>
                  <a:srgbClr val="006E1D"/>
                </a:solidFill>
              </a:rPr>
              <a:t>)</a:t>
            </a:r>
            <a:endParaRPr b="1" sz="2510">
              <a:solidFill>
                <a:srgbClr val="006E1D"/>
              </a:solidFill>
            </a:endParaRPr>
          </a:p>
          <a:p>
            <a:pPr indent="0" lvl="0" marL="0" rtl="0" algn="l">
              <a:spcBef>
                <a:spcPts val="0"/>
              </a:spcBef>
              <a:spcAft>
                <a:spcPts val="0"/>
              </a:spcAft>
              <a:buSzPts val="1100"/>
              <a:buNone/>
            </a:pPr>
            <a:r>
              <a:rPr b="1" lang="en" sz="2510">
                <a:solidFill>
                  <a:schemeClr val="dk1"/>
                </a:solidFill>
              </a:rPr>
              <a:t>  </a:t>
            </a:r>
            <a:r>
              <a:rPr b="1" lang="en" sz="2510">
                <a:solidFill>
                  <a:srgbClr val="0000FF"/>
                </a:solidFill>
              </a:rPr>
              <a:t>AND</a:t>
            </a:r>
            <a:r>
              <a:rPr b="1" lang="en" sz="2510">
                <a:solidFill>
                  <a:schemeClr val="dk1"/>
                </a:solidFill>
              </a:rPr>
              <a:t> a.gid != b.gid</a:t>
            </a:r>
            <a:endParaRPr b="1" sz="2510">
              <a:solidFill>
                <a:schemeClr val="dk1"/>
              </a:solidFill>
            </a:endParaRPr>
          </a:p>
          <a:p>
            <a:pPr indent="0" lvl="0" marL="0" rtl="0" algn="l">
              <a:spcBef>
                <a:spcPts val="0"/>
              </a:spcBef>
              <a:spcAft>
                <a:spcPts val="0"/>
              </a:spcAft>
              <a:buSzPts val="1100"/>
              <a:buNone/>
            </a:pPr>
            <a:r>
              <a:rPr b="1" lang="en" sz="2510">
                <a:solidFill>
                  <a:srgbClr val="0000FF"/>
                </a:solidFill>
              </a:rPr>
              <a:t>LIMIT</a:t>
            </a:r>
            <a:r>
              <a:rPr b="1" lang="en" sz="2510">
                <a:solidFill>
                  <a:schemeClr val="dk1"/>
                </a:solidFill>
              </a:rPr>
              <a:t> 10;</a:t>
            </a:r>
            <a:endParaRPr b="1" sz="2510">
              <a:solidFill>
                <a:schemeClr val="dk1"/>
              </a:solidFill>
            </a:endParaRPr>
          </a:p>
        </p:txBody>
      </p:sp>
      <p:graphicFrame>
        <p:nvGraphicFramePr>
          <p:cNvPr id="2485" name="Google Shape;2485;p310"/>
          <p:cNvGraphicFramePr/>
          <p:nvPr/>
        </p:nvGraphicFramePr>
        <p:xfrm>
          <a:off x="7422025" y="3330525"/>
          <a:ext cx="3000000" cy="3000000"/>
        </p:xfrm>
        <a:graphic>
          <a:graphicData uri="http://schemas.openxmlformats.org/drawingml/2006/table">
            <a:tbl>
              <a:tblPr>
                <a:noFill/>
                <a:tableStyleId>{317A359F-22BE-4EAF-A268-50F2D1278A95}</a:tableStyleId>
              </a:tblPr>
              <a:tblGrid>
                <a:gridCol w="382850"/>
                <a:gridCol w="382850"/>
                <a:gridCol w="382850"/>
                <a:gridCol w="382850"/>
              </a:tblGrid>
              <a:tr h="324375">
                <a:tc>
                  <a:txBody>
                    <a:bodyPr/>
                    <a:lstStyle/>
                    <a:p>
                      <a:pPr indent="0" lvl="0" marL="0" rtl="0" algn="ctr">
                        <a:spcBef>
                          <a:spcPts val="0"/>
                        </a:spcBef>
                        <a:spcAft>
                          <a:spcPts val="0"/>
                        </a:spcAft>
                        <a:buNone/>
                      </a:pPr>
                      <a:r>
                        <a:t/>
                      </a:r>
                      <a:endParaRPr b="1" sz="1500"/>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r>
              <a:tr h="324375">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2</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bl>
          </a:graphicData>
        </a:graphic>
      </p:graphicFrame>
      <p:sp>
        <p:nvSpPr>
          <p:cNvPr id="2486" name="Google Shape;2486;p31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31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this for? Find non-noded streets!</a:t>
            </a:r>
            <a:endParaRPr/>
          </a:p>
        </p:txBody>
      </p:sp>
      <p:pic>
        <p:nvPicPr>
          <p:cNvPr id="2492" name="Google Shape;2492;p311"/>
          <p:cNvPicPr preferRelativeResize="0"/>
          <p:nvPr/>
        </p:nvPicPr>
        <p:blipFill>
          <a:blip r:embed="rId3">
            <a:alphaModFix/>
          </a:blip>
          <a:stretch>
            <a:fillRect/>
          </a:stretch>
        </p:blipFill>
        <p:spPr>
          <a:xfrm>
            <a:off x="1763565" y="1512425"/>
            <a:ext cx="4872025" cy="1818100"/>
          </a:xfrm>
          <a:prstGeom prst="rect">
            <a:avLst/>
          </a:prstGeom>
          <a:noFill/>
          <a:ln>
            <a:noFill/>
          </a:ln>
        </p:spPr>
      </p:pic>
      <p:sp>
        <p:nvSpPr>
          <p:cNvPr id="2493" name="Google Shape;2493;p31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graphicFrame>
        <p:nvGraphicFramePr>
          <p:cNvPr id="2494" name="Google Shape;2494;p311"/>
          <p:cNvGraphicFramePr/>
          <p:nvPr/>
        </p:nvGraphicFramePr>
        <p:xfrm>
          <a:off x="7422025" y="3330525"/>
          <a:ext cx="3000000" cy="3000000"/>
        </p:xfrm>
        <a:graphic>
          <a:graphicData uri="http://schemas.openxmlformats.org/drawingml/2006/table">
            <a:tbl>
              <a:tblPr>
                <a:noFill/>
                <a:tableStyleId>{317A359F-22BE-4EAF-A268-50F2D1278A95}</a:tableStyleId>
              </a:tblPr>
              <a:tblGrid>
                <a:gridCol w="382850"/>
                <a:gridCol w="382850"/>
                <a:gridCol w="382850"/>
                <a:gridCol w="382850"/>
              </a:tblGrid>
              <a:tr h="324375">
                <a:tc>
                  <a:txBody>
                    <a:bodyPr/>
                    <a:lstStyle/>
                    <a:p>
                      <a:pPr indent="0" lvl="0" marL="0" rtl="0" algn="ctr">
                        <a:spcBef>
                          <a:spcPts val="0"/>
                        </a:spcBef>
                        <a:spcAft>
                          <a:spcPts val="0"/>
                        </a:spcAft>
                        <a:buNone/>
                      </a:pPr>
                      <a:r>
                        <a:t/>
                      </a:r>
                      <a:endParaRPr b="1" sz="1500"/>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r>
              <a:tr h="324375">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bl>
          </a:graphicData>
        </a:graphic>
      </p:graphicFrame>
      <p:sp>
        <p:nvSpPr>
          <p:cNvPr id="2495" name="Google Shape;2495;p311"/>
          <p:cNvSpPr txBox="1"/>
          <p:nvPr/>
        </p:nvSpPr>
        <p:spPr>
          <a:xfrm>
            <a:off x="409175" y="3665775"/>
            <a:ext cx="5457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Non-noded intersections could be either 0-dimensional (simple crossing) or 1-dimensional (shared interior while). </a:t>
            </a:r>
            <a:r>
              <a:rPr b="1" lang="en" sz="1700">
                <a:latin typeface="Calibri"/>
                <a:ea typeface="Calibri"/>
                <a:cs typeface="Calibri"/>
                <a:sym typeface="Calibri"/>
              </a:rPr>
              <a:t>Any </a:t>
            </a:r>
            <a:r>
              <a:rPr lang="en" sz="1700">
                <a:latin typeface="Calibri"/>
                <a:ea typeface="Calibri"/>
                <a:cs typeface="Calibri"/>
                <a:sym typeface="Calibri"/>
              </a:rPr>
              <a:t>intersection of interiors is a non-noded case, so we test for the “T” condition: any intersection at all.</a:t>
            </a:r>
            <a:endParaRPr sz="1700">
              <a:latin typeface="Calibri"/>
              <a:ea typeface="Calibri"/>
              <a:cs typeface="Calibri"/>
              <a:sym typeface="Calibri"/>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312"/>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a:t>What is this for? Find non-noded streets!</a:t>
            </a:r>
            <a:endParaRPr/>
          </a:p>
          <a:p>
            <a:pPr indent="0" lvl="0" marL="0" rtl="0" algn="l">
              <a:spcBef>
                <a:spcPts val="0"/>
              </a:spcBef>
              <a:spcAft>
                <a:spcPts val="0"/>
              </a:spcAft>
              <a:buClr>
                <a:schemeClr val="dk1"/>
              </a:buClr>
              <a:buSzPct val="45833"/>
              <a:buFont typeface="Arial"/>
              <a:buNone/>
            </a:pPr>
            <a:r>
              <a:t/>
            </a:r>
            <a:endParaRPr/>
          </a:p>
          <a:p>
            <a:pPr indent="0" lvl="0" marL="0" rtl="0" algn="l">
              <a:spcBef>
                <a:spcPts val="0"/>
              </a:spcBef>
              <a:spcAft>
                <a:spcPts val="0"/>
              </a:spcAft>
              <a:buNone/>
            </a:pPr>
            <a:r>
              <a:t/>
            </a:r>
            <a:endParaRPr/>
          </a:p>
        </p:txBody>
      </p:sp>
      <p:graphicFrame>
        <p:nvGraphicFramePr>
          <p:cNvPr id="2501" name="Google Shape;2501;p312"/>
          <p:cNvGraphicFramePr/>
          <p:nvPr/>
        </p:nvGraphicFramePr>
        <p:xfrm>
          <a:off x="7422025" y="3330525"/>
          <a:ext cx="3000000" cy="3000000"/>
        </p:xfrm>
        <a:graphic>
          <a:graphicData uri="http://schemas.openxmlformats.org/drawingml/2006/table">
            <a:tbl>
              <a:tblPr>
                <a:noFill/>
                <a:tableStyleId>{317A359F-22BE-4EAF-A268-50F2D1278A95}</a:tableStyleId>
              </a:tblPr>
              <a:tblGrid>
                <a:gridCol w="382850"/>
                <a:gridCol w="382850"/>
                <a:gridCol w="382850"/>
                <a:gridCol w="382850"/>
              </a:tblGrid>
              <a:tr h="324375">
                <a:tc>
                  <a:txBody>
                    <a:bodyPr/>
                    <a:lstStyle/>
                    <a:p>
                      <a:pPr indent="0" lvl="0" marL="0" rtl="0" algn="ctr">
                        <a:spcBef>
                          <a:spcPts val="0"/>
                        </a:spcBef>
                        <a:spcAft>
                          <a:spcPts val="0"/>
                        </a:spcAft>
                        <a:buNone/>
                      </a:pPr>
                      <a:r>
                        <a:t/>
                      </a:r>
                      <a:endParaRPr b="1" sz="1500"/>
                    </a:p>
                  </a:txBody>
                  <a:tcPr marT="91425" marB="91425" marR="91425" marL="91425" anchor="ctr">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r>
              <a:tr h="324375">
                <a:tc>
                  <a:txBody>
                    <a:bodyPr/>
                    <a:lstStyle/>
                    <a:p>
                      <a:pPr indent="0" lvl="0" marL="0" rtl="0" algn="ctr">
                        <a:spcBef>
                          <a:spcPts val="0"/>
                        </a:spcBef>
                        <a:spcAft>
                          <a:spcPts val="0"/>
                        </a:spcAft>
                        <a:buNone/>
                      </a:pPr>
                      <a:r>
                        <a:rPr b="1" lang="en" sz="1500"/>
                        <a:t>I</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B</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r h="324375">
                <a:tc>
                  <a:txBody>
                    <a:bodyPr/>
                    <a:lstStyle/>
                    <a:p>
                      <a:pPr indent="0" lvl="0" marL="0" rtl="0" algn="ctr">
                        <a:spcBef>
                          <a:spcPts val="0"/>
                        </a:spcBef>
                        <a:spcAft>
                          <a:spcPts val="0"/>
                        </a:spcAft>
                        <a:buNone/>
                      </a:pPr>
                      <a:r>
                        <a:rPr b="1" lang="en" sz="1500"/>
                        <a:t>E</a:t>
                      </a:r>
                      <a:endParaRPr b="1" sz="1500"/>
                    </a:p>
                  </a:txBody>
                  <a:tcPr marT="91425" marB="91425" marR="91425" marL="91425" anchor="ctr">
                    <a:solidFill>
                      <a:schemeClr val="lt2"/>
                    </a:solidFill>
                  </a:tcP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c>
                  <a:txBody>
                    <a:bodyPr/>
                    <a:lstStyle/>
                    <a:p>
                      <a:pPr indent="0" lvl="0" marL="0" rtl="0" algn="ctr">
                        <a:spcBef>
                          <a:spcPts val="0"/>
                        </a:spcBef>
                        <a:spcAft>
                          <a:spcPts val="0"/>
                        </a:spcAft>
                        <a:buNone/>
                      </a:pPr>
                      <a:r>
                        <a:rPr b="1" lang="en" sz="1500"/>
                        <a:t>*</a:t>
                      </a:r>
                      <a:endParaRPr b="1" sz="1500"/>
                    </a:p>
                  </a:txBody>
                  <a:tcPr marT="91425" marB="91425" marR="91425" marL="91425" anchor="ctr"/>
                </a:tc>
              </a:tr>
            </a:tbl>
          </a:graphicData>
        </a:graphic>
      </p:graphicFrame>
      <p:sp>
        <p:nvSpPr>
          <p:cNvPr id="2502" name="Google Shape;2502;p31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26 - DE9IM</a:t>
            </a:r>
            <a:endParaRPr b="1" sz="1500">
              <a:solidFill>
                <a:srgbClr val="FFFFFF"/>
              </a:solidFill>
              <a:latin typeface="Calibri"/>
              <a:ea typeface="Calibri"/>
              <a:cs typeface="Calibri"/>
              <a:sym typeface="Calibri"/>
            </a:endParaRPr>
          </a:p>
        </p:txBody>
      </p:sp>
      <p:sp>
        <p:nvSpPr>
          <p:cNvPr id="2503" name="Google Shape;2503;p312"/>
          <p:cNvSpPr txBox="1"/>
          <p:nvPr>
            <p:ph idx="2" type="title"/>
          </p:nvPr>
        </p:nvSpPr>
        <p:spPr>
          <a:xfrm>
            <a:off x="390525" y="1293400"/>
            <a:ext cx="5968800" cy="3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2210">
                <a:solidFill>
                  <a:srgbClr val="0000FF"/>
                </a:solidFill>
              </a:rPr>
              <a:t>SELECT</a:t>
            </a:r>
            <a:r>
              <a:rPr b="1" lang="en" sz="2210">
                <a:solidFill>
                  <a:schemeClr val="dk1"/>
                </a:solidFill>
              </a:rPr>
              <a:t> a.gid, b.gid</a:t>
            </a:r>
            <a:endParaRPr b="1" sz="2210">
              <a:solidFill>
                <a:schemeClr val="dk1"/>
              </a:solidFill>
            </a:endParaRPr>
          </a:p>
          <a:p>
            <a:pPr indent="0" lvl="0" marL="0" rtl="0" algn="l">
              <a:spcBef>
                <a:spcPts val="0"/>
              </a:spcBef>
              <a:spcAft>
                <a:spcPts val="0"/>
              </a:spcAft>
              <a:buSzPts val="1100"/>
              <a:buNone/>
            </a:pPr>
            <a:r>
              <a:rPr b="1" lang="en" sz="2210">
                <a:solidFill>
                  <a:srgbClr val="0000FF"/>
                </a:solidFill>
              </a:rPr>
              <a:t>FROM</a:t>
            </a:r>
            <a:r>
              <a:rPr b="1" lang="en" sz="2210">
                <a:solidFill>
                  <a:schemeClr val="dk1"/>
                </a:solidFill>
              </a:rPr>
              <a:t> nyc_streets a, </a:t>
            </a:r>
            <a:endParaRPr b="1" sz="2210">
              <a:solidFill>
                <a:schemeClr val="dk1"/>
              </a:solidFill>
            </a:endParaRPr>
          </a:p>
          <a:p>
            <a:pPr indent="0" lvl="0" marL="0" rtl="0" algn="l">
              <a:spcBef>
                <a:spcPts val="0"/>
              </a:spcBef>
              <a:spcAft>
                <a:spcPts val="0"/>
              </a:spcAft>
              <a:buSzPts val="1100"/>
              <a:buNone/>
            </a:pPr>
            <a:r>
              <a:rPr b="1" lang="en" sz="2210">
                <a:solidFill>
                  <a:schemeClr val="dk1"/>
                </a:solidFill>
              </a:rPr>
              <a:t>     nyc_streets b</a:t>
            </a:r>
            <a:endParaRPr b="1" sz="2210">
              <a:solidFill>
                <a:schemeClr val="dk1"/>
              </a:solidFill>
            </a:endParaRPr>
          </a:p>
          <a:p>
            <a:pPr indent="0" lvl="0" marL="0" rtl="0" algn="l">
              <a:spcBef>
                <a:spcPts val="0"/>
              </a:spcBef>
              <a:spcAft>
                <a:spcPts val="0"/>
              </a:spcAft>
              <a:buSzPts val="1100"/>
              <a:buNone/>
            </a:pPr>
            <a:r>
              <a:rPr b="1" lang="en" sz="2210">
                <a:solidFill>
                  <a:srgbClr val="0000FF"/>
                </a:solidFill>
              </a:rPr>
              <a:t>WHERE</a:t>
            </a:r>
            <a:r>
              <a:rPr b="1" lang="en" sz="2210">
                <a:solidFill>
                  <a:schemeClr val="dk1"/>
                </a:solidFill>
              </a:rPr>
              <a:t> </a:t>
            </a:r>
            <a:r>
              <a:rPr b="1" lang="en" sz="2210">
                <a:solidFill>
                  <a:srgbClr val="006E1D"/>
                </a:solidFill>
              </a:rPr>
              <a:t>ST_Intersects(</a:t>
            </a:r>
            <a:r>
              <a:rPr b="1" lang="en" sz="2210">
                <a:solidFill>
                  <a:schemeClr val="dk1"/>
                </a:solidFill>
              </a:rPr>
              <a:t>a.geom, </a:t>
            </a:r>
            <a:endParaRPr b="1" sz="2210">
              <a:solidFill>
                <a:schemeClr val="dk1"/>
              </a:solidFill>
            </a:endParaRPr>
          </a:p>
          <a:p>
            <a:pPr indent="0" lvl="0" marL="0" rtl="0" algn="l">
              <a:spcBef>
                <a:spcPts val="0"/>
              </a:spcBef>
              <a:spcAft>
                <a:spcPts val="0"/>
              </a:spcAft>
              <a:buSzPts val="1100"/>
              <a:buNone/>
            </a:pPr>
            <a:r>
              <a:rPr b="1" lang="en" sz="2210">
                <a:solidFill>
                  <a:schemeClr val="dk1"/>
                </a:solidFill>
              </a:rPr>
              <a:t>                    b.geom</a:t>
            </a:r>
            <a:r>
              <a:rPr b="1" lang="en" sz="2210">
                <a:solidFill>
                  <a:srgbClr val="006E1D"/>
                </a:solidFill>
              </a:rPr>
              <a:t>)</a:t>
            </a:r>
            <a:endParaRPr b="1" sz="2210">
              <a:solidFill>
                <a:srgbClr val="006E1D"/>
              </a:solidFill>
            </a:endParaRPr>
          </a:p>
          <a:p>
            <a:pPr indent="0" lvl="0" marL="0" rtl="0" algn="l">
              <a:spcBef>
                <a:spcPts val="0"/>
              </a:spcBef>
              <a:spcAft>
                <a:spcPts val="0"/>
              </a:spcAft>
              <a:buSzPts val="1100"/>
              <a:buNone/>
            </a:pPr>
            <a:r>
              <a:rPr b="1" lang="en" sz="2210">
                <a:solidFill>
                  <a:schemeClr val="dk1"/>
                </a:solidFill>
              </a:rPr>
              <a:t>  </a:t>
            </a:r>
            <a:r>
              <a:rPr b="1" lang="en" sz="2210">
                <a:solidFill>
                  <a:srgbClr val="0000FF"/>
                </a:solidFill>
              </a:rPr>
              <a:t>AND</a:t>
            </a:r>
            <a:r>
              <a:rPr b="1" lang="en" sz="2210">
                <a:solidFill>
                  <a:schemeClr val="dk1"/>
                </a:solidFill>
              </a:rPr>
              <a:t> </a:t>
            </a:r>
            <a:r>
              <a:rPr b="1" lang="en" sz="2210">
                <a:solidFill>
                  <a:srgbClr val="0000FF"/>
                </a:solidFill>
              </a:rPr>
              <a:t>NOT</a:t>
            </a:r>
            <a:r>
              <a:rPr b="1" lang="en" sz="2210">
                <a:solidFill>
                  <a:schemeClr val="dk1"/>
                </a:solidFill>
              </a:rPr>
              <a:t> </a:t>
            </a:r>
            <a:r>
              <a:rPr b="1" lang="en" sz="2210">
                <a:solidFill>
                  <a:srgbClr val="006E1D"/>
                </a:solidFill>
              </a:rPr>
              <a:t>ST_Relate(</a:t>
            </a:r>
            <a:r>
              <a:rPr b="1" lang="en" sz="2210">
                <a:solidFill>
                  <a:schemeClr val="dk1"/>
                </a:solidFill>
              </a:rPr>
              <a:t>a.geom, </a:t>
            </a:r>
            <a:endParaRPr b="1" sz="2210">
              <a:solidFill>
                <a:schemeClr val="dk1"/>
              </a:solidFill>
            </a:endParaRPr>
          </a:p>
          <a:p>
            <a:pPr indent="0" lvl="0" marL="0" rtl="0" algn="l">
              <a:spcBef>
                <a:spcPts val="0"/>
              </a:spcBef>
              <a:spcAft>
                <a:spcPts val="0"/>
              </a:spcAft>
              <a:buSzPts val="1100"/>
              <a:buNone/>
            </a:pPr>
            <a:r>
              <a:rPr b="1" lang="en" sz="2210">
                <a:solidFill>
                  <a:schemeClr val="dk1"/>
                </a:solidFill>
              </a:rPr>
              <a:t>                    b.geom, </a:t>
            </a:r>
            <a:endParaRPr b="1" sz="2210">
              <a:solidFill>
                <a:schemeClr val="dk1"/>
              </a:solidFill>
            </a:endParaRPr>
          </a:p>
          <a:p>
            <a:pPr indent="0" lvl="0" marL="0" rtl="0" algn="l">
              <a:spcBef>
                <a:spcPts val="0"/>
              </a:spcBef>
              <a:spcAft>
                <a:spcPts val="0"/>
              </a:spcAft>
              <a:buSzPts val="1100"/>
              <a:buNone/>
            </a:pPr>
            <a:r>
              <a:rPr b="1" lang="en" sz="2210">
                <a:solidFill>
                  <a:schemeClr val="dk1"/>
                </a:solidFill>
              </a:rPr>
              <a:t>                    </a:t>
            </a:r>
            <a:r>
              <a:rPr b="1" lang="en" sz="2210">
                <a:solidFill>
                  <a:srgbClr val="B45F06"/>
                </a:solidFill>
              </a:rPr>
              <a:t>'****T****'</a:t>
            </a:r>
            <a:r>
              <a:rPr b="1" lang="en" sz="2210">
                <a:solidFill>
                  <a:srgbClr val="006E1D"/>
                </a:solidFill>
              </a:rPr>
              <a:t>)</a:t>
            </a:r>
            <a:endParaRPr b="1" sz="2210">
              <a:solidFill>
                <a:srgbClr val="006E1D"/>
              </a:solidFill>
            </a:endParaRPr>
          </a:p>
          <a:p>
            <a:pPr indent="0" lvl="0" marL="0" rtl="0" algn="l">
              <a:spcBef>
                <a:spcPts val="0"/>
              </a:spcBef>
              <a:spcAft>
                <a:spcPts val="0"/>
              </a:spcAft>
              <a:buSzPts val="1100"/>
              <a:buNone/>
            </a:pPr>
            <a:r>
              <a:rPr b="1" lang="en" sz="2210">
                <a:solidFill>
                  <a:schemeClr val="dk1"/>
                </a:solidFill>
              </a:rPr>
              <a:t>  </a:t>
            </a:r>
            <a:r>
              <a:rPr b="1" lang="en" sz="2210">
                <a:solidFill>
                  <a:srgbClr val="0000FF"/>
                </a:solidFill>
              </a:rPr>
              <a:t>AND</a:t>
            </a:r>
            <a:r>
              <a:rPr b="1" lang="en" sz="2210">
                <a:solidFill>
                  <a:schemeClr val="dk1"/>
                </a:solidFill>
              </a:rPr>
              <a:t> a.gid != b.gid</a:t>
            </a:r>
            <a:endParaRPr b="1" sz="2210">
              <a:solidFill>
                <a:schemeClr val="dk1"/>
              </a:solidFill>
            </a:endParaRPr>
          </a:p>
          <a:p>
            <a:pPr indent="0" lvl="0" marL="0" rtl="0" algn="l">
              <a:spcBef>
                <a:spcPts val="0"/>
              </a:spcBef>
              <a:spcAft>
                <a:spcPts val="0"/>
              </a:spcAft>
              <a:buSzPts val="1100"/>
              <a:buNone/>
            </a:pPr>
            <a:r>
              <a:rPr b="1" lang="en" sz="2210">
                <a:solidFill>
                  <a:srgbClr val="0000FF"/>
                </a:solidFill>
              </a:rPr>
              <a:t>LIMIT</a:t>
            </a:r>
            <a:r>
              <a:rPr b="1" lang="en" sz="2210">
                <a:solidFill>
                  <a:schemeClr val="dk1"/>
                </a:solidFill>
              </a:rPr>
              <a:t> 10;</a:t>
            </a:r>
            <a:endParaRPr b="1" sz="2210">
              <a:solidFill>
                <a:schemeClr val="dk1"/>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313"/>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27 - Clustering on Indexes</a:t>
            </a:r>
            <a:endParaRPr sz="3140"/>
          </a:p>
        </p:txBody>
      </p:sp>
      <p:sp>
        <p:nvSpPr>
          <p:cNvPr id="2509" name="Google Shape;2509;p31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pic>
        <p:nvPicPr>
          <p:cNvPr id="2514" name="Google Shape;2514;p314"/>
          <p:cNvPicPr preferRelativeResize="0"/>
          <p:nvPr/>
        </p:nvPicPr>
        <p:blipFill>
          <a:blip r:embed="rId3">
            <a:alphaModFix/>
          </a:blip>
          <a:stretch>
            <a:fillRect/>
          </a:stretch>
        </p:blipFill>
        <p:spPr>
          <a:xfrm>
            <a:off x="695325" y="581025"/>
            <a:ext cx="7572375" cy="4429125"/>
          </a:xfrm>
          <a:prstGeom prst="rect">
            <a:avLst/>
          </a:prstGeom>
          <a:noFill/>
          <a:ln>
            <a:noFill/>
          </a:ln>
        </p:spPr>
      </p:pic>
      <p:sp>
        <p:nvSpPr>
          <p:cNvPr id="2515" name="Google Shape;2515;p31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pic>
        <p:nvPicPr>
          <p:cNvPr id="2520" name="Google Shape;2520;p315"/>
          <p:cNvPicPr preferRelativeResize="0"/>
          <p:nvPr/>
        </p:nvPicPr>
        <p:blipFill>
          <a:blip r:embed="rId3">
            <a:alphaModFix/>
          </a:blip>
          <a:stretch>
            <a:fillRect/>
          </a:stretch>
        </p:blipFill>
        <p:spPr>
          <a:xfrm>
            <a:off x="752463" y="581025"/>
            <a:ext cx="7458075" cy="4276725"/>
          </a:xfrm>
          <a:prstGeom prst="rect">
            <a:avLst/>
          </a:prstGeom>
          <a:noFill/>
          <a:ln>
            <a:noFill/>
          </a:ln>
        </p:spPr>
      </p:pic>
      <p:sp>
        <p:nvSpPr>
          <p:cNvPr id="2521" name="Google Shape;2521;p31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31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using Spatial Index</a:t>
            </a:r>
            <a:endParaRPr/>
          </a:p>
        </p:txBody>
      </p:sp>
      <p:sp>
        <p:nvSpPr>
          <p:cNvPr id="2527" name="Google Shape;2527;p316"/>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solidFill>
                  <a:schemeClr val="accent3"/>
                </a:solidFill>
              </a:rPr>
              <a:t>-- Cluster the blocks table based </a:t>
            </a:r>
            <a:endParaRPr b="1" sz="2300">
              <a:solidFill>
                <a:schemeClr val="accent3"/>
              </a:solidFill>
            </a:endParaRPr>
          </a:p>
          <a:p>
            <a:pPr indent="0" lvl="0" marL="0" rtl="0" algn="l">
              <a:spcBef>
                <a:spcPts val="0"/>
              </a:spcBef>
              <a:spcAft>
                <a:spcPts val="0"/>
              </a:spcAft>
              <a:buClr>
                <a:schemeClr val="dk1"/>
              </a:buClr>
              <a:buSzPts val="1100"/>
              <a:buFont typeface="Arial"/>
              <a:buNone/>
            </a:pPr>
            <a:r>
              <a:rPr b="1" lang="en" sz="2300">
                <a:solidFill>
                  <a:schemeClr val="accent3"/>
                </a:solidFill>
              </a:rPr>
              <a:t>-- on their spatial index</a:t>
            </a:r>
            <a:br>
              <a:rPr b="1" lang="en" sz="2300"/>
            </a:br>
            <a:endParaRPr b="1" sz="2300"/>
          </a:p>
          <a:p>
            <a:pPr indent="0" lvl="0" marL="0" rtl="0" algn="l">
              <a:spcBef>
                <a:spcPts val="0"/>
              </a:spcBef>
              <a:spcAft>
                <a:spcPts val="0"/>
              </a:spcAft>
              <a:buClr>
                <a:schemeClr val="dk1"/>
              </a:buClr>
              <a:buSzPts val="1100"/>
              <a:buFont typeface="Arial"/>
              <a:buNone/>
            </a:pPr>
            <a:r>
              <a:rPr b="1" lang="en" sz="2300">
                <a:solidFill>
                  <a:srgbClr val="0000FF"/>
                </a:solidFill>
              </a:rPr>
              <a:t>CLUSTER</a:t>
            </a:r>
            <a:r>
              <a:rPr b="1" lang="en" sz="2300"/>
              <a:t> nyc_census_blocks </a:t>
            </a:r>
            <a:endParaRPr b="1" sz="2300"/>
          </a:p>
          <a:p>
            <a:pPr indent="0" lvl="0" marL="0" rtl="0" algn="l">
              <a:spcBef>
                <a:spcPts val="0"/>
              </a:spcBef>
              <a:spcAft>
                <a:spcPts val="0"/>
              </a:spcAft>
              <a:buNone/>
            </a:pPr>
            <a:r>
              <a:rPr b="1" lang="en" sz="2300"/>
              <a:t>  </a:t>
            </a:r>
            <a:r>
              <a:rPr b="1" lang="en" sz="2300">
                <a:solidFill>
                  <a:srgbClr val="0000FF"/>
                </a:solidFill>
              </a:rPr>
              <a:t>USING</a:t>
            </a:r>
            <a:r>
              <a:rPr b="1" lang="en" sz="2300"/>
              <a:t> nyc_census_blocks_geom_gist;</a:t>
            </a:r>
            <a:endParaRPr b="1" sz="2300"/>
          </a:p>
        </p:txBody>
      </p:sp>
      <p:sp>
        <p:nvSpPr>
          <p:cNvPr id="2528" name="Google Shape;2528;p31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31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using Spatial Index</a:t>
            </a:r>
            <a:endParaRPr/>
          </a:p>
        </p:txBody>
      </p:sp>
      <p:pic>
        <p:nvPicPr>
          <p:cNvPr id="2534" name="Google Shape;2534;p317"/>
          <p:cNvPicPr preferRelativeResize="0"/>
          <p:nvPr/>
        </p:nvPicPr>
        <p:blipFill>
          <a:blip r:embed="rId3">
            <a:alphaModFix/>
          </a:blip>
          <a:stretch>
            <a:fillRect/>
          </a:stretch>
        </p:blipFill>
        <p:spPr>
          <a:xfrm>
            <a:off x="257175" y="1236800"/>
            <a:ext cx="6869926" cy="3668575"/>
          </a:xfrm>
          <a:prstGeom prst="rect">
            <a:avLst/>
          </a:prstGeom>
          <a:noFill/>
          <a:ln>
            <a:noFill/>
          </a:ln>
        </p:spPr>
      </p:pic>
      <p:sp>
        <p:nvSpPr>
          <p:cNvPr id="2535" name="Google Shape;2535;p317"/>
          <p:cNvSpPr txBox="1"/>
          <p:nvPr/>
        </p:nvSpPr>
        <p:spPr>
          <a:xfrm>
            <a:off x="5715000" y="1093925"/>
            <a:ext cx="30099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The spatial coherence of the R-Tree index is not guaranteed to be perfect. Particularly if it has been built </a:t>
            </a:r>
            <a:r>
              <a:rPr lang="en" sz="1700">
                <a:latin typeface="Calibri"/>
                <a:ea typeface="Calibri"/>
                <a:cs typeface="Calibri"/>
                <a:sym typeface="Calibri"/>
              </a:rPr>
              <a:t>incrementally</a:t>
            </a:r>
            <a:r>
              <a:rPr lang="en" sz="1700">
                <a:latin typeface="Calibri"/>
                <a:ea typeface="Calibri"/>
                <a:cs typeface="Calibri"/>
                <a:sym typeface="Calibri"/>
              </a:rPr>
              <a:t> over time it might not be perfectly balanced, so you might not get an optimal cluster.</a:t>
            </a:r>
            <a:endParaRPr sz="1700">
              <a:latin typeface="Calibri"/>
              <a:ea typeface="Calibri"/>
              <a:cs typeface="Calibri"/>
              <a:sym typeface="Calibri"/>
            </a:endParaRPr>
          </a:p>
        </p:txBody>
      </p:sp>
      <p:sp>
        <p:nvSpPr>
          <p:cNvPr id="2536" name="Google Shape;2536;p31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31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using ST_Geohash</a:t>
            </a:r>
            <a:endParaRPr/>
          </a:p>
        </p:txBody>
      </p:sp>
      <p:sp>
        <p:nvSpPr>
          <p:cNvPr id="2542" name="Google Shape;2542;p318"/>
          <p:cNvSpPr txBox="1"/>
          <p:nvPr/>
        </p:nvSpPr>
        <p:spPr>
          <a:xfrm>
            <a:off x="5772150" y="1827350"/>
            <a:ext cx="30099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The geohash algorithm provides a global sorting that keeps objects spatially “near” each other, at the expense of using fixed break lines at each quadrant instead of dynamic clusters like an R-Tree index.</a:t>
            </a:r>
            <a:endParaRPr sz="1700">
              <a:latin typeface="Calibri"/>
              <a:ea typeface="Calibri"/>
              <a:cs typeface="Calibri"/>
              <a:sym typeface="Calibri"/>
            </a:endParaRPr>
          </a:p>
        </p:txBody>
      </p:sp>
      <p:pic>
        <p:nvPicPr>
          <p:cNvPr id="2543" name="Google Shape;2543;p318"/>
          <p:cNvPicPr preferRelativeResize="0"/>
          <p:nvPr/>
        </p:nvPicPr>
        <p:blipFill>
          <a:blip r:embed="rId3">
            <a:alphaModFix/>
          </a:blip>
          <a:stretch>
            <a:fillRect/>
          </a:stretch>
        </p:blipFill>
        <p:spPr>
          <a:xfrm>
            <a:off x="266700" y="1617800"/>
            <a:ext cx="5381625" cy="2876550"/>
          </a:xfrm>
          <a:prstGeom prst="rect">
            <a:avLst/>
          </a:prstGeom>
          <a:noFill/>
          <a:ln>
            <a:noFill/>
          </a:ln>
        </p:spPr>
      </p:pic>
      <p:sp>
        <p:nvSpPr>
          <p:cNvPr id="2544" name="Google Shape;2544;p31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31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Cluster using ST_Geohash</a:t>
            </a:r>
            <a:endParaRPr/>
          </a:p>
        </p:txBody>
      </p:sp>
      <p:sp>
        <p:nvSpPr>
          <p:cNvPr id="2550" name="Google Shape;2550;p319"/>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300">
                <a:solidFill>
                  <a:schemeClr val="accent3"/>
                </a:solidFill>
              </a:rPr>
              <a:t>-- Build the index on ST_GeoHash </a:t>
            </a:r>
            <a:endParaRPr b="1" sz="2300">
              <a:solidFill>
                <a:schemeClr val="accent3"/>
              </a:solidFill>
            </a:endParaRPr>
          </a:p>
          <a:p>
            <a:pPr indent="0" lvl="0" marL="0" rtl="0" algn="l">
              <a:spcBef>
                <a:spcPts val="0"/>
              </a:spcBef>
              <a:spcAft>
                <a:spcPts val="0"/>
              </a:spcAft>
              <a:buNone/>
            </a:pPr>
            <a:r>
              <a:rPr b="1" lang="en" sz="2300">
                <a:solidFill>
                  <a:srgbClr val="0000FF"/>
                </a:solidFill>
              </a:rPr>
              <a:t>CREATE</a:t>
            </a:r>
            <a:r>
              <a:rPr b="1" lang="en" sz="2300"/>
              <a:t> </a:t>
            </a:r>
            <a:r>
              <a:rPr b="1" lang="en" sz="2300">
                <a:solidFill>
                  <a:srgbClr val="0000FF"/>
                </a:solidFill>
              </a:rPr>
              <a:t>INDEX</a:t>
            </a:r>
            <a:r>
              <a:rPr b="1" lang="en" sz="2300"/>
              <a:t> nyc_census_blocks_geohash </a:t>
            </a:r>
            <a:endParaRPr b="1" sz="2300"/>
          </a:p>
          <a:p>
            <a:pPr indent="0" lvl="0" marL="0" rtl="0" algn="l">
              <a:spcBef>
                <a:spcPts val="0"/>
              </a:spcBef>
              <a:spcAft>
                <a:spcPts val="0"/>
              </a:spcAft>
              <a:buNone/>
            </a:pPr>
            <a:r>
              <a:rPr b="1" lang="en" sz="2300"/>
              <a:t>  ON nyc_census_blocks </a:t>
            </a:r>
            <a:br>
              <a:rPr b="1" lang="en" sz="2300"/>
            </a:br>
            <a:r>
              <a:rPr b="1" lang="en" sz="2300"/>
              <a:t>    (</a:t>
            </a:r>
            <a:r>
              <a:rPr b="1" lang="en" sz="2300">
                <a:solidFill>
                  <a:srgbClr val="006E1D"/>
                </a:solidFill>
              </a:rPr>
              <a:t>ST_GeoHash(ST_Transform(</a:t>
            </a:r>
            <a:r>
              <a:rPr b="1" lang="en" sz="2300"/>
              <a:t>geom,4326</a:t>
            </a:r>
            <a:r>
              <a:rPr b="1" lang="en" sz="2300">
                <a:solidFill>
                  <a:srgbClr val="006E1D"/>
                </a:solidFill>
              </a:rPr>
              <a:t>))</a:t>
            </a:r>
            <a:r>
              <a:rPr b="1" lang="en" sz="2300"/>
              <a:t>);</a:t>
            </a:r>
            <a:endParaRPr b="1" sz="2300"/>
          </a:p>
          <a:p>
            <a:pPr indent="0" lvl="0" marL="0" rtl="0" algn="l">
              <a:spcBef>
                <a:spcPts val="0"/>
              </a:spcBef>
              <a:spcAft>
                <a:spcPts val="0"/>
              </a:spcAft>
              <a:buNone/>
            </a:pPr>
            <a:r>
              <a:t/>
            </a:r>
            <a:endParaRPr b="1" sz="2300"/>
          </a:p>
          <a:p>
            <a:pPr indent="0" lvl="0" marL="0" rtl="0" algn="l">
              <a:spcBef>
                <a:spcPts val="0"/>
              </a:spcBef>
              <a:spcAft>
                <a:spcPts val="0"/>
              </a:spcAft>
              <a:buNone/>
            </a:pPr>
            <a:r>
              <a:rPr b="1" lang="en" sz="2300">
                <a:solidFill>
                  <a:schemeClr val="accent3"/>
                </a:solidFill>
              </a:rPr>
              <a:t>-- Cluster the data</a:t>
            </a:r>
            <a:endParaRPr b="1" sz="2300">
              <a:solidFill>
                <a:schemeClr val="accent3"/>
              </a:solidFill>
            </a:endParaRPr>
          </a:p>
          <a:p>
            <a:pPr indent="0" lvl="0" marL="0" rtl="0" algn="l">
              <a:spcBef>
                <a:spcPts val="0"/>
              </a:spcBef>
              <a:spcAft>
                <a:spcPts val="0"/>
              </a:spcAft>
              <a:buNone/>
            </a:pPr>
            <a:r>
              <a:rPr b="1" lang="en" sz="2300">
                <a:solidFill>
                  <a:srgbClr val="0000FF"/>
                </a:solidFill>
              </a:rPr>
              <a:t>CLUSTER</a:t>
            </a:r>
            <a:r>
              <a:rPr b="1" lang="en" sz="2300"/>
              <a:t> nyc_census_blocks </a:t>
            </a:r>
            <a:endParaRPr b="1" sz="2300"/>
          </a:p>
          <a:p>
            <a:pPr indent="0" lvl="0" marL="0" rtl="0" algn="l">
              <a:spcBef>
                <a:spcPts val="0"/>
              </a:spcBef>
              <a:spcAft>
                <a:spcPts val="0"/>
              </a:spcAft>
              <a:buNone/>
            </a:pPr>
            <a:r>
              <a:rPr b="1" lang="en" sz="2300"/>
              <a:t>  </a:t>
            </a:r>
            <a:r>
              <a:rPr b="1" lang="en" sz="2300">
                <a:solidFill>
                  <a:srgbClr val="0000FF"/>
                </a:solidFill>
              </a:rPr>
              <a:t>USING</a:t>
            </a:r>
            <a:r>
              <a:rPr b="1" lang="en" sz="2300"/>
              <a:t> nyc_census_blocks_geohash;</a:t>
            </a:r>
            <a:endParaRPr b="1" sz="2300"/>
          </a:p>
          <a:p>
            <a:pPr indent="0" lvl="0" marL="0" rtl="0" algn="l">
              <a:spcBef>
                <a:spcPts val="0"/>
              </a:spcBef>
              <a:spcAft>
                <a:spcPts val="0"/>
              </a:spcAft>
              <a:buNone/>
            </a:pPr>
            <a:r>
              <a:t/>
            </a:r>
            <a:endParaRPr b="1" sz="2300"/>
          </a:p>
          <a:p>
            <a:pPr indent="0" lvl="0" marL="0" rtl="0" algn="l">
              <a:spcBef>
                <a:spcPts val="0"/>
              </a:spcBef>
              <a:spcAft>
                <a:spcPts val="0"/>
              </a:spcAft>
              <a:buNone/>
            </a:pPr>
            <a:r>
              <a:t/>
            </a:r>
            <a:endParaRPr b="1" sz="2300"/>
          </a:p>
        </p:txBody>
      </p:sp>
      <p:sp>
        <p:nvSpPr>
          <p:cNvPr id="2551" name="Google Shape;2551;p31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27 - Clustering on Indexes</a:t>
            </a:r>
            <a:endParaRPr b="1" sz="1500">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25" name="Google Shape;325;p41"/>
          <p:cNvSpPr txBox="1"/>
          <p:nvPr/>
        </p:nvSpPr>
        <p:spPr>
          <a:xfrm>
            <a:off x="317500" y="389475"/>
            <a:ext cx="243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New Database</a:t>
            </a:r>
            <a:endParaRPr sz="2200">
              <a:latin typeface="Arial Black"/>
              <a:ea typeface="Arial Black"/>
              <a:cs typeface="Arial Black"/>
              <a:sym typeface="Arial Black"/>
            </a:endParaRPr>
          </a:p>
        </p:txBody>
      </p:sp>
      <p:pic>
        <p:nvPicPr>
          <p:cNvPr id="326" name="Google Shape;326;p41"/>
          <p:cNvPicPr preferRelativeResize="0"/>
          <p:nvPr/>
        </p:nvPicPr>
        <p:blipFill>
          <a:blip r:embed="rId3">
            <a:alphaModFix/>
          </a:blip>
          <a:stretch>
            <a:fillRect/>
          </a:stretch>
        </p:blipFill>
        <p:spPr>
          <a:xfrm>
            <a:off x="1293988" y="1003000"/>
            <a:ext cx="6556018" cy="39260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320"/>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28 - 3D</a:t>
            </a:r>
            <a:endParaRPr sz="3140"/>
          </a:p>
        </p:txBody>
      </p:sp>
      <p:sp>
        <p:nvSpPr>
          <p:cNvPr id="2557" name="Google Shape;2557;p32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32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Dimensions</a:t>
            </a:r>
            <a:endParaRPr/>
          </a:p>
        </p:txBody>
      </p:sp>
      <p:sp>
        <p:nvSpPr>
          <p:cNvPr id="2563" name="Google Shape;2563;p3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12750" lvl="0" marL="457200" rtl="0" algn="l">
              <a:spcBef>
                <a:spcPts val="0"/>
              </a:spcBef>
              <a:spcAft>
                <a:spcPts val="0"/>
              </a:spcAft>
              <a:buSzPts val="2900"/>
              <a:buChar char="●"/>
            </a:pPr>
            <a:r>
              <a:rPr b="1" lang="en" sz="3000"/>
              <a:t>X</a:t>
            </a:r>
            <a:r>
              <a:rPr lang="en" sz="2900"/>
              <a:t> - distance from origin along X (east/west) axis</a:t>
            </a:r>
            <a:endParaRPr sz="2900"/>
          </a:p>
          <a:p>
            <a:pPr indent="-412750" lvl="0" marL="457200" rtl="0" algn="l">
              <a:spcBef>
                <a:spcPts val="0"/>
              </a:spcBef>
              <a:spcAft>
                <a:spcPts val="0"/>
              </a:spcAft>
              <a:buSzPts val="2900"/>
              <a:buChar char="●"/>
            </a:pPr>
            <a:r>
              <a:rPr b="1" lang="en" sz="3000"/>
              <a:t>Y</a:t>
            </a:r>
            <a:r>
              <a:rPr lang="en" sz="2900"/>
              <a:t> - </a:t>
            </a:r>
            <a:r>
              <a:rPr lang="en" sz="2900"/>
              <a:t>distance from origin along Y (north/south) axis</a:t>
            </a:r>
            <a:endParaRPr sz="2900"/>
          </a:p>
          <a:p>
            <a:pPr indent="-412750" lvl="0" marL="457200" rtl="0" algn="l">
              <a:spcBef>
                <a:spcPts val="0"/>
              </a:spcBef>
              <a:spcAft>
                <a:spcPts val="0"/>
              </a:spcAft>
              <a:buSzPts val="2900"/>
              <a:buChar char="●"/>
            </a:pPr>
            <a:r>
              <a:rPr b="1" lang="en" sz="2900"/>
              <a:t>Z </a:t>
            </a:r>
            <a:r>
              <a:rPr lang="en" sz="2900"/>
              <a:t>- elevation</a:t>
            </a:r>
            <a:endParaRPr sz="2900"/>
          </a:p>
          <a:p>
            <a:pPr indent="-412750" lvl="0" marL="457200" rtl="0" algn="l">
              <a:spcBef>
                <a:spcPts val="0"/>
              </a:spcBef>
              <a:spcAft>
                <a:spcPts val="0"/>
              </a:spcAft>
              <a:buSzPts val="2900"/>
              <a:buChar char="●"/>
            </a:pPr>
            <a:r>
              <a:rPr b="1" lang="en" sz="3000"/>
              <a:t>M</a:t>
            </a:r>
            <a:r>
              <a:rPr lang="en" sz="2900"/>
              <a:t> - “measure” of the coordinate, sometimes used to hold “time”, “distance from start”</a:t>
            </a:r>
            <a:endParaRPr sz="2900"/>
          </a:p>
        </p:txBody>
      </p:sp>
      <p:sp>
        <p:nvSpPr>
          <p:cNvPr id="2564" name="Google Shape;2564;p32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322"/>
          <p:cNvSpPr txBox="1"/>
          <p:nvPr>
            <p:ph type="title"/>
          </p:nvPr>
        </p:nvSpPr>
        <p:spPr>
          <a:xfrm>
            <a:off x="311700" y="1476375"/>
            <a:ext cx="3422100" cy="24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740">
                <a:latin typeface="Calibri"/>
                <a:ea typeface="Calibri"/>
                <a:cs typeface="Calibri"/>
                <a:sym typeface="Calibri"/>
              </a:rPr>
              <a:t>POINT (0 0)</a:t>
            </a:r>
            <a:br>
              <a:rPr b="1" lang="en" sz="2740">
                <a:latin typeface="Calibri"/>
                <a:ea typeface="Calibri"/>
                <a:cs typeface="Calibri"/>
                <a:sym typeface="Calibri"/>
              </a:rPr>
            </a:br>
            <a:r>
              <a:rPr b="1" lang="en" sz="2740">
                <a:latin typeface="Calibri"/>
                <a:ea typeface="Calibri"/>
                <a:cs typeface="Calibri"/>
                <a:sym typeface="Calibri"/>
              </a:rPr>
              <a:t>POINT Z (0 0 0)</a:t>
            </a:r>
            <a:br>
              <a:rPr b="1" lang="en" sz="2740">
                <a:latin typeface="Calibri"/>
                <a:ea typeface="Calibri"/>
                <a:cs typeface="Calibri"/>
                <a:sym typeface="Calibri"/>
              </a:rPr>
            </a:br>
            <a:r>
              <a:rPr b="1" lang="en" sz="2740">
                <a:latin typeface="Calibri"/>
                <a:ea typeface="Calibri"/>
                <a:cs typeface="Calibri"/>
                <a:sym typeface="Calibri"/>
              </a:rPr>
              <a:t>POINT M (0 0 0)</a:t>
            </a:r>
            <a:br>
              <a:rPr b="1" lang="en" sz="2740">
                <a:latin typeface="Calibri"/>
                <a:ea typeface="Calibri"/>
                <a:cs typeface="Calibri"/>
                <a:sym typeface="Calibri"/>
              </a:rPr>
            </a:br>
            <a:r>
              <a:rPr b="1" lang="en" sz="2740">
                <a:latin typeface="Calibri"/>
                <a:ea typeface="Calibri"/>
                <a:cs typeface="Calibri"/>
                <a:sym typeface="Calibri"/>
              </a:rPr>
              <a:t>POINT ZM (0 0 0 0)</a:t>
            </a:r>
            <a:endParaRPr b="1" sz="2740">
              <a:latin typeface="Calibri"/>
              <a:ea typeface="Calibri"/>
              <a:cs typeface="Calibri"/>
              <a:sym typeface="Calibri"/>
            </a:endParaRPr>
          </a:p>
        </p:txBody>
      </p:sp>
      <p:sp>
        <p:nvSpPr>
          <p:cNvPr id="2570" name="Google Shape;2570;p32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
        <p:nvSpPr>
          <p:cNvPr id="2571" name="Google Shape;2571;p322"/>
          <p:cNvSpPr txBox="1"/>
          <p:nvPr>
            <p:ph type="title"/>
          </p:nvPr>
        </p:nvSpPr>
        <p:spPr>
          <a:xfrm>
            <a:off x="311700" y="569700"/>
            <a:ext cx="8520600" cy="7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840"/>
              <a:t>Higher Dimension WKT</a:t>
            </a:r>
            <a:endParaRPr sz="2840"/>
          </a:p>
        </p:txBody>
      </p:sp>
      <p:sp>
        <p:nvSpPr>
          <p:cNvPr id="2572" name="Google Shape;2572;p322"/>
          <p:cNvSpPr txBox="1"/>
          <p:nvPr>
            <p:ph type="title"/>
          </p:nvPr>
        </p:nvSpPr>
        <p:spPr>
          <a:xfrm>
            <a:off x="3848100" y="1494925"/>
            <a:ext cx="4857900" cy="24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740">
                <a:latin typeface="Calibri"/>
                <a:ea typeface="Calibri"/>
                <a:cs typeface="Calibri"/>
                <a:sym typeface="Calibri"/>
              </a:rPr>
              <a:t>LINESTRING </a:t>
            </a:r>
            <a:r>
              <a:rPr b="1" lang="en" sz="2740">
                <a:latin typeface="Calibri"/>
                <a:ea typeface="Calibri"/>
                <a:cs typeface="Calibri"/>
                <a:sym typeface="Calibri"/>
              </a:rPr>
              <a:t>(0 0, 1 1)</a:t>
            </a:r>
            <a:br>
              <a:rPr b="1" lang="en" sz="2740">
                <a:latin typeface="Calibri"/>
                <a:ea typeface="Calibri"/>
                <a:cs typeface="Calibri"/>
                <a:sym typeface="Calibri"/>
              </a:rPr>
            </a:br>
            <a:r>
              <a:rPr b="1" lang="en" sz="2740">
                <a:latin typeface="Calibri"/>
                <a:ea typeface="Calibri"/>
                <a:cs typeface="Calibri"/>
                <a:sym typeface="Calibri"/>
              </a:rPr>
              <a:t>LINESTRING Z (0 0 0, 1 1 1)</a:t>
            </a:r>
            <a:br>
              <a:rPr b="1" lang="en" sz="2740">
                <a:latin typeface="Calibri"/>
                <a:ea typeface="Calibri"/>
                <a:cs typeface="Calibri"/>
                <a:sym typeface="Calibri"/>
              </a:rPr>
            </a:br>
            <a:r>
              <a:rPr b="1" lang="en" sz="2740">
                <a:latin typeface="Calibri"/>
                <a:ea typeface="Calibri"/>
                <a:cs typeface="Calibri"/>
                <a:sym typeface="Calibri"/>
              </a:rPr>
              <a:t>LINESTRING M (0 0 0, 1 1 1)</a:t>
            </a:r>
            <a:br>
              <a:rPr b="1" lang="en" sz="2740">
                <a:latin typeface="Calibri"/>
                <a:ea typeface="Calibri"/>
                <a:cs typeface="Calibri"/>
                <a:sym typeface="Calibri"/>
              </a:rPr>
            </a:br>
            <a:r>
              <a:rPr b="1" lang="en" sz="2740">
                <a:latin typeface="Calibri"/>
                <a:ea typeface="Calibri"/>
                <a:cs typeface="Calibri"/>
                <a:sym typeface="Calibri"/>
              </a:rPr>
              <a:t>LINESTRING ZM (0 0 0 0, 1 1 1 1)</a:t>
            </a:r>
            <a:endParaRPr b="1" sz="2740">
              <a:latin typeface="Calibri"/>
              <a:ea typeface="Calibri"/>
              <a:cs typeface="Calibri"/>
              <a:sym typeface="Calibri"/>
            </a:endParaRPr>
          </a:p>
        </p:txBody>
      </p:sp>
      <p:sp>
        <p:nvSpPr>
          <p:cNvPr id="2573" name="Google Shape;2573;p322"/>
          <p:cNvSpPr txBox="1"/>
          <p:nvPr>
            <p:ph type="title"/>
          </p:nvPr>
        </p:nvSpPr>
        <p:spPr>
          <a:xfrm>
            <a:off x="2280000" y="3923725"/>
            <a:ext cx="4584000" cy="8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740">
                <a:latin typeface="Calibri"/>
                <a:ea typeface="Calibri"/>
                <a:cs typeface="Calibri"/>
                <a:sym typeface="Calibri"/>
              </a:rPr>
              <a:t>Etc, etc, etc….</a:t>
            </a:r>
            <a:endParaRPr sz="2740">
              <a:latin typeface="Calibri"/>
              <a:ea typeface="Calibri"/>
              <a:cs typeface="Calibri"/>
              <a:sym typeface="Calibri"/>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32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
        <p:nvSpPr>
          <p:cNvPr id="2579" name="Google Shape;2579;p323"/>
          <p:cNvSpPr txBox="1"/>
          <p:nvPr>
            <p:ph type="title"/>
          </p:nvPr>
        </p:nvSpPr>
        <p:spPr>
          <a:xfrm>
            <a:off x="311700" y="1323975"/>
            <a:ext cx="8241600" cy="287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POLYHEDRALSURFACE Z (</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((0 0 0, 0 1 0, 1 1 0, 1 0 0, 0 0 0)),</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((0 0 0, 0 1 0, 0 1 1, 0 0 1, 0 0 0)),</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((0 0 0, 1 0 0, 1 0 1, 0 0 1, 0 0 0)),</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((1 1 1, 1 0 1, 0 0 1, 0 1 1, 1 1 1)),</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((1 1 1, 1 0 1, 1 0 0, 1 1 0, 1 1 1)),</a:t>
            </a:r>
            <a:endParaRPr b="1" sz="214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2140">
                <a:latin typeface="Consolas"/>
                <a:ea typeface="Consolas"/>
                <a:cs typeface="Consolas"/>
                <a:sym typeface="Consolas"/>
              </a:rPr>
              <a:t>  ((1 1 1, 1 1 0, 0 1 0, 0 1 1, 1 1 1))</a:t>
            </a:r>
            <a:endParaRPr b="1" sz="2140">
              <a:latin typeface="Consolas"/>
              <a:ea typeface="Consolas"/>
              <a:cs typeface="Consolas"/>
              <a:sym typeface="Consolas"/>
            </a:endParaRPr>
          </a:p>
          <a:p>
            <a:pPr indent="0" lvl="0" marL="0" rtl="0" algn="l">
              <a:spcBef>
                <a:spcPts val="0"/>
              </a:spcBef>
              <a:spcAft>
                <a:spcPts val="0"/>
              </a:spcAft>
              <a:buSzPts val="1100"/>
              <a:buNone/>
            </a:pPr>
            <a:r>
              <a:rPr b="1" lang="en" sz="2140">
                <a:latin typeface="Consolas"/>
                <a:ea typeface="Consolas"/>
                <a:cs typeface="Consolas"/>
                <a:sym typeface="Consolas"/>
              </a:rPr>
              <a:t>)</a:t>
            </a:r>
            <a:endParaRPr b="1" sz="2140">
              <a:latin typeface="Consolas"/>
              <a:ea typeface="Consolas"/>
              <a:cs typeface="Consolas"/>
              <a:sym typeface="Consolas"/>
            </a:endParaRPr>
          </a:p>
        </p:txBody>
      </p:sp>
      <p:sp>
        <p:nvSpPr>
          <p:cNvPr id="2580" name="Google Shape;2580;p323"/>
          <p:cNvSpPr txBox="1"/>
          <p:nvPr>
            <p:ph type="title"/>
          </p:nvPr>
        </p:nvSpPr>
        <p:spPr>
          <a:xfrm>
            <a:off x="311700" y="569700"/>
            <a:ext cx="8520600" cy="7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840"/>
              <a:t>Higher Dimension Types</a:t>
            </a:r>
            <a:endParaRPr sz="2840"/>
          </a:p>
        </p:txBody>
      </p:sp>
      <p:pic>
        <p:nvPicPr>
          <p:cNvPr id="2581" name="Google Shape;2581;p323"/>
          <p:cNvPicPr preferRelativeResize="0"/>
          <p:nvPr/>
        </p:nvPicPr>
        <p:blipFill>
          <a:blip r:embed="rId3">
            <a:alphaModFix/>
          </a:blip>
          <a:stretch>
            <a:fillRect/>
          </a:stretch>
        </p:blipFill>
        <p:spPr>
          <a:xfrm>
            <a:off x="6521300" y="1762050"/>
            <a:ext cx="2214550" cy="1771651"/>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32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3D Functions</a:t>
            </a:r>
            <a:endParaRPr/>
          </a:p>
        </p:txBody>
      </p:sp>
      <p:sp>
        <p:nvSpPr>
          <p:cNvPr id="2587" name="Google Shape;2587;p324"/>
          <p:cNvSpPr txBox="1"/>
          <p:nvPr>
            <p:ph idx="1" type="body"/>
          </p:nvPr>
        </p:nvSpPr>
        <p:spPr>
          <a:xfrm>
            <a:off x="492675" y="1170125"/>
            <a:ext cx="75750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ST_3DClosestPoint(g1, g2)</a:t>
            </a:r>
            <a:endParaRPr/>
          </a:p>
          <a:p>
            <a:pPr indent="-374650" lvl="0" marL="457200" rtl="0" algn="l">
              <a:spcBef>
                <a:spcPts val="0"/>
              </a:spcBef>
              <a:spcAft>
                <a:spcPts val="0"/>
              </a:spcAft>
              <a:buSzPts val="2300"/>
              <a:buChar char="●"/>
            </a:pPr>
            <a:r>
              <a:rPr lang="en"/>
              <a:t>ST_3DDistance(g1, g2)</a:t>
            </a:r>
            <a:endParaRPr/>
          </a:p>
          <a:p>
            <a:pPr indent="-374650" lvl="0" marL="457200" rtl="0" algn="l">
              <a:spcBef>
                <a:spcPts val="0"/>
              </a:spcBef>
              <a:spcAft>
                <a:spcPts val="0"/>
              </a:spcAft>
              <a:buSzPts val="2300"/>
              <a:buChar char="●"/>
            </a:pPr>
            <a:r>
              <a:rPr lang="en"/>
              <a:t>ST_3DDWithin(g1, g2, r)</a:t>
            </a:r>
            <a:endParaRPr/>
          </a:p>
          <a:p>
            <a:pPr indent="-374650" lvl="0" marL="457200" rtl="0" algn="l">
              <a:spcBef>
                <a:spcPts val="0"/>
              </a:spcBef>
              <a:spcAft>
                <a:spcPts val="0"/>
              </a:spcAft>
              <a:buSzPts val="2300"/>
              <a:buChar char="●"/>
            </a:pPr>
            <a:r>
              <a:rPr lang="en"/>
              <a:t>ST_3DDFullyWithin(g1, g2, r)</a:t>
            </a:r>
            <a:endParaRPr/>
          </a:p>
          <a:p>
            <a:pPr indent="-374650" lvl="0" marL="457200" rtl="0" algn="l">
              <a:spcBef>
                <a:spcPts val="0"/>
              </a:spcBef>
              <a:spcAft>
                <a:spcPts val="0"/>
              </a:spcAft>
              <a:buSzPts val="2300"/>
              <a:buChar char="●"/>
            </a:pPr>
            <a:r>
              <a:rPr lang="en"/>
              <a:t>ST_3DIntersects(g1, g2)</a:t>
            </a:r>
            <a:endParaRPr/>
          </a:p>
          <a:p>
            <a:pPr indent="-374650" lvl="0" marL="457200" rtl="0" algn="l">
              <a:spcBef>
                <a:spcPts val="0"/>
              </a:spcBef>
              <a:spcAft>
                <a:spcPts val="0"/>
              </a:spcAft>
              <a:buSzPts val="2300"/>
              <a:buChar char="●"/>
            </a:pPr>
            <a:r>
              <a:rPr lang="en"/>
              <a:t>ST_3DLongestLine(g1, g2)</a:t>
            </a:r>
            <a:endParaRPr/>
          </a:p>
          <a:p>
            <a:pPr indent="-374650" lvl="0" marL="457200" rtl="0" algn="l">
              <a:spcBef>
                <a:spcPts val="0"/>
              </a:spcBef>
              <a:spcAft>
                <a:spcPts val="0"/>
              </a:spcAft>
              <a:buSzPts val="2300"/>
              <a:buChar char="●"/>
            </a:pPr>
            <a:r>
              <a:rPr lang="en"/>
              <a:t>ST_3DMaxDistance(g1, g2)</a:t>
            </a:r>
            <a:endParaRPr/>
          </a:p>
          <a:p>
            <a:pPr indent="-374650" lvl="0" marL="457200" rtl="0" algn="l">
              <a:spcBef>
                <a:spcPts val="0"/>
              </a:spcBef>
              <a:spcAft>
                <a:spcPts val="0"/>
              </a:spcAft>
              <a:buSzPts val="2300"/>
              <a:buChar char="●"/>
            </a:pPr>
            <a:r>
              <a:rPr lang="en"/>
              <a:t>ST_3DShortestLine(g1, g2)</a:t>
            </a:r>
            <a:endParaRPr/>
          </a:p>
        </p:txBody>
      </p:sp>
      <p:pic>
        <p:nvPicPr>
          <p:cNvPr id="2588" name="Google Shape;2588;p324"/>
          <p:cNvPicPr preferRelativeResize="0"/>
          <p:nvPr/>
        </p:nvPicPr>
        <p:blipFill>
          <a:blip r:embed="rId3">
            <a:alphaModFix/>
          </a:blip>
          <a:stretch>
            <a:fillRect/>
          </a:stretch>
        </p:blipFill>
        <p:spPr>
          <a:xfrm>
            <a:off x="5010150" y="1602600"/>
            <a:ext cx="3057525" cy="2551450"/>
          </a:xfrm>
          <a:prstGeom prst="rect">
            <a:avLst/>
          </a:prstGeom>
          <a:noFill/>
          <a:ln>
            <a:noFill/>
          </a:ln>
        </p:spPr>
      </p:pic>
      <p:sp>
        <p:nvSpPr>
          <p:cNvPr id="2589" name="Google Shape;2589;p32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32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ST_3DDistance</a:t>
            </a:r>
            <a:endParaRPr/>
          </a:p>
        </p:txBody>
      </p:sp>
      <p:sp>
        <p:nvSpPr>
          <p:cNvPr id="2595" name="Google Shape;2595;p325"/>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solidFill>
                  <a:schemeClr val="accent3"/>
                </a:solidFill>
              </a:rPr>
              <a:t>-- sqrt(x^2 + y^2 + z^2) = sqrt(3)</a:t>
            </a:r>
            <a:endParaRPr b="1" sz="2300">
              <a:solidFill>
                <a:schemeClr val="accent3"/>
              </a:solidFill>
            </a:endParaRPr>
          </a:p>
          <a:p>
            <a:pPr indent="0" lvl="0" marL="0" rtl="0" algn="l">
              <a:spcBef>
                <a:spcPts val="0"/>
              </a:spcBef>
              <a:spcAft>
                <a:spcPts val="0"/>
              </a:spcAft>
              <a:buNone/>
            </a:pPr>
            <a:r>
              <a:rPr b="1" lang="en" sz="2300">
                <a:solidFill>
                  <a:srgbClr val="0000FF"/>
                </a:solidFill>
              </a:rPr>
              <a:t>SELECT </a:t>
            </a:r>
            <a:r>
              <a:rPr b="1" lang="en" sz="2300">
                <a:solidFill>
                  <a:srgbClr val="006E1D"/>
                </a:solidFill>
              </a:rPr>
              <a:t>ST_3DDistance(</a:t>
            </a:r>
            <a:endParaRPr b="1" sz="2300">
              <a:solidFill>
                <a:srgbClr val="006E1D"/>
              </a:solidFill>
            </a:endParaRPr>
          </a:p>
          <a:p>
            <a:pPr indent="0" lvl="0" marL="0" rtl="0" algn="l">
              <a:spcBef>
                <a:spcPts val="0"/>
              </a:spcBef>
              <a:spcAft>
                <a:spcPts val="0"/>
              </a:spcAft>
              <a:buNone/>
            </a:pPr>
            <a:r>
              <a:rPr b="1" lang="en" sz="2300">
                <a:solidFill>
                  <a:srgbClr val="0000FF"/>
                </a:solidFill>
              </a:rPr>
              <a:t>  </a:t>
            </a:r>
            <a:r>
              <a:rPr b="1" lang="en" sz="2300">
                <a:solidFill>
                  <a:srgbClr val="B45F06"/>
                </a:solidFill>
              </a:rPr>
              <a:t>'POINT Z (1 1 1)'</a:t>
            </a:r>
            <a:r>
              <a:rPr b="1" lang="en" sz="2300">
                <a:solidFill>
                  <a:schemeClr val="dk1"/>
                </a:solidFill>
              </a:rPr>
              <a:t>::geometry,</a:t>
            </a:r>
            <a:endParaRPr b="1" sz="2300">
              <a:solidFill>
                <a:schemeClr val="dk1"/>
              </a:solidFill>
            </a:endParaRPr>
          </a:p>
          <a:p>
            <a:pPr indent="0" lvl="0" marL="0" rtl="0" algn="l">
              <a:spcBef>
                <a:spcPts val="0"/>
              </a:spcBef>
              <a:spcAft>
                <a:spcPts val="0"/>
              </a:spcAft>
              <a:buNone/>
            </a:pPr>
            <a:r>
              <a:rPr b="1" lang="en" sz="2300">
                <a:solidFill>
                  <a:srgbClr val="0000FF"/>
                </a:solidFill>
              </a:rPr>
              <a:t>  </a:t>
            </a:r>
            <a:r>
              <a:rPr b="1" lang="en" sz="2300">
                <a:solidFill>
                  <a:srgbClr val="B45F06"/>
                </a:solidFill>
              </a:rPr>
              <a:t>'POINT Z (2 2 2)'</a:t>
            </a:r>
            <a:r>
              <a:rPr b="1" lang="en" sz="2300">
                <a:solidFill>
                  <a:schemeClr val="dk1"/>
                </a:solidFill>
              </a:rPr>
              <a:t>::geometry</a:t>
            </a:r>
            <a:endParaRPr b="1" sz="2300">
              <a:solidFill>
                <a:schemeClr val="dk1"/>
              </a:solidFill>
            </a:endParaRPr>
          </a:p>
          <a:p>
            <a:pPr indent="0" lvl="0" marL="0" rtl="0" algn="l">
              <a:spcBef>
                <a:spcPts val="0"/>
              </a:spcBef>
              <a:spcAft>
                <a:spcPts val="0"/>
              </a:spcAft>
              <a:buNone/>
            </a:pPr>
            <a:r>
              <a:rPr b="1" lang="en" sz="2300">
                <a:solidFill>
                  <a:srgbClr val="006E1D"/>
                </a:solidFill>
              </a:rPr>
              <a:t>)</a:t>
            </a:r>
            <a:r>
              <a:rPr b="1" lang="en" sz="2300">
                <a:solidFill>
                  <a:schemeClr val="dk1"/>
                </a:solidFill>
              </a:rPr>
              <a:t>;</a:t>
            </a:r>
            <a:endParaRPr b="1" sz="2300">
              <a:solidFill>
                <a:schemeClr val="dk1"/>
              </a:solidFill>
            </a:endParaRPr>
          </a:p>
          <a:p>
            <a:pPr indent="0" lvl="0" marL="0" rtl="0" algn="l">
              <a:spcBef>
                <a:spcPts val="0"/>
              </a:spcBef>
              <a:spcAft>
                <a:spcPts val="0"/>
              </a:spcAft>
              <a:buNone/>
            </a:pPr>
            <a:r>
              <a:t/>
            </a:r>
            <a:endParaRPr b="1" sz="2300">
              <a:solidFill>
                <a:srgbClr val="0000FF"/>
              </a:solidFill>
            </a:endParaRPr>
          </a:p>
          <a:p>
            <a:pPr indent="0" lvl="0" marL="0" rtl="0" algn="l">
              <a:spcBef>
                <a:spcPts val="0"/>
              </a:spcBef>
              <a:spcAft>
                <a:spcPts val="0"/>
              </a:spcAft>
              <a:buNone/>
            </a:pPr>
            <a:r>
              <a:t/>
            </a:r>
            <a:endParaRPr b="1" sz="2300"/>
          </a:p>
          <a:p>
            <a:pPr indent="0" lvl="0" marL="0" rtl="0" algn="l">
              <a:spcBef>
                <a:spcPts val="0"/>
              </a:spcBef>
              <a:spcAft>
                <a:spcPts val="0"/>
              </a:spcAft>
              <a:buNone/>
            </a:pPr>
            <a:r>
              <a:rPr b="1" lang="en" sz="2300"/>
              <a:t>1.73205080756888</a:t>
            </a:r>
            <a:endParaRPr b="1" sz="2300"/>
          </a:p>
        </p:txBody>
      </p:sp>
      <p:sp>
        <p:nvSpPr>
          <p:cNvPr id="2596" name="Google Shape;2596;p32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32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N-D Indexes</a:t>
            </a:r>
            <a:endParaRPr/>
          </a:p>
        </p:txBody>
      </p:sp>
      <p:sp>
        <p:nvSpPr>
          <p:cNvPr id="2602" name="Google Shape;2602;p326"/>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solidFill>
                  <a:schemeClr val="accent3"/>
                </a:solidFill>
              </a:rPr>
              <a:t>-- Default index build uses 2d </a:t>
            </a:r>
            <a:br>
              <a:rPr b="1" lang="en" sz="2300">
                <a:solidFill>
                  <a:schemeClr val="accent3"/>
                </a:solidFill>
              </a:rPr>
            </a:br>
            <a:r>
              <a:rPr b="1" lang="en" sz="2300">
                <a:solidFill>
                  <a:schemeClr val="accent3"/>
                </a:solidFill>
              </a:rPr>
              <a:t>-- operator class gist_geometry_ops_2d</a:t>
            </a:r>
            <a:endParaRPr b="1" sz="2300">
              <a:solidFill>
                <a:schemeClr val="dk1"/>
              </a:solidFill>
            </a:endParaRPr>
          </a:p>
          <a:p>
            <a:pPr indent="0" lvl="0" marL="0" rtl="0" algn="l">
              <a:spcBef>
                <a:spcPts val="0"/>
              </a:spcBef>
              <a:spcAft>
                <a:spcPts val="0"/>
              </a:spcAft>
              <a:buNone/>
            </a:pPr>
            <a:r>
              <a:rPr b="1" lang="en" sz="2300">
                <a:solidFill>
                  <a:srgbClr val="0000FF"/>
                </a:solidFill>
              </a:rPr>
              <a:t>CREATE INDEX </a:t>
            </a:r>
            <a:r>
              <a:rPr b="1" lang="en" sz="2300">
                <a:solidFill>
                  <a:schemeClr val="dk1"/>
                </a:solidFill>
              </a:rPr>
              <a:t>nyc_streets_gix_2d </a:t>
            </a:r>
            <a:r>
              <a:rPr b="1" lang="en" sz="2300">
                <a:solidFill>
                  <a:srgbClr val="0000FF"/>
                </a:solidFill>
              </a:rPr>
              <a:t>ON</a:t>
            </a:r>
            <a:r>
              <a:rPr b="1" lang="en" sz="2300">
                <a:solidFill>
                  <a:schemeClr val="dk1"/>
                </a:solidFill>
              </a:rPr>
              <a:t> nyc_streets</a:t>
            </a:r>
            <a:endParaRPr b="1" sz="2300">
              <a:solidFill>
                <a:schemeClr val="dk1"/>
              </a:solidFill>
            </a:endParaRPr>
          </a:p>
          <a:p>
            <a:pPr indent="0" lvl="0" marL="0" rtl="0" algn="l">
              <a:spcBef>
                <a:spcPts val="0"/>
              </a:spcBef>
              <a:spcAft>
                <a:spcPts val="0"/>
              </a:spcAft>
              <a:buNone/>
            </a:pPr>
            <a:r>
              <a:rPr b="1" lang="en" sz="2300">
                <a:solidFill>
                  <a:srgbClr val="0000FF"/>
                </a:solidFill>
              </a:rPr>
              <a:t>USING GIST</a:t>
            </a:r>
            <a:r>
              <a:rPr b="1" lang="en" sz="2300">
                <a:solidFill>
                  <a:schemeClr val="dk1"/>
                </a:solidFill>
              </a:rPr>
              <a:t> (geom);</a:t>
            </a:r>
            <a:endParaRPr b="1" sz="2300">
              <a:solidFill>
                <a:schemeClr val="dk1"/>
              </a:solidFill>
            </a:endParaRPr>
          </a:p>
          <a:p>
            <a:pPr indent="0" lvl="0" marL="0" rtl="0" algn="l">
              <a:spcBef>
                <a:spcPts val="0"/>
              </a:spcBef>
              <a:spcAft>
                <a:spcPts val="0"/>
              </a:spcAft>
              <a:buNone/>
            </a:pPr>
            <a:br>
              <a:rPr b="1" lang="en" sz="2300">
                <a:solidFill>
                  <a:srgbClr val="0000FF"/>
                </a:solidFill>
              </a:rPr>
            </a:br>
            <a:r>
              <a:rPr b="1" lang="en" sz="2300">
                <a:solidFill>
                  <a:schemeClr val="accent3"/>
                </a:solidFill>
              </a:rPr>
              <a:t>-- Specify the N-D operator class</a:t>
            </a:r>
            <a:endParaRPr b="1" sz="2300">
              <a:solidFill>
                <a:schemeClr val="dk1"/>
              </a:solidFill>
            </a:endParaRPr>
          </a:p>
          <a:p>
            <a:pPr indent="0" lvl="0" marL="0" rtl="0" algn="l">
              <a:spcBef>
                <a:spcPts val="0"/>
              </a:spcBef>
              <a:spcAft>
                <a:spcPts val="0"/>
              </a:spcAft>
              <a:buNone/>
            </a:pPr>
            <a:r>
              <a:rPr b="1" lang="en" sz="2300">
                <a:solidFill>
                  <a:srgbClr val="0000FF"/>
                </a:solidFill>
              </a:rPr>
              <a:t>CREATE INDEX </a:t>
            </a:r>
            <a:r>
              <a:rPr b="1" lang="en" sz="2300">
                <a:solidFill>
                  <a:schemeClr val="dk1"/>
                </a:solidFill>
              </a:rPr>
              <a:t>nyc_streets_gix_nd </a:t>
            </a:r>
            <a:r>
              <a:rPr b="1" lang="en" sz="2300">
                <a:solidFill>
                  <a:srgbClr val="0000FF"/>
                </a:solidFill>
              </a:rPr>
              <a:t>ON</a:t>
            </a:r>
            <a:r>
              <a:rPr b="1" lang="en" sz="2300">
                <a:solidFill>
                  <a:schemeClr val="dk1"/>
                </a:solidFill>
              </a:rPr>
              <a:t> nyc_streets</a:t>
            </a:r>
            <a:endParaRPr b="1" sz="2300">
              <a:solidFill>
                <a:schemeClr val="dk1"/>
              </a:solidFill>
            </a:endParaRPr>
          </a:p>
          <a:p>
            <a:pPr indent="0" lvl="0" marL="0" rtl="0" algn="l">
              <a:spcBef>
                <a:spcPts val="0"/>
              </a:spcBef>
              <a:spcAft>
                <a:spcPts val="0"/>
              </a:spcAft>
              <a:buNone/>
            </a:pPr>
            <a:r>
              <a:rPr b="1" lang="en" sz="2300">
                <a:solidFill>
                  <a:srgbClr val="0000FF"/>
                </a:solidFill>
              </a:rPr>
              <a:t>USING GIST</a:t>
            </a:r>
            <a:r>
              <a:rPr b="1" lang="en" sz="2300">
                <a:solidFill>
                  <a:schemeClr val="dk1"/>
                </a:solidFill>
              </a:rPr>
              <a:t> (geom </a:t>
            </a:r>
            <a:r>
              <a:rPr b="1" lang="en" sz="2300">
                <a:solidFill>
                  <a:srgbClr val="FF0000"/>
                </a:solidFill>
              </a:rPr>
              <a:t>gist_geometry_ops_nd</a:t>
            </a:r>
            <a:r>
              <a:rPr b="1" lang="en" sz="2300">
                <a:solidFill>
                  <a:schemeClr val="dk1"/>
                </a:solidFill>
              </a:rPr>
              <a:t>);</a:t>
            </a:r>
            <a:endParaRPr b="1" sz="2300">
              <a:solidFill>
                <a:schemeClr val="dk1"/>
              </a:solidFill>
            </a:endParaRPr>
          </a:p>
          <a:p>
            <a:pPr indent="0" lvl="0" marL="0" rtl="0" algn="l">
              <a:spcBef>
                <a:spcPts val="0"/>
              </a:spcBef>
              <a:spcAft>
                <a:spcPts val="0"/>
              </a:spcAft>
              <a:buNone/>
            </a:pPr>
            <a:r>
              <a:t/>
            </a:r>
            <a:endParaRPr b="1" sz="2300">
              <a:solidFill>
                <a:srgbClr val="0000FF"/>
              </a:solidFill>
            </a:endParaRPr>
          </a:p>
        </p:txBody>
      </p:sp>
      <p:sp>
        <p:nvSpPr>
          <p:cNvPr id="2603" name="Google Shape;2603;p326"/>
          <p:cNvSpPr txBox="1"/>
          <p:nvPr/>
        </p:nvSpPr>
        <p:spPr>
          <a:xfrm>
            <a:off x="6353175" y="4424800"/>
            <a:ext cx="22161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“operator class” gist_geometry_ops_nd</a:t>
            </a:r>
            <a:endParaRPr b="1">
              <a:solidFill>
                <a:srgbClr val="FFFFFF"/>
              </a:solidFill>
              <a:latin typeface="Calibri"/>
              <a:ea typeface="Calibri"/>
              <a:cs typeface="Calibri"/>
              <a:sym typeface="Calibri"/>
            </a:endParaRPr>
          </a:p>
        </p:txBody>
      </p:sp>
      <p:cxnSp>
        <p:nvCxnSpPr>
          <p:cNvPr id="2604" name="Google Shape;2604;p326"/>
          <p:cNvCxnSpPr>
            <a:stCxn id="2603" idx="1"/>
          </p:cNvCxnSpPr>
          <p:nvPr/>
        </p:nvCxnSpPr>
        <p:spPr>
          <a:xfrm rot="10800000">
            <a:off x="4867275" y="4200400"/>
            <a:ext cx="1485900" cy="532200"/>
          </a:xfrm>
          <a:prstGeom prst="straightConnector1">
            <a:avLst/>
          </a:prstGeom>
          <a:noFill/>
          <a:ln cap="flat" cmpd="sng" w="38100">
            <a:solidFill>
              <a:srgbClr val="0000FF"/>
            </a:solidFill>
            <a:prstDash val="solid"/>
            <a:round/>
            <a:headEnd len="med" w="med" type="none"/>
            <a:tailEnd len="med" w="med" type="triangle"/>
          </a:ln>
        </p:spPr>
      </p:cxnSp>
      <p:sp>
        <p:nvSpPr>
          <p:cNvPr id="2605" name="Google Shape;2605;p32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32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Index-enabled Spatial Functions</a:t>
            </a:r>
            <a:endParaRPr/>
          </a:p>
        </p:txBody>
      </p:sp>
      <p:sp>
        <p:nvSpPr>
          <p:cNvPr id="2611" name="Google Shape;2611;p327"/>
          <p:cNvSpPr txBox="1"/>
          <p:nvPr>
            <p:ph idx="1" type="body"/>
          </p:nvPr>
        </p:nvSpPr>
        <p:spPr>
          <a:xfrm>
            <a:off x="464100" y="1228675"/>
            <a:ext cx="3547500" cy="34164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SzPts val="2500"/>
              <a:buChar char="●"/>
            </a:pPr>
            <a:r>
              <a:rPr lang="en" sz="2500"/>
              <a:t>ST_Intersects()</a:t>
            </a:r>
            <a:endParaRPr sz="2500"/>
          </a:p>
          <a:p>
            <a:pPr indent="-387350" lvl="0" marL="457200" rtl="0" algn="l">
              <a:spcBef>
                <a:spcPts val="0"/>
              </a:spcBef>
              <a:spcAft>
                <a:spcPts val="0"/>
              </a:spcAft>
              <a:buSzPts val="2500"/>
              <a:buChar char="●"/>
            </a:pPr>
            <a:r>
              <a:rPr lang="en" sz="2500"/>
              <a:t>ST_Contains()</a:t>
            </a:r>
            <a:endParaRPr sz="2500"/>
          </a:p>
          <a:p>
            <a:pPr indent="-387350" lvl="0" marL="457200" rtl="0" algn="l">
              <a:spcBef>
                <a:spcPts val="0"/>
              </a:spcBef>
              <a:spcAft>
                <a:spcPts val="0"/>
              </a:spcAft>
              <a:buSzPts val="2500"/>
              <a:buChar char="●"/>
            </a:pPr>
            <a:r>
              <a:rPr lang="en" sz="2500"/>
              <a:t>ST_Within()</a:t>
            </a:r>
            <a:endParaRPr sz="2500"/>
          </a:p>
          <a:p>
            <a:pPr indent="-387350" lvl="0" marL="457200" rtl="0" algn="l">
              <a:spcBef>
                <a:spcPts val="0"/>
              </a:spcBef>
              <a:spcAft>
                <a:spcPts val="0"/>
              </a:spcAft>
              <a:buSzPts val="2500"/>
              <a:buChar char="●"/>
            </a:pPr>
            <a:r>
              <a:rPr lang="en" sz="2500"/>
              <a:t>ST_DWithin()</a:t>
            </a:r>
            <a:endParaRPr sz="2500"/>
          </a:p>
          <a:p>
            <a:pPr indent="-387350" lvl="0" marL="457200" rtl="0" algn="l">
              <a:spcBef>
                <a:spcPts val="0"/>
              </a:spcBef>
              <a:spcAft>
                <a:spcPts val="0"/>
              </a:spcAft>
              <a:buClr>
                <a:srgbClr val="666666"/>
              </a:buClr>
              <a:buSzPts val="2500"/>
              <a:buChar char="●"/>
            </a:pPr>
            <a:r>
              <a:rPr lang="en" sz="2500">
                <a:solidFill>
                  <a:srgbClr val="666666"/>
                </a:solidFill>
              </a:rPr>
              <a:t>ST_ContainsProperly()</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ST_CoveredBy()</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ST_Covers()</a:t>
            </a:r>
            <a:endParaRPr sz="2500">
              <a:solidFill>
                <a:srgbClr val="666666"/>
              </a:solidFill>
            </a:endParaRPr>
          </a:p>
          <a:p>
            <a:pPr indent="-387350" lvl="0" marL="457200" rtl="0" algn="l">
              <a:spcBef>
                <a:spcPts val="0"/>
              </a:spcBef>
              <a:spcAft>
                <a:spcPts val="0"/>
              </a:spcAft>
              <a:buClr>
                <a:srgbClr val="666666"/>
              </a:buClr>
              <a:buSzPts val="2500"/>
              <a:buChar char="●"/>
            </a:pPr>
            <a:r>
              <a:rPr lang="en" sz="2500">
                <a:solidFill>
                  <a:srgbClr val="666666"/>
                </a:solidFill>
              </a:rPr>
              <a:t>ST_Overlaps()</a:t>
            </a:r>
            <a:endParaRPr sz="2500">
              <a:solidFill>
                <a:srgbClr val="666666"/>
              </a:solidFill>
            </a:endParaRPr>
          </a:p>
        </p:txBody>
      </p:sp>
      <p:sp>
        <p:nvSpPr>
          <p:cNvPr id="2612" name="Google Shape;2612;p327"/>
          <p:cNvSpPr txBox="1"/>
          <p:nvPr>
            <p:ph idx="1" type="body"/>
          </p:nvPr>
        </p:nvSpPr>
        <p:spPr>
          <a:xfrm>
            <a:off x="4297500" y="1228675"/>
            <a:ext cx="3992700" cy="3416400"/>
          </a:xfrm>
          <a:prstGeom prst="rect">
            <a:avLst/>
          </a:prstGeom>
        </p:spPr>
        <p:txBody>
          <a:bodyPr anchorCtr="0" anchor="t" bIns="91425" lIns="91425" spcFirstLastPara="1" rIns="91425" wrap="square" tIns="91425">
            <a:normAutofit fontScale="92500"/>
          </a:bodyPr>
          <a:lstStyle/>
          <a:p>
            <a:pPr indent="-375443" lvl="0" marL="457200" rtl="0" algn="l">
              <a:spcBef>
                <a:spcPts val="0"/>
              </a:spcBef>
              <a:spcAft>
                <a:spcPts val="0"/>
              </a:spcAft>
              <a:buClr>
                <a:srgbClr val="666666"/>
              </a:buClr>
              <a:buSzPct val="100000"/>
              <a:buChar char="●"/>
            </a:pPr>
            <a:r>
              <a:rPr lang="en" sz="2500">
                <a:solidFill>
                  <a:srgbClr val="666666"/>
                </a:solidFill>
              </a:rPr>
              <a:t>ST_Crosses()</a:t>
            </a:r>
            <a:endParaRPr sz="2500">
              <a:solidFill>
                <a:srgbClr val="666666"/>
              </a:solidFill>
            </a:endParaRPr>
          </a:p>
          <a:p>
            <a:pPr indent="-375443" lvl="0" marL="457200" rtl="0" algn="l">
              <a:spcBef>
                <a:spcPts val="0"/>
              </a:spcBef>
              <a:spcAft>
                <a:spcPts val="0"/>
              </a:spcAft>
              <a:buClr>
                <a:srgbClr val="990000"/>
              </a:buClr>
              <a:buSzPct val="100000"/>
              <a:buChar char="●"/>
            </a:pPr>
            <a:r>
              <a:rPr b="1" lang="en" sz="2500">
                <a:solidFill>
                  <a:srgbClr val="990000"/>
                </a:solidFill>
              </a:rPr>
              <a:t>ST_DFullyWithin()</a:t>
            </a:r>
            <a:endParaRPr b="1" sz="2500">
              <a:solidFill>
                <a:srgbClr val="990000"/>
              </a:solidFill>
            </a:endParaRPr>
          </a:p>
          <a:p>
            <a:pPr indent="-375443" lvl="0" marL="457200" rtl="0" algn="l">
              <a:spcBef>
                <a:spcPts val="0"/>
              </a:spcBef>
              <a:spcAft>
                <a:spcPts val="0"/>
              </a:spcAft>
              <a:buClr>
                <a:srgbClr val="990000"/>
              </a:buClr>
              <a:buSzPct val="100000"/>
              <a:buChar char="●"/>
            </a:pPr>
            <a:r>
              <a:rPr b="1" lang="en" sz="2500">
                <a:solidFill>
                  <a:srgbClr val="990000"/>
                </a:solidFill>
              </a:rPr>
              <a:t>ST_3DIntersects()</a:t>
            </a:r>
            <a:endParaRPr b="1" sz="2500">
              <a:solidFill>
                <a:srgbClr val="990000"/>
              </a:solidFill>
            </a:endParaRPr>
          </a:p>
          <a:p>
            <a:pPr indent="-375443" lvl="0" marL="457200" rtl="0" algn="l">
              <a:spcBef>
                <a:spcPts val="0"/>
              </a:spcBef>
              <a:spcAft>
                <a:spcPts val="0"/>
              </a:spcAft>
              <a:buClr>
                <a:srgbClr val="990000"/>
              </a:buClr>
              <a:buSzPct val="100000"/>
              <a:buChar char="●"/>
            </a:pPr>
            <a:r>
              <a:rPr b="1" lang="en" sz="2500">
                <a:solidFill>
                  <a:srgbClr val="990000"/>
                </a:solidFill>
              </a:rPr>
              <a:t>ST_3DDWithin()</a:t>
            </a:r>
            <a:endParaRPr b="1" sz="2500">
              <a:solidFill>
                <a:srgbClr val="990000"/>
              </a:solidFill>
            </a:endParaRPr>
          </a:p>
          <a:p>
            <a:pPr indent="-375443" lvl="0" marL="457200" rtl="0" algn="l">
              <a:spcBef>
                <a:spcPts val="0"/>
              </a:spcBef>
              <a:spcAft>
                <a:spcPts val="0"/>
              </a:spcAft>
              <a:buClr>
                <a:srgbClr val="990000"/>
              </a:buClr>
              <a:buSzPct val="100000"/>
              <a:buChar char="●"/>
            </a:pPr>
            <a:r>
              <a:rPr b="1" lang="en" sz="2500">
                <a:solidFill>
                  <a:srgbClr val="990000"/>
                </a:solidFill>
              </a:rPr>
              <a:t>ST_3DDFullyWithin()</a:t>
            </a:r>
            <a:endParaRPr b="1" sz="2500">
              <a:solidFill>
                <a:srgbClr val="990000"/>
              </a:solidFill>
            </a:endParaRPr>
          </a:p>
          <a:p>
            <a:pPr indent="-375443" lvl="0" marL="457200" rtl="0" algn="l">
              <a:spcBef>
                <a:spcPts val="0"/>
              </a:spcBef>
              <a:spcAft>
                <a:spcPts val="0"/>
              </a:spcAft>
              <a:buClr>
                <a:srgbClr val="666666"/>
              </a:buClr>
              <a:buSzPct val="100000"/>
              <a:buChar char="●"/>
            </a:pPr>
            <a:r>
              <a:rPr lang="en" sz="2500">
                <a:solidFill>
                  <a:srgbClr val="666666"/>
                </a:solidFill>
              </a:rPr>
              <a:t>ST_LineCrossingDirection()</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ST_OrderingEquals()</a:t>
            </a:r>
            <a:endParaRPr sz="2500">
              <a:solidFill>
                <a:srgbClr val="666666"/>
              </a:solidFill>
            </a:endParaRPr>
          </a:p>
          <a:p>
            <a:pPr indent="-375443" lvl="0" marL="457200" rtl="0" algn="l">
              <a:spcBef>
                <a:spcPts val="0"/>
              </a:spcBef>
              <a:spcAft>
                <a:spcPts val="0"/>
              </a:spcAft>
              <a:buClr>
                <a:srgbClr val="666666"/>
              </a:buClr>
              <a:buSzPct val="100000"/>
              <a:buChar char="●"/>
            </a:pPr>
            <a:r>
              <a:rPr lang="en" sz="2500">
                <a:solidFill>
                  <a:srgbClr val="666666"/>
                </a:solidFill>
              </a:rPr>
              <a:t>ST_Equals()</a:t>
            </a:r>
            <a:endParaRPr sz="2500">
              <a:solidFill>
                <a:srgbClr val="666666"/>
              </a:solidFill>
            </a:endParaRPr>
          </a:p>
        </p:txBody>
      </p:sp>
      <p:sp>
        <p:nvSpPr>
          <p:cNvPr id="2613" name="Google Shape;2613;p32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32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&amp;&amp;&amp; N-D Index Operator</a:t>
            </a:r>
            <a:endParaRPr/>
          </a:p>
        </p:txBody>
      </p:sp>
      <p:sp>
        <p:nvSpPr>
          <p:cNvPr id="2619" name="Google Shape;2619;p328"/>
          <p:cNvSpPr txBox="1"/>
          <p:nvPr>
            <p:ph idx="1" type="body"/>
          </p:nvPr>
        </p:nvSpPr>
        <p:spPr>
          <a:xfrm>
            <a:off x="311700" y="1152475"/>
            <a:ext cx="8520600" cy="98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search using the N-D index explicitly, use the “N-D bounding boxes intersect” operator.</a:t>
            </a:r>
            <a:endParaRPr/>
          </a:p>
        </p:txBody>
      </p:sp>
      <p:sp>
        <p:nvSpPr>
          <p:cNvPr id="2620" name="Google Shape;2620;p328"/>
          <p:cNvSpPr txBox="1"/>
          <p:nvPr/>
        </p:nvSpPr>
        <p:spPr>
          <a:xfrm>
            <a:off x="390450" y="2209800"/>
            <a:ext cx="8363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Consolas"/>
                <a:ea typeface="Consolas"/>
                <a:cs typeface="Consolas"/>
                <a:sym typeface="Consolas"/>
              </a:rPr>
              <a:t>-- Returns true (both 3-D on the zero plane)</a:t>
            </a:r>
            <a:endParaRPr b="1" sz="1800">
              <a:solidFill>
                <a:schemeClr val="accent3"/>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SELECT</a:t>
            </a:r>
            <a:r>
              <a:rPr b="1" lang="en" sz="1800">
                <a:latin typeface="Consolas"/>
                <a:ea typeface="Consolas"/>
                <a:cs typeface="Consolas"/>
                <a:sym typeface="Consolas"/>
              </a:rPr>
              <a:t> </a:t>
            </a:r>
            <a:r>
              <a:rPr b="1" lang="en" sz="1800">
                <a:solidFill>
                  <a:srgbClr val="B45F06"/>
                </a:solidFill>
                <a:latin typeface="Consolas"/>
                <a:ea typeface="Consolas"/>
                <a:cs typeface="Consolas"/>
                <a:sym typeface="Consolas"/>
              </a:rPr>
              <a:t>'POINT Z (1 1 0)'</a:t>
            </a:r>
            <a:r>
              <a:rPr b="1" lang="en" sz="1800">
                <a:latin typeface="Consolas"/>
                <a:ea typeface="Consolas"/>
                <a:cs typeface="Consolas"/>
                <a:sym typeface="Consolas"/>
              </a:rPr>
              <a:t>::geometry </a:t>
            </a:r>
            <a:r>
              <a:rPr b="1" lang="en" sz="1800">
                <a:solidFill>
                  <a:srgbClr val="006E1D"/>
                </a:solidFill>
                <a:latin typeface="Consolas"/>
                <a:ea typeface="Consolas"/>
                <a:cs typeface="Consolas"/>
                <a:sym typeface="Consolas"/>
              </a:rPr>
              <a:t>&amp;&amp;&amp;</a:t>
            </a:r>
            <a:endParaRPr b="1" sz="1800">
              <a:solidFill>
                <a:srgbClr val="006E1D"/>
              </a:solidFill>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       </a:t>
            </a:r>
            <a:r>
              <a:rPr b="1" lang="en" sz="1800">
                <a:solidFill>
                  <a:srgbClr val="B45F06"/>
                </a:solidFill>
                <a:latin typeface="Consolas"/>
                <a:ea typeface="Consolas"/>
                <a:cs typeface="Consolas"/>
                <a:sym typeface="Consolas"/>
              </a:rPr>
              <a:t>'POLYGON ((0 0 0, 0 2 0, 2 2 0, 2 0 0, 0 0 0))'</a:t>
            </a:r>
            <a:r>
              <a:rPr b="1" lang="en" sz="1800">
                <a:latin typeface="Consolas"/>
                <a:ea typeface="Consolas"/>
                <a:cs typeface="Consolas"/>
                <a:sym typeface="Consolas"/>
              </a:rPr>
              <a:t>::geometry;</a:t>
            </a:r>
            <a:endParaRPr b="1" sz="1800">
              <a:latin typeface="Consolas"/>
              <a:ea typeface="Consolas"/>
              <a:cs typeface="Consolas"/>
              <a:sym typeface="Consolas"/>
            </a:endParaRPr>
          </a:p>
          <a:p>
            <a:pPr indent="0" lvl="0" marL="0" rtl="0" algn="l">
              <a:spcBef>
                <a:spcPts val="0"/>
              </a:spcBef>
              <a:spcAft>
                <a:spcPts val="0"/>
              </a:spcAft>
              <a:buNone/>
            </a:pPr>
            <a:r>
              <a:t/>
            </a:r>
            <a:endParaRPr b="1" sz="1800">
              <a:latin typeface="Consolas"/>
              <a:ea typeface="Consolas"/>
              <a:cs typeface="Consolas"/>
              <a:sym typeface="Consolas"/>
            </a:endParaRPr>
          </a:p>
          <a:p>
            <a:pPr indent="0" lvl="0" marL="0" rtl="0" algn="l">
              <a:spcBef>
                <a:spcPts val="0"/>
              </a:spcBef>
              <a:spcAft>
                <a:spcPts val="0"/>
              </a:spcAft>
              <a:buNone/>
            </a:pPr>
            <a:r>
              <a:rPr b="1" lang="en" sz="1800">
                <a:solidFill>
                  <a:schemeClr val="accent3"/>
                </a:solidFill>
                <a:latin typeface="Consolas"/>
                <a:ea typeface="Consolas"/>
                <a:cs typeface="Consolas"/>
                <a:sym typeface="Consolas"/>
              </a:rPr>
              <a:t>-- Returns false (one 2-D one 3-D)</a:t>
            </a:r>
            <a:endParaRPr b="1" sz="1800">
              <a:solidFill>
                <a:schemeClr val="accent3"/>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SELECT</a:t>
            </a:r>
            <a:r>
              <a:rPr b="1" lang="en" sz="1800">
                <a:latin typeface="Consolas"/>
                <a:ea typeface="Consolas"/>
                <a:cs typeface="Consolas"/>
                <a:sym typeface="Consolas"/>
              </a:rPr>
              <a:t> </a:t>
            </a:r>
            <a:r>
              <a:rPr b="1" lang="en" sz="1800">
                <a:solidFill>
                  <a:srgbClr val="B45F06"/>
                </a:solidFill>
                <a:latin typeface="Consolas"/>
                <a:ea typeface="Consolas"/>
                <a:cs typeface="Consolas"/>
                <a:sym typeface="Consolas"/>
              </a:rPr>
              <a:t>'POINT Z (1 1 1)'</a:t>
            </a:r>
            <a:r>
              <a:rPr b="1" lang="en" sz="1800">
                <a:latin typeface="Consolas"/>
                <a:ea typeface="Consolas"/>
                <a:cs typeface="Consolas"/>
                <a:sym typeface="Consolas"/>
              </a:rPr>
              <a:t>::geometry </a:t>
            </a:r>
            <a:r>
              <a:rPr b="1" lang="en" sz="1800">
                <a:solidFill>
                  <a:srgbClr val="006E1D"/>
                </a:solidFill>
                <a:latin typeface="Consolas"/>
                <a:ea typeface="Consolas"/>
                <a:cs typeface="Consolas"/>
                <a:sym typeface="Consolas"/>
              </a:rPr>
              <a:t>&amp;&amp;&amp;</a:t>
            </a:r>
            <a:endParaRPr b="1" sz="1800">
              <a:solidFill>
                <a:srgbClr val="006E1D"/>
              </a:solidFill>
              <a:latin typeface="Consolas"/>
              <a:ea typeface="Consolas"/>
              <a:cs typeface="Consolas"/>
              <a:sym typeface="Consolas"/>
            </a:endParaRPr>
          </a:p>
          <a:p>
            <a:pPr indent="0" lvl="0" marL="0" rtl="0" algn="l">
              <a:spcBef>
                <a:spcPts val="0"/>
              </a:spcBef>
              <a:spcAft>
                <a:spcPts val="0"/>
              </a:spcAft>
              <a:buNone/>
            </a:pPr>
            <a:r>
              <a:rPr b="1" lang="en" sz="1800">
                <a:latin typeface="Consolas"/>
                <a:ea typeface="Consolas"/>
                <a:cs typeface="Consolas"/>
                <a:sym typeface="Consolas"/>
              </a:rPr>
              <a:t>       </a:t>
            </a:r>
            <a:r>
              <a:rPr b="1" lang="en" sz="1800">
                <a:solidFill>
                  <a:srgbClr val="B45F06"/>
                </a:solidFill>
                <a:latin typeface="Consolas"/>
                <a:ea typeface="Consolas"/>
                <a:cs typeface="Consolas"/>
                <a:sym typeface="Consolas"/>
              </a:rPr>
              <a:t>'POLYGON ((0 0, 0 2, 2 2, 2 0, 0 0))'</a:t>
            </a:r>
            <a:r>
              <a:rPr b="1" lang="en" sz="1800">
                <a:latin typeface="Consolas"/>
                <a:ea typeface="Consolas"/>
                <a:cs typeface="Consolas"/>
                <a:sym typeface="Consolas"/>
              </a:rPr>
              <a:t>::geometry;</a:t>
            </a:r>
            <a:endParaRPr b="1" sz="1800">
              <a:latin typeface="Consolas"/>
              <a:ea typeface="Consolas"/>
              <a:cs typeface="Consolas"/>
              <a:sym typeface="Consolas"/>
            </a:endParaRPr>
          </a:p>
        </p:txBody>
      </p:sp>
      <p:sp>
        <p:nvSpPr>
          <p:cNvPr id="2621" name="Google Shape;2621;p32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32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&amp;&amp;&amp; N-D Index Operator</a:t>
            </a:r>
            <a:endParaRPr/>
          </a:p>
        </p:txBody>
      </p:sp>
      <p:sp>
        <p:nvSpPr>
          <p:cNvPr id="2627" name="Google Shape;2627;p329"/>
          <p:cNvSpPr txBox="1"/>
          <p:nvPr>
            <p:ph idx="1" type="body"/>
          </p:nvPr>
        </p:nvSpPr>
        <p:spPr>
          <a:xfrm>
            <a:off x="311700" y="1152475"/>
            <a:ext cx="8520600" cy="98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search using the N-D index explicitly, use the “N-D bounding boxes intersect” operator.</a:t>
            </a:r>
            <a:endParaRPr/>
          </a:p>
        </p:txBody>
      </p:sp>
      <p:sp>
        <p:nvSpPr>
          <p:cNvPr id="2628" name="Google Shape;2628;p329"/>
          <p:cNvSpPr txBox="1"/>
          <p:nvPr/>
        </p:nvSpPr>
        <p:spPr>
          <a:xfrm>
            <a:off x="390450" y="2209800"/>
            <a:ext cx="836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latin typeface="Consolas"/>
                <a:ea typeface="Consolas"/>
                <a:cs typeface="Consolas"/>
                <a:sym typeface="Consolas"/>
              </a:rPr>
              <a:t>-- Returns true (the volume around the linestring interacts </a:t>
            </a:r>
            <a:br>
              <a:rPr b="1" lang="en" sz="1800">
                <a:solidFill>
                  <a:schemeClr val="accent3"/>
                </a:solidFill>
                <a:latin typeface="Consolas"/>
                <a:ea typeface="Consolas"/>
                <a:cs typeface="Consolas"/>
                <a:sym typeface="Consolas"/>
              </a:rPr>
            </a:br>
            <a:r>
              <a:rPr b="1" lang="en" sz="1800">
                <a:solidFill>
                  <a:schemeClr val="accent3"/>
                </a:solidFill>
                <a:latin typeface="Consolas"/>
                <a:ea typeface="Consolas"/>
                <a:cs typeface="Consolas"/>
                <a:sym typeface="Consolas"/>
              </a:rPr>
              <a:t>-- with the point)</a:t>
            </a:r>
            <a:endParaRPr b="1" sz="1800">
              <a:solidFill>
                <a:schemeClr val="accent3"/>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SELECT</a:t>
            </a:r>
            <a:r>
              <a:rPr b="1" lang="en" sz="1800">
                <a:solidFill>
                  <a:schemeClr val="accent3"/>
                </a:solidFill>
                <a:latin typeface="Consolas"/>
                <a:ea typeface="Consolas"/>
                <a:cs typeface="Consolas"/>
                <a:sym typeface="Consolas"/>
              </a:rPr>
              <a:t> </a:t>
            </a:r>
            <a:r>
              <a:rPr b="1" lang="en" sz="1800">
                <a:solidFill>
                  <a:srgbClr val="B45F06"/>
                </a:solidFill>
                <a:latin typeface="Consolas"/>
                <a:ea typeface="Consolas"/>
                <a:cs typeface="Consolas"/>
                <a:sym typeface="Consolas"/>
              </a:rPr>
              <a:t>'LINESTRING Z(0 0 0, 1 1 1)'</a:t>
            </a:r>
            <a:r>
              <a:rPr b="1" lang="en" sz="1800">
                <a:solidFill>
                  <a:schemeClr val="dk1"/>
                </a:solidFill>
                <a:latin typeface="Consolas"/>
                <a:ea typeface="Consolas"/>
                <a:cs typeface="Consolas"/>
                <a:sym typeface="Consolas"/>
              </a:rPr>
              <a:t>::geometry </a:t>
            </a:r>
            <a:r>
              <a:rPr b="1" lang="en" sz="1800">
                <a:solidFill>
                  <a:srgbClr val="006E1D"/>
                </a:solidFill>
                <a:latin typeface="Consolas"/>
                <a:ea typeface="Consolas"/>
                <a:cs typeface="Consolas"/>
                <a:sym typeface="Consolas"/>
              </a:rPr>
              <a:t>&amp;&amp;&amp;</a:t>
            </a:r>
            <a:endParaRPr b="1" sz="1800">
              <a:solidFill>
                <a:srgbClr val="006E1D"/>
              </a:solidFill>
              <a:latin typeface="Consolas"/>
              <a:ea typeface="Consolas"/>
              <a:cs typeface="Consolas"/>
              <a:sym typeface="Consolas"/>
            </a:endParaRPr>
          </a:p>
          <a:p>
            <a:pPr indent="0" lvl="0" marL="0" rtl="0" algn="l">
              <a:spcBef>
                <a:spcPts val="0"/>
              </a:spcBef>
              <a:spcAft>
                <a:spcPts val="0"/>
              </a:spcAft>
              <a:buNone/>
            </a:pPr>
            <a:r>
              <a:rPr b="1" lang="en" sz="1800">
                <a:solidFill>
                  <a:schemeClr val="accent3"/>
                </a:solidFill>
                <a:latin typeface="Consolas"/>
                <a:ea typeface="Consolas"/>
                <a:cs typeface="Consolas"/>
                <a:sym typeface="Consolas"/>
              </a:rPr>
              <a:t>       </a:t>
            </a:r>
            <a:r>
              <a:rPr b="1" lang="en" sz="1800">
                <a:solidFill>
                  <a:srgbClr val="B45F06"/>
                </a:solidFill>
                <a:latin typeface="Consolas"/>
                <a:ea typeface="Consolas"/>
                <a:cs typeface="Consolas"/>
                <a:sym typeface="Consolas"/>
              </a:rPr>
              <a:t>'POINT(0 1 1)'</a:t>
            </a:r>
            <a:r>
              <a:rPr b="1" lang="en" sz="1800">
                <a:solidFill>
                  <a:schemeClr val="dk1"/>
                </a:solidFill>
                <a:latin typeface="Consolas"/>
                <a:ea typeface="Consolas"/>
                <a:cs typeface="Consolas"/>
                <a:sym typeface="Consolas"/>
              </a:rPr>
              <a:t>::geometry;</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800">
              <a:solidFill>
                <a:schemeClr val="accent3"/>
              </a:solidFill>
              <a:latin typeface="Consolas"/>
              <a:ea typeface="Consolas"/>
              <a:cs typeface="Consolas"/>
              <a:sym typeface="Consolas"/>
            </a:endParaRPr>
          </a:p>
        </p:txBody>
      </p:sp>
      <p:sp>
        <p:nvSpPr>
          <p:cNvPr id="2629" name="Google Shape;2629;p32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32" name="Google Shape;332;p42"/>
          <p:cNvSpPr txBox="1"/>
          <p:nvPr/>
        </p:nvSpPr>
        <p:spPr>
          <a:xfrm>
            <a:off x="317500" y="389475"/>
            <a:ext cx="243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New Database</a:t>
            </a:r>
            <a:endParaRPr sz="2200">
              <a:latin typeface="Arial Black"/>
              <a:ea typeface="Arial Black"/>
              <a:cs typeface="Arial Black"/>
              <a:sym typeface="Arial Black"/>
            </a:endParaRPr>
          </a:p>
        </p:txBody>
      </p:sp>
      <p:pic>
        <p:nvPicPr>
          <p:cNvPr id="333" name="Google Shape;333;p42"/>
          <p:cNvPicPr preferRelativeResize="0"/>
          <p:nvPr/>
        </p:nvPicPr>
        <p:blipFill>
          <a:blip r:embed="rId3">
            <a:alphaModFix/>
          </a:blip>
          <a:stretch>
            <a:fillRect/>
          </a:stretch>
        </p:blipFill>
        <p:spPr>
          <a:xfrm>
            <a:off x="4269250" y="1150075"/>
            <a:ext cx="4346424" cy="3417700"/>
          </a:xfrm>
          <a:prstGeom prst="rect">
            <a:avLst/>
          </a:prstGeom>
          <a:noFill/>
          <a:ln>
            <a:noFill/>
          </a:ln>
          <a:effectLst>
            <a:outerShdw blurRad="57150" rotWithShape="0" algn="bl" dir="5400000" dist="19050">
              <a:srgbClr val="000000">
                <a:alpha val="50000"/>
              </a:srgbClr>
            </a:outerShdw>
          </a:effectLst>
        </p:spPr>
      </p:pic>
      <p:sp>
        <p:nvSpPr>
          <p:cNvPr id="334" name="Google Shape;334;p42"/>
          <p:cNvSpPr txBox="1"/>
          <p:nvPr/>
        </p:nvSpPr>
        <p:spPr>
          <a:xfrm>
            <a:off x="317500" y="1377250"/>
            <a:ext cx="3817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lang="en" sz="2000">
                <a:latin typeface="Calibri"/>
                <a:ea typeface="Calibri"/>
                <a:cs typeface="Calibri"/>
                <a:sym typeface="Calibri"/>
              </a:rPr>
              <a:t>Database = </a:t>
            </a:r>
            <a:r>
              <a:rPr b="1" lang="en" sz="2000">
                <a:latin typeface="Calibri"/>
                <a:ea typeface="Calibri"/>
                <a:cs typeface="Calibri"/>
                <a:sym typeface="Calibri"/>
              </a:rPr>
              <a:t>nyc</a:t>
            </a:r>
            <a:endParaRPr b="1"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Owner = </a:t>
            </a:r>
            <a:r>
              <a:rPr b="1" lang="en" sz="2000">
                <a:latin typeface="Calibri"/>
                <a:ea typeface="Calibri"/>
                <a:cs typeface="Calibri"/>
                <a:sym typeface="Calibri"/>
              </a:rPr>
              <a:t>postgres</a:t>
            </a:r>
            <a:endParaRPr b="1" sz="2000">
              <a:latin typeface="Calibri"/>
              <a:ea typeface="Calibri"/>
              <a:cs typeface="Calibri"/>
              <a:sym typeface="Calibri"/>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33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&amp;&amp;&amp; N-D Index Operator</a:t>
            </a:r>
            <a:endParaRPr/>
          </a:p>
        </p:txBody>
      </p:sp>
      <p:sp>
        <p:nvSpPr>
          <p:cNvPr id="2635" name="Google Shape;2635;p330"/>
          <p:cNvSpPr txBox="1"/>
          <p:nvPr>
            <p:ph idx="1" type="body"/>
          </p:nvPr>
        </p:nvSpPr>
        <p:spPr>
          <a:xfrm>
            <a:off x="311700" y="1152475"/>
            <a:ext cx="8520600" cy="981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N-D index search can be used on 2-D data, at a slight performance penalty.</a:t>
            </a:r>
            <a:endParaRPr/>
          </a:p>
        </p:txBody>
      </p:sp>
      <p:sp>
        <p:nvSpPr>
          <p:cNvPr id="2636" name="Google Shape;2636;p330"/>
          <p:cNvSpPr txBox="1"/>
          <p:nvPr/>
        </p:nvSpPr>
        <p:spPr>
          <a:xfrm>
            <a:off x="390450" y="2057400"/>
            <a:ext cx="85917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99999"/>
                </a:solidFill>
                <a:latin typeface="Consolas"/>
                <a:ea typeface="Consolas"/>
                <a:cs typeface="Consolas"/>
                <a:sym typeface="Consolas"/>
              </a:rPr>
              <a:t>-- N-D index operator</a:t>
            </a:r>
            <a:endParaRPr b="1" sz="1600">
              <a:solidFill>
                <a:srgbClr val="999999"/>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SELECT</a:t>
            </a:r>
            <a:r>
              <a:rPr b="1" lang="en" sz="1600">
                <a:solidFill>
                  <a:schemeClr val="dk1"/>
                </a:solidFill>
                <a:latin typeface="Consolas"/>
                <a:ea typeface="Consolas"/>
                <a:cs typeface="Consolas"/>
                <a:sym typeface="Consolas"/>
              </a:rPr>
              <a:t> gid, name</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FROM</a:t>
            </a:r>
            <a:r>
              <a:rPr b="1" lang="en" sz="1600">
                <a:solidFill>
                  <a:schemeClr val="dk1"/>
                </a:solidFill>
                <a:latin typeface="Consolas"/>
                <a:ea typeface="Consolas"/>
                <a:cs typeface="Consolas"/>
                <a:sym typeface="Consolas"/>
              </a:rPr>
              <a:t> nyc_streets</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WHERE</a:t>
            </a:r>
            <a:r>
              <a:rPr b="1" lang="en" sz="1600">
                <a:solidFill>
                  <a:schemeClr val="dk1"/>
                </a:solidFill>
                <a:latin typeface="Consolas"/>
                <a:ea typeface="Consolas"/>
                <a:cs typeface="Consolas"/>
                <a:sym typeface="Consolas"/>
              </a:rPr>
              <a:t> geom </a:t>
            </a:r>
            <a:r>
              <a:rPr b="1" lang="en" sz="1600">
                <a:solidFill>
                  <a:srgbClr val="006E1D"/>
                </a:solidFill>
                <a:latin typeface="Consolas"/>
                <a:ea typeface="Consolas"/>
                <a:cs typeface="Consolas"/>
                <a:sym typeface="Consolas"/>
              </a:rPr>
              <a:t>&amp;&amp;&amp;</a:t>
            </a:r>
            <a:endParaRPr b="1" sz="1600">
              <a:solidFill>
                <a:srgbClr val="006E1D"/>
              </a:solidFill>
              <a:latin typeface="Consolas"/>
              <a:ea typeface="Consolas"/>
              <a:cs typeface="Consolas"/>
              <a:sym typeface="Consolas"/>
            </a:endParaRPr>
          </a:p>
          <a:p>
            <a:pPr indent="0" lvl="0" marL="0" rtl="0" algn="l">
              <a:spcBef>
                <a:spcPts val="0"/>
              </a:spcBef>
              <a:spcAft>
                <a:spcPts val="0"/>
              </a:spcAft>
              <a:buNone/>
            </a:pPr>
            <a:r>
              <a:rPr b="1" lang="en" sz="1600">
                <a:solidFill>
                  <a:schemeClr val="dk1"/>
                </a:solidFill>
                <a:latin typeface="Consolas"/>
                <a:ea typeface="Consolas"/>
                <a:cs typeface="Consolas"/>
                <a:sym typeface="Consolas"/>
              </a:rPr>
              <a:t>      </a:t>
            </a:r>
            <a:r>
              <a:rPr b="1" lang="en" sz="1600">
                <a:solidFill>
                  <a:srgbClr val="006E1D"/>
                </a:solidFill>
                <a:latin typeface="Consolas"/>
                <a:ea typeface="Consolas"/>
                <a:cs typeface="Consolas"/>
                <a:sym typeface="Consolas"/>
              </a:rPr>
              <a:t>ST_SetSRID(</a:t>
            </a:r>
            <a:r>
              <a:rPr b="1" lang="en" sz="1600">
                <a:solidFill>
                  <a:srgbClr val="B45F06"/>
                </a:solidFill>
                <a:latin typeface="Consolas"/>
                <a:ea typeface="Consolas"/>
                <a:cs typeface="Consolas"/>
                <a:sym typeface="Consolas"/>
              </a:rPr>
              <a:t>'LINESTRING(586785 4492901,587561 4493037)'</a:t>
            </a:r>
            <a:r>
              <a:rPr b="1" lang="en" sz="1600">
                <a:solidFill>
                  <a:schemeClr val="dk1"/>
                </a:solidFill>
                <a:latin typeface="Consolas"/>
                <a:ea typeface="Consolas"/>
                <a:cs typeface="Consolas"/>
                <a:sym typeface="Consolas"/>
              </a:rPr>
              <a:t>,26918</a:t>
            </a:r>
            <a:r>
              <a:rPr b="1" lang="en" sz="1600">
                <a:solidFill>
                  <a:srgbClr val="006E1D"/>
                </a:solidFill>
                <a:latin typeface="Consolas"/>
                <a:ea typeface="Consolas"/>
                <a:cs typeface="Consolas"/>
                <a:sym typeface="Consolas"/>
              </a:rPr>
              <a:t>)</a:t>
            </a:r>
            <a:r>
              <a:rPr b="1" lang="en" sz="1600">
                <a:solidFill>
                  <a:schemeClr val="dk1"/>
                </a:solidFill>
                <a:latin typeface="Consolas"/>
                <a:ea typeface="Consolas"/>
                <a:cs typeface="Consolas"/>
                <a:sym typeface="Consolas"/>
              </a:rPr>
              <a:t>;</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rPr b="1" lang="en" sz="1600">
                <a:solidFill>
                  <a:srgbClr val="999999"/>
                </a:solidFill>
                <a:latin typeface="Consolas"/>
                <a:ea typeface="Consolas"/>
                <a:cs typeface="Consolas"/>
                <a:sym typeface="Consolas"/>
              </a:rPr>
              <a:t>-- 2-D index operator</a:t>
            </a:r>
            <a:endParaRPr b="1" sz="1600">
              <a:solidFill>
                <a:srgbClr val="999999"/>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SELECT</a:t>
            </a:r>
            <a:r>
              <a:rPr b="1" lang="en" sz="1600">
                <a:solidFill>
                  <a:schemeClr val="dk1"/>
                </a:solidFill>
                <a:latin typeface="Consolas"/>
                <a:ea typeface="Consolas"/>
                <a:cs typeface="Consolas"/>
                <a:sym typeface="Consolas"/>
              </a:rPr>
              <a:t> gid, name</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FROM</a:t>
            </a:r>
            <a:r>
              <a:rPr b="1" lang="en" sz="1600">
                <a:solidFill>
                  <a:schemeClr val="dk1"/>
                </a:solidFill>
                <a:latin typeface="Consolas"/>
                <a:ea typeface="Consolas"/>
                <a:cs typeface="Consolas"/>
                <a:sym typeface="Consolas"/>
              </a:rPr>
              <a:t> nyc_streets</a:t>
            </a:r>
            <a:endParaRPr b="1" sz="1600">
              <a:solidFill>
                <a:schemeClr val="dk1"/>
              </a:solidFill>
              <a:latin typeface="Consolas"/>
              <a:ea typeface="Consolas"/>
              <a:cs typeface="Consolas"/>
              <a:sym typeface="Consolas"/>
            </a:endParaRPr>
          </a:p>
          <a:p>
            <a:pPr indent="0" lvl="0" marL="0" rtl="0" algn="l">
              <a:spcBef>
                <a:spcPts val="0"/>
              </a:spcBef>
              <a:spcAft>
                <a:spcPts val="0"/>
              </a:spcAft>
              <a:buNone/>
            </a:pPr>
            <a:r>
              <a:rPr b="1" lang="en" sz="1600">
                <a:solidFill>
                  <a:srgbClr val="0000FF"/>
                </a:solidFill>
                <a:latin typeface="Consolas"/>
                <a:ea typeface="Consolas"/>
                <a:cs typeface="Consolas"/>
                <a:sym typeface="Consolas"/>
              </a:rPr>
              <a:t>WHERE</a:t>
            </a:r>
            <a:r>
              <a:rPr b="1" lang="en" sz="1600">
                <a:solidFill>
                  <a:schemeClr val="dk1"/>
                </a:solidFill>
                <a:latin typeface="Consolas"/>
                <a:ea typeface="Consolas"/>
                <a:cs typeface="Consolas"/>
                <a:sym typeface="Consolas"/>
              </a:rPr>
              <a:t> geom </a:t>
            </a:r>
            <a:r>
              <a:rPr b="1" lang="en" sz="1600">
                <a:solidFill>
                  <a:srgbClr val="006E1D"/>
                </a:solidFill>
                <a:latin typeface="Consolas"/>
                <a:ea typeface="Consolas"/>
                <a:cs typeface="Consolas"/>
                <a:sym typeface="Consolas"/>
              </a:rPr>
              <a:t>&amp;&amp;</a:t>
            </a:r>
            <a:endParaRPr b="1" sz="1600">
              <a:solidFill>
                <a:srgbClr val="006E1D"/>
              </a:solidFill>
              <a:latin typeface="Consolas"/>
              <a:ea typeface="Consolas"/>
              <a:cs typeface="Consolas"/>
              <a:sym typeface="Consolas"/>
            </a:endParaRPr>
          </a:p>
          <a:p>
            <a:pPr indent="0" lvl="0" marL="0" rtl="0" algn="l">
              <a:spcBef>
                <a:spcPts val="0"/>
              </a:spcBef>
              <a:spcAft>
                <a:spcPts val="0"/>
              </a:spcAft>
              <a:buNone/>
            </a:pPr>
            <a:r>
              <a:rPr b="1" lang="en" sz="1600">
                <a:solidFill>
                  <a:schemeClr val="dk1"/>
                </a:solidFill>
                <a:latin typeface="Consolas"/>
                <a:ea typeface="Consolas"/>
                <a:cs typeface="Consolas"/>
                <a:sym typeface="Consolas"/>
              </a:rPr>
              <a:t>      </a:t>
            </a:r>
            <a:r>
              <a:rPr b="1" lang="en" sz="1600">
                <a:solidFill>
                  <a:srgbClr val="006E1D"/>
                </a:solidFill>
                <a:latin typeface="Consolas"/>
                <a:ea typeface="Consolas"/>
                <a:cs typeface="Consolas"/>
                <a:sym typeface="Consolas"/>
              </a:rPr>
              <a:t>ST_SetSRID(</a:t>
            </a:r>
            <a:r>
              <a:rPr b="1" lang="en" sz="1600">
                <a:solidFill>
                  <a:srgbClr val="B45F06"/>
                </a:solidFill>
                <a:latin typeface="Consolas"/>
                <a:ea typeface="Consolas"/>
                <a:cs typeface="Consolas"/>
                <a:sym typeface="Consolas"/>
              </a:rPr>
              <a:t>'LINESTRING(586785 4492901,587561 4493037)'</a:t>
            </a:r>
            <a:r>
              <a:rPr b="1" lang="en" sz="1600">
                <a:solidFill>
                  <a:schemeClr val="dk1"/>
                </a:solidFill>
                <a:latin typeface="Consolas"/>
                <a:ea typeface="Consolas"/>
                <a:cs typeface="Consolas"/>
                <a:sym typeface="Consolas"/>
              </a:rPr>
              <a:t>,26918</a:t>
            </a:r>
            <a:r>
              <a:rPr b="1" lang="en" sz="1600">
                <a:solidFill>
                  <a:srgbClr val="006E1D"/>
                </a:solidFill>
                <a:latin typeface="Consolas"/>
                <a:ea typeface="Consolas"/>
                <a:cs typeface="Consolas"/>
                <a:sym typeface="Consolas"/>
              </a:rPr>
              <a:t>)</a:t>
            </a:r>
            <a:r>
              <a:rPr b="1" lang="en" sz="1600">
                <a:solidFill>
                  <a:schemeClr val="dk1"/>
                </a:solidFill>
                <a:latin typeface="Consolas"/>
                <a:ea typeface="Consolas"/>
                <a:cs typeface="Consolas"/>
                <a:sym typeface="Consolas"/>
              </a:rPr>
              <a:t>;</a:t>
            </a:r>
            <a:endParaRPr b="1" sz="1600">
              <a:solidFill>
                <a:schemeClr val="dk1"/>
              </a:solidFill>
              <a:latin typeface="Consolas"/>
              <a:ea typeface="Consolas"/>
              <a:cs typeface="Consolas"/>
              <a:sym typeface="Consolas"/>
            </a:endParaRPr>
          </a:p>
        </p:txBody>
      </p:sp>
      <p:sp>
        <p:nvSpPr>
          <p:cNvPr id="2637" name="Google Shape;2637;p330"/>
          <p:cNvSpPr txBox="1"/>
          <p:nvPr/>
        </p:nvSpPr>
        <p:spPr>
          <a:xfrm>
            <a:off x="6766050" y="2281800"/>
            <a:ext cx="22161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N-D search</a:t>
            </a:r>
            <a:endParaRPr b="1">
              <a:solidFill>
                <a:srgbClr val="FFFFFF"/>
              </a:solidFill>
              <a:latin typeface="Calibri"/>
              <a:ea typeface="Calibri"/>
              <a:cs typeface="Calibri"/>
              <a:sym typeface="Calibri"/>
            </a:endParaRPr>
          </a:p>
        </p:txBody>
      </p:sp>
      <p:cxnSp>
        <p:nvCxnSpPr>
          <p:cNvPr id="2638" name="Google Shape;2638;p330"/>
          <p:cNvCxnSpPr>
            <a:stCxn id="2637" idx="1"/>
          </p:cNvCxnSpPr>
          <p:nvPr/>
        </p:nvCxnSpPr>
        <p:spPr>
          <a:xfrm flipH="1">
            <a:off x="2219250" y="2481900"/>
            <a:ext cx="4546800" cy="509100"/>
          </a:xfrm>
          <a:prstGeom prst="straightConnector1">
            <a:avLst/>
          </a:prstGeom>
          <a:noFill/>
          <a:ln cap="flat" cmpd="sng" w="38100">
            <a:solidFill>
              <a:srgbClr val="0000FF"/>
            </a:solidFill>
            <a:prstDash val="solid"/>
            <a:round/>
            <a:headEnd len="med" w="med" type="none"/>
            <a:tailEnd len="med" w="med" type="triangle"/>
          </a:ln>
        </p:spPr>
      </p:cxnSp>
      <p:sp>
        <p:nvSpPr>
          <p:cNvPr id="2639" name="Google Shape;2639;p330"/>
          <p:cNvSpPr txBox="1"/>
          <p:nvPr/>
        </p:nvSpPr>
        <p:spPr>
          <a:xfrm>
            <a:off x="6616200" y="3786750"/>
            <a:ext cx="22161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2</a:t>
            </a:r>
            <a:r>
              <a:rPr b="1" lang="en">
                <a:solidFill>
                  <a:srgbClr val="FFFFFF"/>
                </a:solidFill>
                <a:latin typeface="Calibri"/>
                <a:ea typeface="Calibri"/>
                <a:cs typeface="Calibri"/>
                <a:sym typeface="Calibri"/>
              </a:rPr>
              <a:t>-D search</a:t>
            </a:r>
            <a:endParaRPr b="1">
              <a:solidFill>
                <a:srgbClr val="FFFFFF"/>
              </a:solidFill>
              <a:latin typeface="Calibri"/>
              <a:ea typeface="Calibri"/>
              <a:cs typeface="Calibri"/>
              <a:sym typeface="Calibri"/>
            </a:endParaRPr>
          </a:p>
        </p:txBody>
      </p:sp>
      <p:cxnSp>
        <p:nvCxnSpPr>
          <p:cNvPr id="2640" name="Google Shape;2640;p330"/>
          <p:cNvCxnSpPr>
            <a:stCxn id="2639" idx="1"/>
          </p:cNvCxnSpPr>
          <p:nvPr/>
        </p:nvCxnSpPr>
        <p:spPr>
          <a:xfrm flipH="1">
            <a:off x="2069400" y="3986850"/>
            <a:ext cx="4546800" cy="509100"/>
          </a:xfrm>
          <a:prstGeom prst="straightConnector1">
            <a:avLst/>
          </a:prstGeom>
          <a:noFill/>
          <a:ln cap="flat" cmpd="sng" w="38100">
            <a:solidFill>
              <a:srgbClr val="0000FF"/>
            </a:solidFill>
            <a:prstDash val="solid"/>
            <a:round/>
            <a:headEnd len="med" w="med" type="none"/>
            <a:tailEnd len="med" w="med" type="triangle"/>
          </a:ln>
        </p:spPr>
      </p:cxnSp>
      <p:sp>
        <p:nvSpPr>
          <p:cNvPr id="2641" name="Google Shape;2641;p33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28 - 3D</a:t>
            </a:r>
            <a:endParaRPr b="1" sz="1500">
              <a:solidFill>
                <a:srgbClr val="FFFFFF"/>
              </a:solidFill>
              <a:latin typeface="Calibri"/>
              <a:ea typeface="Calibri"/>
              <a:cs typeface="Calibri"/>
              <a:sym typeface="Calibri"/>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331"/>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29 - Nearest </a:t>
            </a:r>
            <a:br>
              <a:rPr lang="en" sz="3140"/>
            </a:br>
            <a:r>
              <a:rPr lang="en" sz="3140"/>
              <a:t>Neighbor Searching</a:t>
            </a:r>
            <a:endParaRPr sz="3140"/>
          </a:p>
        </p:txBody>
      </p:sp>
      <p:sp>
        <p:nvSpPr>
          <p:cNvPr id="2647" name="Google Shape;2647;p33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a:t>
            </a:r>
            <a:r>
              <a:rPr b="1" lang="en" sz="1500">
                <a:solidFill>
                  <a:srgbClr val="FFFFFF"/>
                </a:solidFill>
                <a:latin typeface="Calibri"/>
                <a:ea typeface="Calibri"/>
                <a:cs typeface="Calibri"/>
                <a:sym typeface="Calibri"/>
              </a:rPr>
              <a:t>29</a:t>
            </a:r>
            <a:r>
              <a:rPr b="1" lang="en" sz="1500">
                <a:solidFill>
                  <a:srgbClr val="FFFFFF"/>
                </a:solidFill>
                <a:latin typeface="Calibri"/>
                <a:ea typeface="Calibri"/>
                <a:cs typeface="Calibri"/>
                <a:sym typeface="Calibri"/>
              </a:rPr>
              <a:t> -</a:t>
            </a:r>
            <a:r>
              <a:rPr b="1" lang="en" sz="1500">
                <a:solidFill>
                  <a:srgbClr val="FFFFFF"/>
                </a:solidFill>
                <a:latin typeface="Calibri"/>
                <a:ea typeface="Calibri"/>
                <a:cs typeface="Calibri"/>
                <a:sym typeface="Calibri"/>
              </a:rPr>
              <a:t>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3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Nearest Neighbor Search</a:t>
            </a:r>
            <a:endParaRPr/>
          </a:p>
        </p:txBody>
      </p:sp>
      <p:sp>
        <p:nvSpPr>
          <p:cNvPr id="2653" name="Google Shape;2653;p332"/>
          <p:cNvSpPr txBox="1"/>
          <p:nvPr>
            <p:ph idx="1" type="body"/>
          </p:nvPr>
        </p:nvSpPr>
        <p:spPr>
          <a:xfrm>
            <a:off x="311700" y="1152475"/>
            <a:ext cx="8520600" cy="12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the nearest fire station to this address?”</a:t>
            </a:r>
            <a:endParaRPr/>
          </a:p>
          <a:p>
            <a:pPr indent="0" lvl="0" marL="0" rtl="0" algn="l">
              <a:spcBef>
                <a:spcPts val="1200"/>
              </a:spcBef>
              <a:spcAft>
                <a:spcPts val="1200"/>
              </a:spcAft>
              <a:buNone/>
            </a:pPr>
            <a:r>
              <a:rPr lang="en"/>
              <a:t>“What are the 10 nearest gas stations to the current locations?”</a:t>
            </a:r>
            <a:endParaRPr/>
          </a:p>
        </p:txBody>
      </p:sp>
      <p:sp>
        <p:nvSpPr>
          <p:cNvPr id="2654" name="Google Shape;2654;p332"/>
          <p:cNvSpPr txBox="1"/>
          <p:nvPr>
            <p:ph type="title"/>
          </p:nvPr>
        </p:nvSpPr>
        <p:spPr>
          <a:xfrm>
            <a:off x="454575" y="2702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Nearest Neighbor Join</a:t>
            </a:r>
            <a:endParaRPr/>
          </a:p>
        </p:txBody>
      </p:sp>
      <p:sp>
        <p:nvSpPr>
          <p:cNvPr id="2655" name="Google Shape;2655;p332"/>
          <p:cNvSpPr txBox="1"/>
          <p:nvPr>
            <p:ph idx="1" type="body"/>
          </p:nvPr>
        </p:nvSpPr>
        <p:spPr>
          <a:xfrm>
            <a:off x="454575" y="3275150"/>
            <a:ext cx="8520600" cy="12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 the nearest fire station to every parcel in the table.”</a:t>
            </a:r>
            <a:endParaRPr/>
          </a:p>
        </p:txBody>
      </p:sp>
      <p:sp>
        <p:nvSpPr>
          <p:cNvPr id="2656" name="Google Shape;2656;p33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29 -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33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Nearest Neighbor Search</a:t>
            </a:r>
            <a:endParaRPr/>
          </a:p>
        </p:txBody>
      </p:sp>
      <p:sp>
        <p:nvSpPr>
          <p:cNvPr id="2662" name="Google Shape;2662;p333"/>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300">
                <a:solidFill>
                  <a:schemeClr val="accent3"/>
                </a:solidFill>
              </a:rPr>
              <a:t>-- The location of Broad St station</a:t>
            </a:r>
            <a:endParaRPr b="1" sz="2300">
              <a:solidFill>
                <a:schemeClr val="accent3"/>
              </a:solidFill>
            </a:endParaRPr>
          </a:p>
          <a:p>
            <a:pPr indent="0" lvl="0" marL="0" rtl="0" algn="l">
              <a:spcBef>
                <a:spcPts val="0"/>
              </a:spcBef>
              <a:spcAft>
                <a:spcPts val="0"/>
              </a:spcAft>
              <a:buNone/>
            </a:pPr>
            <a:r>
              <a:rPr b="1" lang="en" sz="2300">
                <a:solidFill>
                  <a:schemeClr val="accent3"/>
                </a:solidFill>
              </a:rPr>
              <a:t>-- SRID=26918;POINT(583571.9 4506714.3)</a:t>
            </a:r>
            <a:endParaRPr b="1" sz="2300">
              <a:solidFill>
                <a:schemeClr val="dk1"/>
              </a:solidFill>
            </a:endParaRPr>
          </a:p>
          <a:p>
            <a:pPr indent="0" lvl="0" marL="0" rtl="0" algn="l">
              <a:spcBef>
                <a:spcPts val="0"/>
              </a:spcBef>
              <a:spcAft>
                <a:spcPts val="0"/>
              </a:spcAft>
              <a:buNone/>
            </a:pPr>
            <a:r>
              <a:rPr b="1" lang="en" sz="2300">
                <a:solidFill>
                  <a:srgbClr val="0000FF"/>
                </a:solidFill>
              </a:rPr>
              <a:t>SELECT</a:t>
            </a:r>
            <a:r>
              <a:rPr b="1" lang="en" sz="2300">
                <a:solidFill>
                  <a:schemeClr val="dk1"/>
                </a:solidFill>
              </a:rPr>
              <a:t> streets.gid, streets.name,</a:t>
            </a:r>
            <a:endParaRPr b="1" sz="2300">
              <a:solidFill>
                <a:schemeClr val="dk1"/>
              </a:solidFill>
            </a:endParaRPr>
          </a:p>
          <a:p>
            <a:pPr indent="0" lvl="0" marL="0" rtl="0" algn="l">
              <a:spcBef>
                <a:spcPts val="0"/>
              </a:spcBef>
              <a:spcAft>
                <a:spcPts val="0"/>
              </a:spcAft>
              <a:buNone/>
            </a:pPr>
            <a:r>
              <a:rPr b="1" lang="en" sz="2300">
                <a:solidFill>
                  <a:schemeClr val="dk1"/>
                </a:solidFill>
              </a:rPr>
              <a:t>  ST_Distance(streets.geom, </a:t>
            </a:r>
            <a:br>
              <a:rPr b="1" lang="en" sz="2300">
                <a:solidFill>
                  <a:schemeClr val="dk1"/>
                </a:solidFill>
              </a:rPr>
            </a:br>
            <a:r>
              <a:rPr b="1" lang="en" sz="2300">
                <a:solidFill>
                  <a:schemeClr val="dk1"/>
                </a:solidFill>
              </a:rPr>
              <a:t>    </a:t>
            </a:r>
            <a:r>
              <a:rPr b="1" lang="en" sz="2300">
                <a:solidFill>
                  <a:srgbClr val="B45F06"/>
                </a:solidFill>
              </a:rPr>
              <a:t>'SRID=26918;POINT(583571.9 4506714.3)'</a:t>
            </a:r>
            <a:r>
              <a:rPr b="1" lang="en" sz="2300">
                <a:solidFill>
                  <a:schemeClr val="dk1"/>
                </a:solidFill>
              </a:rPr>
              <a:t>) </a:t>
            </a:r>
            <a:r>
              <a:rPr b="1" lang="en" sz="2300">
                <a:solidFill>
                  <a:srgbClr val="0000FF"/>
                </a:solidFill>
              </a:rPr>
              <a:t>AS</a:t>
            </a:r>
            <a:r>
              <a:rPr b="1" lang="en" sz="2300">
                <a:solidFill>
                  <a:schemeClr val="dk1"/>
                </a:solidFill>
              </a:rPr>
              <a:t> dist</a:t>
            </a:r>
            <a:endParaRPr b="1" sz="2300">
              <a:solidFill>
                <a:schemeClr val="dk1"/>
              </a:solidFill>
            </a:endParaRPr>
          </a:p>
          <a:p>
            <a:pPr indent="0" lvl="0" marL="0" rtl="0" algn="l">
              <a:spcBef>
                <a:spcPts val="0"/>
              </a:spcBef>
              <a:spcAft>
                <a:spcPts val="0"/>
              </a:spcAft>
              <a:buNone/>
            </a:pPr>
            <a:r>
              <a:rPr b="1" lang="en" sz="2300">
                <a:solidFill>
                  <a:srgbClr val="0000FF"/>
                </a:solidFill>
              </a:rPr>
              <a:t>FROM </a:t>
            </a:r>
            <a:r>
              <a:rPr b="1" lang="en" sz="2300">
                <a:solidFill>
                  <a:schemeClr val="dk1"/>
                </a:solidFill>
              </a:rPr>
              <a:t>nyc_streets streets</a:t>
            </a:r>
            <a:endParaRPr b="1" sz="2300">
              <a:solidFill>
                <a:schemeClr val="dk1"/>
              </a:solidFill>
            </a:endParaRPr>
          </a:p>
          <a:p>
            <a:pPr indent="0" lvl="0" marL="0" rtl="0" algn="l">
              <a:spcBef>
                <a:spcPts val="0"/>
              </a:spcBef>
              <a:spcAft>
                <a:spcPts val="0"/>
              </a:spcAft>
              <a:buNone/>
            </a:pPr>
            <a:r>
              <a:rPr b="1" lang="en" sz="2300">
                <a:solidFill>
                  <a:srgbClr val="0000FF"/>
                </a:solidFill>
              </a:rPr>
              <a:t>ORDER BY</a:t>
            </a:r>
            <a:endParaRPr b="1" sz="2300">
              <a:solidFill>
                <a:srgbClr val="0000FF"/>
              </a:solidFill>
            </a:endParaRPr>
          </a:p>
          <a:p>
            <a:pPr indent="0" lvl="0" marL="0" rtl="0" algn="l">
              <a:spcBef>
                <a:spcPts val="0"/>
              </a:spcBef>
              <a:spcAft>
                <a:spcPts val="0"/>
              </a:spcAft>
              <a:buNone/>
            </a:pPr>
            <a:r>
              <a:rPr b="1" lang="en" sz="2300">
                <a:solidFill>
                  <a:schemeClr val="dk1"/>
                </a:solidFill>
              </a:rPr>
              <a:t>  streets.geom </a:t>
            </a:r>
            <a:r>
              <a:rPr b="1" lang="en" sz="2300">
                <a:solidFill>
                  <a:srgbClr val="FF0000"/>
                </a:solidFill>
              </a:rPr>
              <a:t>&lt;-&gt;</a:t>
            </a:r>
            <a:r>
              <a:rPr b="1" lang="en" sz="2300">
                <a:solidFill>
                  <a:schemeClr val="dk1"/>
                </a:solidFill>
              </a:rPr>
              <a:t> </a:t>
            </a:r>
            <a:br>
              <a:rPr b="1" lang="en" sz="2300">
                <a:solidFill>
                  <a:schemeClr val="dk1"/>
                </a:solidFill>
              </a:rPr>
            </a:br>
            <a:r>
              <a:rPr b="1" lang="en" sz="2300">
                <a:solidFill>
                  <a:schemeClr val="dk1"/>
                </a:solidFill>
              </a:rPr>
              <a:t>  </a:t>
            </a:r>
            <a:r>
              <a:rPr b="1" lang="en" sz="2300">
                <a:solidFill>
                  <a:srgbClr val="B45F06"/>
                </a:solidFill>
              </a:rPr>
              <a:t>'SRID=26918;POINT(583571.9 4506714.3)'</a:t>
            </a:r>
            <a:r>
              <a:rPr b="1" lang="en" sz="2300">
                <a:solidFill>
                  <a:schemeClr val="dk1"/>
                </a:solidFill>
              </a:rPr>
              <a:t>::geometry</a:t>
            </a:r>
            <a:endParaRPr b="1" sz="2300">
              <a:solidFill>
                <a:schemeClr val="dk1"/>
              </a:solidFill>
            </a:endParaRPr>
          </a:p>
          <a:p>
            <a:pPr indent="0" lvl="0" marL="0" rtl="0" algn="l">
              <a:spcBef>
                <a:spcPts val="0"/>
              </a:spcBef>
              <a:spcAft>
                <a:spcPts val="0"/>
              </a:spcAft>
              <a:buNone/>
            </a:pPr>
            <a:r>
              <a:rPr b="1" lang="en" sz="2300">
                <a:solidFill>
                  <a:srgbClr val="0000FF"/>
                </a:solidFill>
              </a:rPr>
              <a:t>LIMIT</a:t>
            </a:r>
            <a:r>
              <a:rPr b="1" lang="en" sz="2300">
                <a:solidFill>
                  <a:schemeClr val="dk1"/>
                </a:solidFill>
              </a:rPr>
              <a:t> 3;</a:t>
            </a:r>
            <a:endParaRPr b="1" sz="2300">
              <a:solidFill>
                <a:schemeClr val="dk1"/>
              </a:solidFill>
            </a:endParaRPr>
          </a:p>
        </p:txBody>
      </p:sp>
      <p:sp>
        <p:nvSpPr>
          <p:cNvPr id="2663" name="Google Shape;2663;p333"/>
          <p:cNvSpPr txBox="1"/>
          <p:nvPr/>
        </p:nvSpPr>
        <p:spPr>
          <a:xfrm>
            <a:off x="7336025" y="293461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no WHERE clause</a:t>
            </a:r>
            <a:endParaRPr b="1">
              <a:solidFill>
                <a:srgbClr val="FFFFFF"/>
              </a:solidFill>
              <a:latin typeface="Calibri"/>
              <a:ea typeface="Calibri"/>
              <a:cs typeface="Calibri"/>
              <a:sym typeface="Calibri"/>
            </a:endParaRPr>
          </a:p>
        </p:txBody>
      </p:sp>
      <p:cxnSp>
        <p:nvCxnSpPr>
          <p:cNvPr id="2664" name="Google Shape;2664;p333"/>
          <p:cNvCxnSpPr>
            <a:stCxn id="2663" idx="1"/>
          </p:cNvCxnSpPr>
          <p:nvPr/>
        </p:nvCxnSpPr>
        <p:spPr>
          <a:xfrm rot="10800000">
            <a:off x="3962525" y="3086113"/>
            <a:ext cx="3373500" cy="48600"/>
          </a:xfrm>
          <a:prstGeom prst="straightConnector1">
            <a:avLst/>
          </a:prstGeom>
          <a:noFill/>
          <a:ln cap="flat" cmpd="sng" w="38100">
            <a:solidFill>
              <a:srgbClr val="0000FF"/>
            </a:solidFill>
            <a:prstDash val="solid"/>
            <a:round/>
            <a:headEnd len="med" w="med" type="none"/>
            <a:tailEnd len="med" w="med" type="triangle"/>
          </a:ln>
        </p:spPr>
      </p:cxnSp>
      <p:sp>
        <p:nvSpPr>
          <p:cNvPr id="2665" name="Google Shape;2665;p333"/>
          <p:cNvSpPr txBox="1"/>
          <p:nvPr/>
        </p:nvSpPr>
        <p:spPr>
          <a:xfrm>
            <a:off x="5005550" y="437716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LIMIT clause</a:t>
            </a:r>
            <a:endParaRPr b="1">
              <a:solidFill>
                <a:srgbClr val="FFFFFF"/>
              </a:solidFill>
              <a:latin typeface="Calibri"/>
              <a:ea typeface="Calibri"/>
              <a:cs typeface="Calibri"/>
              <a:sym typeface="Calibri"/>
            </a:endParaRPr>
          </a:p>
        </p:txBody>
      </p:sp>
      <p:cxnSp>
        <p:nvCxnSpPr>
          <p:cNvPr id="2666" name="Google Shape;2666;p333"/>
          <p:cNvCxnSpPr>
            <a:stCxn id="2665" idx="1"/>
          </p:cNvCxnSpPr>
          <p:nvPr/>
        </p:nvCxnSpPr>
        <p:spPr>
          <a:xfrm rot="10800000">
            <a:off x="1676450" y="4343263"/>
            <a:ext cx="3329100" cy="234000"/>
          </a:xfrm>
          <a:prstGeom prst="straightConnector1">
            <a:avLst/>
          </a:prstGeom>
          <a:noFill/>
          <a:ln cap="flat" cmpd="sng" w="38100">
            <a:solidFill>
              <a:srgbClr val="0000FF"/>
            </a:solidFill>
            <a:prstDash val="solid"/>
            <a:round/>
            <a:headEnd len="med" w="med" type="none"/>
            <a:tailEnd len="med" w="med" type="triangle"/>
          </a:ln>
        </p:spPr>
      </p:cxnSp>
      <p:sp>
        <p:nvSpPr>
          <p:cNvPr id="2667" name="Google Shape;2667;p333"/>
          <p:cNvSpPr txBox="1"/>
          <p:nvPr/>
        </p:nvSpPr>
        <p:spPr>
          <a:xfrm>
            <a:off x="6838950" y="3401350"/>
            <a:ext cx="20700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ORDER BY distance</a:t>
            </a:r>
            <a:endParaRPr b="1">
              <a:solidFill>
                <a:srgbClr val="FFFFFF"/>
              </a:solidFill>
              <a:latin typeface="Calibri"/>
              <a:ea typeface="Calibri"/>
              <a:cs typeface="Calibri"/>
              <a:sym typeface="Calibri"/>
            </a:endParaRPr>
          </a:p>
        </p:txBody>
      </p:sp>
      <p:cxnSp>
        <p:nvCxnSpPr>
          <p:cNvPr id="2668" name="Google Shape;2668;p333"/>
          <p:cNvCxnSpPr>
            <a:stCxn id="2667" idx="1"/>
          </p:cNvCxnSpPr>
          <p:nvPr/>
        </p:nvCxnSpPr>
        <p:spPr>
          <a:xfrm flipH="1">
            <a:off x="3181350" y="3601450"/>
            <a:ext cx="3657600" cy="151500"/>
          </a:xfrm>
          <a:prstGeom prst="straightConnector1">
            <a:avLst/>
          </a:prstGeom>
          <a:noFill/>
          <a:ln cap="flat" cmpd="sng" w="38100">
            <a:solidFill>
              <a:srgbClr val="0000FF"/>
            </a:solidFill>
            <a:prstDash val="solid"/>
            <a:round/>
            <a:headEnd len="med" w="med" type="none"/>
            <a:tailEnd len="med" w="med" type="triangle"/>
          </a:ln>
        </p:spPr>
      </p:cxnSp>
      <p:sp>
        <p:nvSpPr>
          <p:cNvPr id="2669" name="Google Shape;2669;p33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29 -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sp>
        <p:nvSpPr>
          <p:cNvPr id="2674" name="Google Shape;2674;p334"/>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675" name="Google Shape;2675;p334"/>
          <p:cNvPicPr preferRelativeResize="0"/>
          <p:nvPr/>
        </p:nvPicPr>
        <p:blipFill>
          <a:blip r:embed="rId3">
            <a:alphaModFix/>
          </a:blip>
          <a:stretch>
            <a:fillRect/>
          </a:stretch>
        </p:blipFill>
        <p:spPr>
          <a:xfrm>
            <a:off x="0" y="429650"/>
            <a:ext cx="9144001" cy="4685170"/>
          </a:xfrm>
          <a:prstGeom prst="rect">
            <a:avLst/>
          </a:prstGeom>
          <a:noFill/>
          <a:ln>
            <a:noFill/>
          </a:ln>
        </p:spPr>
      </p:pic>
      <p:sp>
        <p:nvSpPr>
          <p:cNvPr id="2676" name="Google Shape;2676;p334"/>
          <p:cNvSpPr txBox="1"/>
          <p:nvPr/>
        </p:nvSpPr>
        <p:spPr>
          <a:xfrm>
            <a:off x="4676775" y="723900"/>
            <a:ext cx="4171800" cy="1262100"/>
          </a:xfrm>
          <a:prstGeom prst="rect">
            <a:avLst/>
          </a:prstGeom>
          <a:solidFill>
            <a:srgbClr val="FFFFFF">
              <a:alpha val="597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nsolas"/>
                <a:ea typeface="Consolas"/>
                <a:cs typeface="Consolas"/>
                <a:sym typeface="Consolas"/>
              </a:rPr>
              <a:t>  gid  |   name    |        dist</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17385 | Wall St   |  0.749987508809928</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17390 | Broad St  | 0.8836306235191059</a:t>
            </a:r>
            <a:endParaRPr b="1">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 17436 | Nassau St | 1.336828024107041</a:t>
            </a:r>
            <a:endParaRPr b="1">
              <a:latin typeface="Consolas"/>
              <a:ea typeface="Consolas"/>
              <a:cs typeface="Consolas"/>
              <a:sym typeface="Consolas"/>
            </a:endParaRPr>
          </a:p>
        </p:txBody>
      </p:sp>
      <p:sp>
        <p:nvSpPr>
          <p:cNvPr id="2677" name="Google Shape;2677;p33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29 -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33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Nearest Neighbor Join</a:t>
            </a:r>
            <a:endParaRPr/>
          </a:p>
        </p:txBody>
      </p:sp>
      <p:sp>
        <p:nvSpPr>
          <p:cNvPr id="2683" name="Google Shape;2683;p335"/>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300">
                <a:solidFill>
                  <a:srgbClr val="0000FF"/>
                </a:solidFill>
              </a:rPr>
              <a:t>SELECT</a:t>
            </a:r>
            <a:r>
              <a:rPr b="1" lang="en" sz="2300">
                <a:solidFill>
                  <a:schemeClr val="dk1"/>
                </a:solidFill>
              </a:rPr>
              <a:t> subways.gid </a:t>
            </a:r>
            <a:r>
              <a:rPr b="1" lang="en" sz="2300">
                <a:solidFill>
                  <a:srgbClr val="0000FF"/>
                </a:solidFill>
              </a:rPr>
              <a:t>AS</a:t>
            </a:r>
            <a:r>
              <a:rPr b="1" lang="en" sz="2300">
                <a:solidFill>
                  <a:schemeClr val="dk1"/>
                </a:solidFill>
              </a:rPr>
              <a:t> subway_gid,</a:t>
            </a:r>
            <a:endParaRPr b="1" sz="2300">
              <a:solidFill>
                <a:schemeClr val="dk1"/>
              </a:solidFill>
            </a:endParaRPr>
          </a:p>
          <a:p>
            <a:pPr indent="0" lvl="0" marL="0" rtl="0" algn="l">
              <a:spcBef>
                <a:spcPts val="0"/>
              </a:spcBef>
              <a:spcAft>
                <a:spcPts val="0"/>
              </a:spcAft>
              <a:buNone/>
            </a:pPr>
            <a:r>
              <a:rPr b="1" lang="en" sz="2300">
                <a:solidFill>
                  <a:schemeClr val="dk1"/>
                </a:solidFill>
              </a:rPr>
              <a:t>       </a:t>
            </a:r>
            <a:r>
              <a:rPr b="1" lang="en" sz="2300">
                <a:solidFill>
                  <a:schemeClr val="dk1"/>
                </a:solidFill>
              </a:rPr>
              <a:t>subways.name </a:t>
            </a:r>
            <a:r>
              <a:rPr b="1" lang="en" sz="2300">
                <a:solidFill>
                  <a:srgbClr val="0000FF"/>
                </a:solidFill>
              </a:rPr>
              <a:t>AS</a:t>
            </a:r>
            <a:r>
              <a:rPr b="1" lang="en" sz="2300">
                <a:solidFill>
                  <a:schemeClr val="dk1"/>
                </a:solidFill>
              </a:rPr>
              <a:t> subway,</a:t>
            </a:r>
            <a:endParaRPr b="1" sz="2300">
              <a:solidFill>
                <a:schemeClr val="dk1"/>
              </a:solidFill>
            </a:endParaRPr>
          </a:p>
          <a:p>
            <a:pPr indent="0" lvl="0" marL="0" rtl="0" algn="l">
              <a:spcBef>
                <a:spcPts val="0"/>
              </a:spcBef>
              <a:spcAft>
                <a:spcPts val="0"/>
              </a:spcAft>
              <a:buNone/>
            </a:pPr>
            <a:r>
              <a:rPr b="1" lang="en" sz="2300">
                <a:solidFill>
                  <a:schemeClr val="dk1"/>
                </a:solidFill>
              </a:rPr>
              <a:t>       streets.name </a:t>
            </a:r>
            <a:r>
              <a:rPr b="1" lang="en" sz="2300">
                <a:solidFill>
                  <a:srgbClr val="0000FF"/>
                </a:solidFill>
              </a:rPr>
              <a:t>AS</a:t>
            </a:r>
            <a:r>
              <a:rPr b="1" lang="en" sz="2300">
                <a:solidFill>
                  <a:schemeClr val="dk1"/>
                </a:solidFill>
              </a:rPr>
              <a:t> street,</a:t>
            </a:r>
            <a:endParaRPr b="1" sz="2300">
              <a:solidFill>
                <a:schemeClr val="dk1"/>
              </a:solidFill>
            </a:endParaRPr>
          </a:p>
          <a:p>
            <a:pPr indent="0" lvl="0" marL="0" rtl="0" algn="l">
              <a:spcBef>
                <a:spcPts val="0"/>
              </a:spcBef>
              <a:spcAft>
                <a:spcPts val="0"/>
              </a:spcAft>
              <a:buNone/>
            </a:pPr>
            <a:r>
              <a:rPr b="1" lang="en" sz="2300">
                <a:solidFill>
                  <a:schemeClr val="dk1"/>
                </a:solidFill>
              </a:rPr>
              <a:t>       streets.gid </a:t>
            </a:r>
            <a:r>
              <a:rPr b="1" lang="en" sz="2300">
                <a:solidFill>
                  <a:srgbClr val="0000FF"/>
                </a:solidFill>
              </a:rPr>
              <a:t>AS</a:t>
            </a:r>
            <a:r>
              <a:rPr b="1" lang="en" sz="2300">
                <a:solidFill>
                  <a:schemeClr val="dk1"/>
                </a:solidFill>
              </a:rPr>
              <a:t> street_gid</a:t>
            </a:r>
            <a:endParaRPr b="1" sz="2300">
              <a:solidFill>
                <a:schemeClr val="dk1"/>
              </a:solidFill>
            </a:endParaRPr>
          </a:p>
          <a:p>
            <a:pPr indent="0" lvl="0" marL="0" rtl="0" algn="l">
              <a:spcBef>
                <a:spcPts val="0"/>
              </a:spcBef>
              <a:spcAft>
                <a:spcPts val="0"/>
              </a:spcAft>
              <a:buNone/>
            </a:pPr>
            <a:r>
              <a:rPr b="1" lang="en" sz="2300">
                <a:solidFill>
                  <a:srgbClr val="0000FF"/>
                </a:solidFill>
              </a:rPr>
              <a:t>FROM</a:t>
            </a:r>
            <a:r>
              <a:rPr b="1" lang="en" sz="2300">
                <a:solidFill>
                  <a:schemeClr val="dk1"/>
                </a:solidFill>
              </a:rPr>
              <a:t> nyc_subway_stations subways</a:t>
            </a:r>
            <a:endParaRPr b="1" sz="2300">
              <a:solidFill>
                <a:schemeClr val="dk1"/>
              </a:solidFill>
            </a:endParaRPr>
          </a:p>
          <a:p>
            <a:pPr indent="0" lvl="0" marL="0" rtl="0" algn="l">
              <a:spcBef>
                <a:spcPts val="0"/>
              </a:spcBef>
              <a:spcAft>
                <a:spcPts val="0"/>
              </a:spcAft>
              <a:buNone/>
            </a:pPr>
            <a:r>
              <a:rPr b="1" lang="en" sz="2300">
                <a:solidFill>
                  <a:srgbClr val="0000FF"/>
                </a:solidFill>
              </a:rPr>
              <a:t>CROSS JOIN LATERAL</a:t>
            </a:r>
            <a:r>
              <a:rPr b="1" lang="en" sz="2300">
                <a:solidFill>
                  <a:schemeClr val="dk1"/>
                </a:solidFill>
              </a:rPr>
              <a:t> (</a:t>
            </a:r>
            <a:endParaRPr b="1" sz="2300">
              <a:solidFill>
                <a:schemeClr val="dk1"/>
              </a:solidFill>
            </a:endParaRPr>
          </a:p>
          <a:p>
            <a:pPr indent="0" lvl="0" marL="0" rtl="0" algn="l">
              <a:spcBef>
                <a:spcPts val="0"/>
              </a:spcBef>
              <a:spcAft>
                <a:spcPts val="0"/>
              </a:spcAft>
              <a:buNone/>
            </a:pPr>
            <a:r>
              <a:rPr b="1" lang="en" sz="2300">
                <a:solidFill>
                  <a:schemeClr val="dk1"/>
                </a:solidFill>
              </a:rPr>
              <a:t>    </a:t>
            </a:r>
            <a:r>
              <a:rPr b="1" lang="en" sz="2300">
                <a:solidFill>
                  <a:srgbClr val="0000FF"/>
                </a:solidFill>
              </a:rPr>
              <a:t>SELECT</a:t>
            </a:r>
            <a:r>
              <a:rPr b="1" lang="en" sz="2300">
                <a:solidFill>
                  <a:schemeClr val="dk1"/>
                </a:solidFill>
              </a:rPr>
              <a:t> streets.name, streets.geom, streets.gid</a:t>
            </a:r>
            <a:endParaRPr b="1" sz="2300">
              <a:solidFill>
                <a:schemeClr val="dk1"/>
              </a:solidFill>
            </a:endParaRPr>
          </a:p>
          <a:p>
            <a:pPr indent="0" lvl="0" marL="0" rtl="0" algn="l">
              <a:spcBef>
                <a:spcPts val="0"/>
              </a:spcBef>
              <a:spcAft>
                <a:spcPts val="0"/>
              </a:spcAft>
              <a:buNone/>
            </a:pPr>
            <a:r>
              <a:rPr b="1" lang="en" sz="2300">
                <a:solidFill>
                  <a:schemeClr val="dk1"/>
                </a:solidFill>
              </a:rPr>
              <a:t>    </a:t>
            </a:r>
            <a:r>
              <a:rPr b="1" lang="en" sz="2300">
                <a:solidFill>
                  <a:srgbClr val="0000FF"/>
                </a:solidFill>
              </a:rPr>
              <a:t>FROM</a:t>
            </a:r>
            <a:r>
              <a:rPr b="1" lang="en" sz="2300">
                <a:solidFill>
                  <a:schemeClr val="dk1"/>
                </a:solidFill>
              </a:rPr>
              <a:t> nyc_streets streets</a:t>
            </a:r>
            <a:endParaRPr b="1" sz="2300">
              <a:solidFill>
                <a:schemeClr val="dk1"/>
              </a:solidFill>
            </a:endParaRPr>
          </a:p>
          <a:p>
            <a:pPr indent="0" lvl="0" marL="0" rtl="0" algn="l">
              <a:spcBef>
                <a:spcPts val="0"/>
              </a:spcBef>
              <a:spcAft>
                <a:spcPts val="0"/>
              </a:spcAft>
              <a:buNone/>
            </a:pPr>
            <a:r>
              <a:rPr b="1" lang="en" sz="2300">
                <a:solidFill>
                  <a:schemeClr val="dk1"/>
                </a:solidFill>
              </a:rPr>
              <a:t>    </a:t>
            </a:r>
            <a:r>
              <a:rPr b="1" lang="en" sz="2300">
                <a:solidFill>
                  <a:srgbClr val="0000FF"/>
                </a:solidFill>
              </a:rPr>
              <a:t>ORDER</a:t>
            </a:r>
            <a:r>
              <a:rPr b="1" lang="en" sz="2300">
                <a:solidFill>
                  <a:schemeClr val="dk1"/>
                </a:solidFill>
              </a:rPr>
              <a:t> </a:t>
            </a:r>
            <a:r>
              <a:rPr b="1" lang="en" sz="2300">
                <a:solidFill>
                  <a:srgbClr val="0000FF"/>
                </a:solidFill>
              </a:rPr>
              <a:t>BY</a:t>
            </a:r>
            <a:r>
              <a:rPr b="1" lang="en" sz="2300">
                <a:solidFill>
                  <a:schemeClr val="dk1"/>
                </a:solidFill>
              </a:rPr>
              <a:t> streets.geom </a:t>
            </a:r>
            <a:r>
              <a:rPr b="1" lang="en" sz="2300">
                <a:solidFill>
                  <a:srgbClr val="FF0000"/>
                </a:solidFill>
              </a:rPr>
              <a:t>&lt;-&gt;</a:t>
            </a:r>
            <a:r>
              <a:rPr b="1" lang="en" sz="2300">
                <a:solidFill>
                  <a:schemeClr val="dk1"/>
                </a:solidFill>
              </a:rPr>
              <a:t> subways.geom</a:t>
            </a:r>
            <a:endParaRPr b="1" sz="2300">
              <a:solidFill>
                <a:schemeClr val="dk1"/>
              </a:solidFill>
            </a:endParaRPr>
          </a:p>
          <a:p>
            <a:pPr indent="0" lvl="0" marL="0" rtl="0" algn="l">
              <a:spcBef>
                <a:spcPts val="0"/>
              </a:spcBef>
              <a:spcAft>
                <a:spcPts val="0"/>
              </a:spcAft>
              <a:buNone/>
            </a:pPr>
            <a:r>
              <a:rPr b="1" lang="en" sz="2300">
                <a:solidFill>
                  <a:schemeClr val="dk1"/>
                </a:solidFill>
              </a:rPr>
              <a:t>    </a:t>
            </a:r>
            <a:r>
              <a:rPr b="1" lang="en" sz="2300">
                <a:solidFill>
                  <a:srgbClr val="0000FF"/>
                </a:solidFill>
              </a:rPr>
              <a:t>LIMIT</a:t>
            </a:r>
            <a:r>
              <a:rPr b="1" lang="en" sz="2300">
                <a:solidFill>
                  <a:schemeClr val="dk1"/>
                </a:solidFill>
              </a:rPr>
              <a:t> 1</a:t>
            </a:r>
            <a:endParaRPr b="1" sz="2300">
              <a:solidFill>
                <a:schemeClr val="dk1"/>
              </a:solidFill>
            </a:endParaRPr>
          </a:p>
          <a:p>
            <a:pPr indent="0" lvl="0" marL="0" rtl="0" algn="l">
              <a:spcBef>
                <a:spcPts val="0"/>
              </a:spcBef>
              <a:spcAft>
                <a:spcPts val="0"/>
              </a:spcAft>
              <a:buNone/>
            </a:pPr>
            <a:r>
              <a:rPr b="1" lang="en" sz="2300">
                <a:solidFill>
                  <a:schemeClr val="dk1"/>
                </a:solidFill>
              </a:rPr>
              <a:t>) streets;</a:t>
            </a:r>
            <a:endParaRPr b="1" sz="2300">
              <a:solidFill>
                <a:schemeClr val="dk1"/>
              </a:solidFill>
            </a:endParaRPr>
          </a:p>
        </p:txBody>
      </p:sp>
      <p:sp>
        <p:nvSpPr>
          <p:cNvPr id="2684" name="Google Shape;2684;p335"/>
          <p:cNvSpPr txBox="1"/>
          <p:nvPr/>
        </p:nvSpPr>
        <p:spPr>
          <a:xfrm>
            <a:off x="6526400" y="1823188"/>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LATERAL join</a:t>
            </a:r>
            <a:endParaRPr b="1">
              <a:solidFill>
                <a:srgbClr val="FFFFFF"/>
              </a:solidFill>
              <a:latin typeface="Calibri"/>
              <a:ea typeface="Calibri"/>
              <a:cs typeface="Calibri"/>
              <a:sym typeface="Calibri"/>
            </a:endParaRPr>
          </a:p>
        </p:txBody>
      </p:sp>
      <p:cxnSp>
        <p:nvCxnSpPr>
          <p:cNvPr id="2685" name="Google Shape;2685;p335"/>
          <p:cNvCxnSpPr>
            <a:stCxn id="2684" idx="1"/>
          </p:cNvCxnSpPr>
          <p:nvPr/>
        </p:nvCxnSpPr>
        <p:spPr>
          <a:xfrm flipH="1">
            <a:off x="3219500" y="2023288"/>
            <a:ext cx="3306900" cy="1043700"/>
          </a:xfrm>
          <a:prstGeom prst="straightConnector1">
            <a:avLst/>
          </a:prstGeom>
          <a:noFill/>
          <a:ln cap="flat" cmpd="sng" w="38100">
            <a:solidFill>
              <a:srgbClr val="0000FF"/>
            </a:solidFill>
            <a:prstDash val="solid"/>
            <a:round/>
            <a:headEnd len="med" w="med" type="none"/>
            <a:tailEnd len="med" w="med" type="triangle"/>
          </a:ln>
        </p:spPr>
      </p:cxnSp>
      <p:sp>
        <p:nvSpPr>
          <p:cNvPr id="2686" name="Google Shape;2686;p335"/>
          <p:cNvSpPr txBox="1"/>
          <p:nvPr/>
        </p:nvSpPr>
        <p:spPr>
          <a:xfrm>
            <a:off x="3062450" y="438976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LIMIT clause</a:t>
            </a:r>
            <a:endParaRPr b="1">
              <a:solidFill>
                <a:srgbClr val="FFFFFF"/>
              </a:solidFill>
              <a:latin typeface="Calibri"/>
              <a:ea typeface="Calibri"/>
              <a:cs typeface="Calibri"/>
              <a:sym typeface="Calibri"/>
            </a:endParaRPr>
          </a:p>
        </p:txBody>
      </p:sp>
      <p:cxnSp>
        <p:nvCxnSpPr>
          <p:cNvPr id="2687" name="Google Shape;2687;p335"/>
          <p:cNvCxnSpPr>
            <a:stCxn id="2686" idx="1"/>
          </p:cNvCxnSpPr>
          <p:nvPr/>
        </p:nvCxnSpPr>
        <p:spPr>
          <a:xfrm rot="10800000">
            <a:off x="2181350" y="4381363"/>
            <a:ext cx="881100" cy="208500"/>
          </a:xfrm>
          <a:prstGeom prst="straightConnector1">
            <a:avLst/>
          </a:prstGeom>
          <a:noFill/>
          <a:ln cap="flat" cmpd="sng" w="38100">
            <a:solidFill>
              <a:srgbClr val="0000FF"/>
            </a:solidFill>
            <a:prstDash val="solid"/>
            <a:round/>
            <a:headEnd len="med" w="med" type="none"/>
            <a:tailEnd len="med" w="med" type="triangle"/>
          </a:ln>
        </p:spPr>
      </p:cxnSp>
      <p:sp>
        <p:nvSpPr>
          <p:cNvPr id="2688" name="Google Shape;2688;p335"/>
          <p:cNvSpPr txBox="1"/>
          <p:nvPr/>
        </p:nvSpPr>
        <p:spPr>
          <a:xfrm>
            <a:off x="6657975" y="4381375"/>
            <a:ext cx="20700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ORDER BY distance</a:t>
            </a:r>
            <a:endParaRPr b="1">
              <a:solidFill>
                <a:srgbClr val="FFFFFF"/>
              </a:solidFill>
              <a:latin typeface="Calibri"/>
              <a:ea typeface="Calibri"/>
              <a:cs typeface="Calibri"/>
              <a:sym typeface="Calibri"/>
            </a:endParaRPr>
          </a:p>
        </p:txBody>
      </p:sp>
      <p:cxnSp>
        <p:nvCxnSpPr>
          <p:cNvPr id="2689" name="Google Shape;2689;p335"/>
          <p:cNvCxnSpPr>
            <a:stCxn id="2688" idx="1"/>
          </p:cNvCxnSpPr>
          <p:nvPr/>
        </p:nvCxnSpPr>
        <p:spPr>
          <a:xfrm rot="10800000">
            <a:off x="4676775" y="4200475"/>
            <a:ext cx="1981200" cy="381000"/>
          </a:xfrm>
          <a:prstGeom prst="straightConnector1">
            <a:avLst/>
          </a:prstGeom>
          <a:noFill/>
          <a:ln cap="flat" cmpd="sng" w="38100">
            <a:solidFill>
              <a:srgbClr val="0000FF"/>
            </a:solidFill>
            <a:prstDash val="solid"/>
            <a:round/>
            <a:headEnd len="med" w="med" type="none"/>
            <a:tailEnd len="med" w="med" type="triangle"/>
          </a:ln>
        </p:spPr>
      </p:cxnSp>
      <p:sp>
        <p:nvSpPr>
          <p:cNvPr id="2690" name="Google Shape;2690;p335"/>
          <p:cNvSpPr txBox="1"/>
          <p:nvPr/>
        </p:nvSpPr>
        <p:spPr>
          <a:xfrm>
            <a:off x="7402700" y="363846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outer parameter</a:t>
            </a:r>
            <a:endParaRPr b="1">
              <a:solidFill>
                <a:srgbClr val="FFFFFF"/>
              </a:solidFill>
              <a:latin typeface="Calibri"/>
              <a:ea typeface="Calibri"/>
              <a:cs typeface="Calibri"/>
              <a:sym typeface="Calibri"/>
            </a:endParaRPr>
          </a:p>
        </p:txBody>
      </p:sp>
      <p:cxnSp>
        <p:nvCxnSpPr>
          <p:cNvPr id="2691" name="Google Shape;2691;p335"/>
          <p:cNvCxnSpPr>
            <a:stCxn id="2690" idx="1"/>
          </p:cNvCxnSpPr>
          <p:nvPr/>
        </p:nvCxnSpPr>
        <p:spPr>
          <a:xfrm flipH="1">
            <a:off x="6620000" y="3838563"/>
            <a:ext cx="782700" cy="152400"/>
          </a:xfrm>
          <a:prstGeom prst="straightConnector1">
            <a:avLst/>
          </a:prstGeom>
          <a:noFill/>
          <a:ln cap="flat" cmpd="sng" w="38100">
            <a:solidFill>
              <a:srgbClr val="0000FF"/>
            </a:solidFill>
            <a:prstDash val="solid"/>
            <a:round/>
            <a:headEnd len="med" w="med" type="none"/>
            <a:tailEnd len="med" w="med" type="triangle"/>
          </a:ln>
        </p:spPr>
      </p:cxnSp>
      <p:cxnSp>
        <p:nvCxnSpPr>
          <p:cNvPr id="2692" name="Google Shape;2692;p335"/>
          <p:cNvCxnSpPr>
            <a:stCxn id="2690" idx="1"/>
          </p:cNvCxnSpPr>
          <p:nvPr/>
        </p:nvCxnSpPr>
        <p:spPr>
          <a:xfrm rot="10800000">
            <a:off x="5200700" y="2876463"/>
            <a:ext cx="2202000" cy="962100"/>
          </a:xfrm>
          <a:prstGeom prst="straightConnector1">
            <a:avLst/>
          </a:prstGeom>
          <a:noFill/>
          <a:ln cap="flat" cmpd="sng" w="38100">
            <a:solidFill>
              <a:srgbClr val="0000FF"/>
            </a:solidFill>
            <a:prstDash val="solid"/>
            <a:round/>
            <a:headEnd len="med" w="med" type="none"/>
            <a:tailEnd len="med" w="med" type="triangle"/>
          </a:ln>
        </p:spPr>
      </p:cxnSp>
      <p:sp>
        <p:nvSpPr>
          <p:cNvPr id="2693" name="Google Shape;2693;p33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29 -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336"/>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2699" name="Google Shape;2699;p336"/>
          <p:cNvPicPr preferRelativeResize="0"/>
          <p:nvPr/>
        </p:nvPicPr>
        <p:blipFill rotWithShape="1">
          <a:blip r:embed="rId3">
            <a:alphaModFix/>
          </a:blip>
          <a:srcRect b="3306" l="0" r="0" t="0"/>
          <a:stretch/>
        </p:blipFill>
        <p:spPr>
          <a:xfrm>
            <a:off x="0" y="390525"/>
            <a:ext cx="9143999" cy="4752976"/>
          </a:xfrm>
          <a:prstGeom prst="rect">
            <a:avLst/>
          </a:prstGeom>
          <a:noFill/>
          <a:ln>
            <a:noFill/>
          </a:ln>
        </p:spPr>
      </p:pic>
      <p:sp>
        <p:nvSpPr>
          <p:cNvPr id="2700" name="Google Shape;2700;p33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29 - Nearest Neighbor Searching</a:t>
            </a:r>
            <a:endParaRPr b="1" sz="1500">
              <a:solidFill>
                <a:srgbClr val="FFFFFF"/>
              </a:solidFill>
              <a:latin typeface="Calibri"/>
              <a:ea typeface="Calibri"/>
              <a:cs typeface="Calibri"/>
              <a:sym typeface="Calibri"/>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37"/>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30 - Tracking </a:t>
            </a:r>
            <a:br>
              <a:rPr lang="en" sz="3140"/>
            </a:br>
            <a:r>
              <a:rPr lang="en" sz="3140"/>
              <a:t>History</a:t>
            </a:r>
            <a:endParaRPr sz="3140"/>
          </a:p>
        </p:txBody>
      </p:sp>
      <p:sp>
        <p:nvSpPr>
          <p:cNvPr id="2706" name="Google Shape;2706;p33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33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Tracking</a:t>
            </a:r>
            <a:endParaRPr/>
          </a:p>
        </p:txBody>
      </p:sp>
      <p:sp>
        <p:nvSpPr>
          <p:cNvPr id="2712" name="Google Shape;2712;p338"/>
          <p:cNvSpPr txBox="1"/>
          <p:nvPr>
            <p:ph idx="1" type="body"/>
          </p:nvPr>
        </p:nvSpPr>
        <p:spPr>
          <a:xfrm>
            <a:off x="311700" y="1152475"/>
            <a:ext cx="61749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 sz="2200"/>
              <a:t>GIS database models too frequently only model the </a:t>
            </a:r>
            <a:r>
              <a:rPr b="1" lang="en" sz="2200"/>
              <a:t>current state</a:t>
            </a:r>
            <a:r>
              <a:rPr lang="en" sz="2200"/>
              <a:t> of the data. Fortunately, it is easy to </a:t>
            </a:r>
            <a:r>
              <a:rPr b="1" lang="en" sz="2200"/>
              <a:t>automatically</a:t>
            </a:r>
            <a:r>
              <a:rPr lang="en" sz="2200"/>
              <a:t> capture history information </a:t>
            </a:r>
            <a:r>
              <a:rPr b="1" lang="en" sz="2200"/>
              <a:t>right in the database</a:t>
            </a:r>
            <a:r>
              <a:rPr lang="en" sz="2200"/>
              <a:t> without any special changes to client software.</a:t>
            </a:r>
            <a:endParaRPr sz="2200"/>
          </a:p>
          <a:p>
            <a:pPr indent="-368300" lvl="0" marL="457200" rtl="0" algn="l">
              <a:lnSpc>
                <a:spcPct val="105000"/>
              </a:lnSpc>
              <a:spcBef>
                <a:spcPts val="1200"/>
              </a:spcBef>
              <a:spcAft>
                <a:spcPts val="0"/>
              </a:spcAft>
              <a:buSzPts val="2200"/>
              <a:buChar char="●"/>
            </a:pPr>
            <a:r>
              <a:rPr b="1" lang="en" sz="2200"/>
              <a:t>Who</a:t>
            </a:r>
            <a:r>
              <a:rPr lang="en" sz="2200"/>
              <a:t> created this feature?</a:t>
            </a:r>
            <a:endParaRPr sz="2200"/>
          </a:p>
          <a:p>
            <a:pPr indent="-368300" lvl="0" marL="457200" rtl="0" algn="l">
              <a:lnSpc>
                <a:spcPct val="105000"/>
              </a:lnSpc>
              <a:spcBef>
                <a:spcPts val="0"/>
              </a:spcBef>
              <a:spcAft>
                <a:spcPts val="0"/>
              </a:spcAft>
              <a:buSzPts val="2200"/>
              <a:buChar char="●"/>
            </a:pPr>
            <a:r>
              <a:rPr b="1" lang="en" sz="2200"/>
              <a:t>When</a:t>
            </a:r>
            <a:r>
              <a:rPr lang="en" sz="2200"/>
              <a:t> was this feature created?</a:t>
            </a:r>
            <a:endParaRPr sz="2200"/>
          </a:p>
          <a:p>
            <a:pPr indent="-368300" lvl="0" marL="457200" rtl="0" algn="l">
              <a:lnSpc>
                <a:spcPct val="105000"/>
              </a:lnSpc>
              <a:spcBef>
                <a:spcPts val="0"/>
              </a:spcBef>
              <a:spcAft>
                <a:spcPts val="0"/>
              </a:spcAft>
              <a:buSzPts val="2200"/>
              <a:buChar char="●"/>
            </a:pPr>
            <a:r>
              <a:rPr lang="en" sz="2200"/>
              <a:t>What was the </a:t>
            </a:r>
            <a:r>
              <a:rPr b="1" lang="en" sz="2200"/>
              <a:t>state of the map</a:t>
            </a:r>
            <a:r>
              <a:rPr lang="en" sz="2200"/>
              <a:t> on YYYY/MM/DD?</a:t>
            </a:r>
            <a:endParaRPr sz="2200"/>
          </a:p>
          <a:p>
            <a:pPr indent="-368300" lvl="0" marL="457200" rtl="0" algn="l">
              <a:lnSpc>
                <a:spcPct val="105000"/>
              </a:lnSpc>
              <a:spcBef>
                <a:spcPts val="0"/>
              </a:spcBef>
              <a:spcAft>
                <a:spcPts val="0"/>
              </a:spcAft>
              <a:buSzPts val="2200"/>
              <a:buChar char="●"/>
            </a:pPr>
            <a:r>
              <a:rPr lang="en" sz="2200"/>
              <a:t>Who </a:t>
            </a:r>
            <a:r>
              <a:rPr b="1" lang="en" sz="2200"/>
              <a:t>made the most edits</a:t>
            </a:r>
            <a:r>
              <a:rPr lang="en" sz="2200"/>
              <a:t> in this area?</a:t>
            </a:r>
            <a:endParaRPr sz="2200"/>
          </a:p>
        </p:txBody>
      </p:sp>
      <p:pic>
        <p:nvPicPr>
          <p:cNvPr id="2713" name="Google Shape;2713;p338"/>
          <p:cNvPicPr preferRelativeResize="0"/>
          <p:nvPr/>
        </p:nvPicPr>
        <p:blipFill>
          <a:blip r:embed="rId3">
            <a:alphaModFix/>
          </a:blip>
          <a:stretch>
            <a:fillRect/>
          </a:stretch>
        </p:blipFill>
        <p:spPr>
          <a:xfrm>
            <a:off x="6412950" y="1047700"/>
            <a:ext cx="2514600" cy="2514600"/>
          </a:xfrm>
          <a:prstGeom prst="rect">
            <a:avLst/>
          </a:prstGeom>
          <a:noFill/>
          <a:ln>
            <a:noFill/>
          </a:ln>
        </p:spPr>
      </p:pic>
      <p:sp>
        <p:nvSpPr>
          <p:cNvPr id="2714" name="Google Shape;2714;p33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sp>
        <p:nvSpPr>
          <p:cNvPr id="2719" name="Google Shape;2719;p33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Tracking</a:t>
            </a:r>
            <a:endParaRPr/>
          </a:p>
        </p:txBody>
      </p:sp>
      <p:sp>
        <p:nvSpPr>
          <p:cNvPr id="2720" name="Google Shape;2720;p339"/>
          <p:cNvSpPr txBox="1"/>
          <p:nvPr>
            <p:ph idx="1" type="body"/>
          </p:nvPr>
        </p:nvSpPr>
        <p:spPr>
          <a:xfrm>
            <a:off x="311700" y="1152475"/>
            <a:ext cx="6174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2200"/>
              <a:t>For every tracked </a:t>
            </a:r>
            <a:r>
              <a:rPr lang="en" sz="2200"/>
              <a:t>table</a:t>
            </a:r>
            <a:r>
              <a:rPr lang="en" sz="2200"/>
              <a:t>, add a “history table”:</a:t>
            </a:r>
            <a:endParaRPr sz="2200"/>
          </a:p>
          <a:p>
            <a:pPr indent="0" lvl="0" marL="0" rtl="0" algn="l">
              <a:lnSpc>
                <a:spcPct val="105000"/>
              </a:lnSpc>
              <a:spcBef>
                <a:spcPts val="1200"/>
              </a:spcBef>
              <a:spcAft>
                <a:spcPts val="0"/>
              </a:spcAft>
              <a:buNone/>
            </a:pPr>
            <a:r>
              <a:rPr b="1" lang="en" sz="2200"/>
              <a:t>&lt;tablename&gt;_history</a:t>
            </a:r>
            <a:endParaRPr b="1" sz="2200"/>
          </a:p>
          <a:p>
            <a:pPr indent="0" lvl="0" marL="0" rtl="0" algn="l">
              <a:lnSpc>
                <a:spcPct val="105000"/>
              </a:lnSpc>
              <a:spcBef>
                <a:spcPts val="1200"/>
              </a:spcBef>
              <a:spcAft>
                <a:spcPts val="0"/>
              </a:spcAft>
              <a:buNone/>
            </a:pPr>
            <a:r>
              <a:rPr lang="en" sz="2200"/>
              <a:t>History has the columns of the original, plus these extras:</a:t>
            </a:r>
            <a:endParaRPr sz="2200"/>
          </a:p>
          <a:p>
            <a:pPr indent="-368300" lvl="0" marL="457200" rtl="0" algn="l">
              <a:lnSpc>
                <a:spcPct val="105000"/>
              </a:lnSpc>
              <a:spcBef>
                <a:spcPts val="1200"/>
              </a:spcBef>
              <a:spcAft>
                <a:spcPts val="0"/>
              </a:spcAft>
              <a:buSzPts val="2200"/>
              <a:buChar char="●"/>
            </a:pPr>
            <a:r>
              <a:rPr lang="en" sz="2200"/>
              <a:t>created_by (varchar)</a:t>
            </a:r>
            <a:endParaRPr sz="2200"/>
          </a:p>
          <a:p>
            <a:pPr indent="-368300" lvl="0" marL="457200" rtl="0" algn="l">
              <a:lnSpc>
                <a:spcPct val="105000"/>
              </a:lnSpc>
              <a:spcBef>
                <a:spcPts val="0"/>
              </a:spcBef>
              <a:spcAft>
                <a:spcPts val="0"/>
              </a:spcAft>
              <a:buSzPts val="2200"/>
              <a:buChar char="●"/>
            </a:pPr>
            <a:r>
              <a:rPr lang="en" sz="2200"/>
              <a:t>deleted_by (varchar)</a:t>
            </a:r>
            <a:endParaRPr sz="2200"/>
          </a:p>
          <a:p>
            <a:pPr indent="-368300" lvl="0" marL="457200" rtl="0" algn="l">
              <a:lnSpc>
                <a:spcPct val="105000"/>
              </a:lnSpc>
              <a:spcBef>
                <a:spcPts val="0"/>
              </a:spcBef>
              <a:spcAft>
                <a:spcPts val="0"/>
              </a:spcAft>
              <a:buSzPts val="2200"/>
              <a:buChar char="●"/>
            </a:pPr>
            <a:r>
              <a:rPr lang="en" sz="2200"/>
              <a:t>valid_range (tstzrange)</a:t>
            </a:r>
            <a:endParaRPr sz="2200"/>
          </a:p>
        </p:txBody>
      </p:sp>
      <p:pic>
        <p:nvPicPr>
          <p:cNvPr id="2721" name="Google Shape;2721;p339"/>
          <p:cNvPicPr preferRelativeResize="0"/>
          <p:nvPr/>
        </p:nvPicPr>
        <p:blipFill>
          <a:blip r:embed="rId3">
            <a:alphaModFix/>
          </a:blip>
          <a:stretch>
            <a:fillRect/>
          </a:stretch>
        </p:blipFill>
        <p:spPr>
          <a:xfrm>
            <a:off x="6412950" y="1047700"/>
            <a:ext cx="2514600" cy="2514600"/>
          </a:xfrm>
          <a:prstGeom prst="rect">
            <a:avLst/>
          </a:prstGeom>
          <a:noFill/>
          <a:ln>
            <a:noFill/>
          </a:ln>
        </p:spPr>
      </p:pic>
      <p:sp>
        <p:nvSpPr>
          <p:cNvPr id="2722" name="Google Shape;2722;p33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40" name="Google Shape;340;p43"/>
          <p:cNvSpPr txBox="1"/>
          <p:nvPr/>
        </p:nvSpPr>
        <p:spPr>
          <a:xfrm>
            <a:off x="317500" y="389475"/>
            <a:ext cx="34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Open "nyc" database</a:t>
            </a:r>
            <a:endParaRPr sz="2200">
              <a:latin typeface="Arial Black"/>
              <a:ea typeface="Arial Black"/>
              <a:cs typeface="Arial Black"/>
              <a:sym typeface="Arial Black"/>
            </a:endParaRPr>
          </a:p>
        </p:txBody>
      </p:sp>
      <p:pic>
        <p:nvPicPr>
          <p:cNvPr id="341" name="Google Shape;341;p43"/>
          <p:cNvPicPr preferRelativeResize="0"/>
          <p:nvPr/>
        </p:nvPicPr>
        <p:blipFill>
          <a:blip r:embed="rId3">
            <a:alphaModFix/>
          </a:blip>
          <a:stretch>
            <a:fillRect/>
          </a:stretch>
        </p:blipFill>
        <p:spPr>
          <a:xfrm>
            <a:off x="1046028" y="912675"/>
            <a:ext cx="1894747" cy="411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34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Tracking</a:t>
            </a:r>
            <a:endParaRPr/>
          </a:p>
        </p:txBody>
      </p:sp>
      <p:sp>
        <p:nvSpPr>
          <p:cNvPr id="2728" name="Google Shape;2728;p34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graphicFrame>
        <p:nvGraphicFramePr>
          <p:cNvPr id="2729" name="Google Shape;2729;p340"/>
          <p:cNvGraphicFramePr/>
          <p:nvPr/>
        </p:nvGraphicFramePr>
        <p:xfrm>
          <a:off x="523875" y="2226685"/>
          <a:ext cx="3000000" cy="3000000"/>
        </p:xfrm>
        <a:graphic>
          <a:graphicData uri="http://schemas.openxmlformats.org/drawingml/2006/table">
            <a:tbl>
              <a:tblPr>
                <a:noFill/>
                <a:tableStyleId>{317A359F-22BE-4EAF-A268-50F2D1278A95}</a:tableStyleId>
              </a:tblPr>
              <a:tblGrid>
                <a:gridCol w="2569675"/>
                <a:gridCol w="2783400"/>
                <a:gridCol w="2676550"/>
              </a:tblGrid>
              <a:tr h="396200">
                <a:tc>
                  <a:txBody>
                    <a:bodyPr/>
                    <a:lstStyle/>
                    <a:p>
                      <a:pPr indent="0" lvl="0" marL="0" rtl="0" algn="l">
                        <a:spcBef>
                          <a:spcPts val="0"/>
                        </a:spcBef>
                        <a:spcAft>
                          <a:spcPts val="0"/>
                        </a:spcAft>
                        <a:buNone/>
                      </a:pPr>
                      <a:r>
                        <a:rPr b="1" lang="en" sz="1300"/>
                        <a:t>ON INSERT to working table</a:t>
                      </a:r>
                      <a:endParaRPr b="1" sz="1300"/>
                    </a:p>
                  </a:txBody>
                  <a:tcPr marT="91425" marB="91425" marR="91425" marL="91425"/>
                </a:tc>
                <a:tc>
                  <a:txBody>
                    <a:bodyPr/>
                    <a:lstStyle/>
                    <a:p>
                      <a:pPr indent="0" lvl="0" marL="0" rtl="0" algn="l">
                        <a:spcBef>
                          <a:spcPts val="0"/>
                        </a:spcBef>
                        <a:spcAft>
                          <a:spcPts val="0"/>
                        </a:spcAft>
                        <a:buNone/>
                      </a:pPr>
                      <a:r>
                        <a:rPr b="1" lang="en" sz="1300"/>
                        <a:t>ON DELETE from working table</a:t>
                      </a:r>
                      <a:endParaRPr b="1" sz="1300"/>
                    </a:p>
                  </a:txBody>
                  <a:tcPr marT="91425" marB="91425" marR="91425" marL="91425"/>
                </a:tc>
                <a:tc>
                  <a:txBody>
                    <a:bodyPr/>
                    <a:lstStyle/>
                    <a:p>
                      <a:pPr indent="0" lvl="0" marL="0" rtl="0" algn="l">
                        <a:spcBef>
                          <a:spcPts val="0"/>
                        </a:spcBef>
                        <a:spcAft>
                          <a:spcPts val="0"/>
                        </a:spcAft>
                        <a:buNone/>
                      </a:pPr>
                      <a:r>
                        <a:rPr b="1" lang="en" sz="1300"/>
                        <a:t>ON UPDATE of working table</a:t>
                      </a:r>
                      <a:endParaRPr b="1" sz="1300"/>
                    </a:p>
                  </a:txBody>
                  <a:tcPr marT="91425" marB="91425" marR="91425" marL="91425"/>
                </a:tc>
              </a:tr>
              <a:tr h="1767825">
                <a:tc>
                  <a:txBody>
                    <a:bodyPr/>
                    <a:lstStyle/>
                    <a:p>
                      <a:pPr indent="0" lvl="0" marL="0" rtl="0" algn="l">
                        <a:spcBef>
                          <a:spcPts val="0"/>
                        </a:spcBef>
                        <a:spcAft>
                          <a:spcPts val="0"/>
                        </a:spcAft>
                        <a:buNone/>
                      </a:pPr>
                      <a:r>
                        <a:rPr lang="en" sz="1300"/>
                        <a:t>Add record to history table:</a:t>
                      </a:r>
                      <a:endParaRPr sz="1300"/>
                    </a:p>
                    <a:p>
                      <a:pPr indent="-311150" lvl="0" marL="457200" rtl="0" algn="l">
                        <a:spcBef>
                          <a:spcPts val="0"/>
                        </a:spcBef>
                        <a:spcAft>
                          <a:spcPts val="0"/>
                        </a:spcAft>
                        <a:buSzPts val="1300"/>
                        <a:buChar char="●"/>
                      </a:pPr>
                      <a:r>
                        <a:rPr lang="en" sz="1300"/>
                        <a:t>Primary key of working table to link history to working record</a:t>
                      </a:r>
                      <a:endParaRPr sz="1300"/>
                    </a:p>
                    <a:p>
                      <a:pPr indent="-311150" lvl="0" marL="457200" rtl="0" algn="l">
                        <a:spcBef>
                          <a:spcPts val="0"/>
                        </a:spcBef>
                        <a:spcAft>
                          <a:spcPts val="0"/>
                        </a:spcAft>
                        <a:buSzPts val="1300"/>
                        <a:buChar char="●"/>
                      </a:pPr>
                      <a:r>
                        <a:rPr lang="en" sz="1300"/>
                        <a:t>“Created by” record with current user.</a:t>
                      </a:r>
                      <a:endParaRPr sz="1300"/>
                    </a:p>
                    <a:p>
                      <a:pPr indent="-311150" lvl="0" marL="457200" rtl="0" algn="l">
                        <a:spcBef>
                          <a:spcPts val="0"/>
                        </a:spcBef>
                        <a:spcAft>
                          <a:spcPts val="0"/>
                        </a:spcAft>
                        <a:buSzPts val="1300"/>
                        <a:buChar char="●"/>
                      </a:pPr>
                      <a:r>
                        <a:rPr lang="en" sz="1300"/>
                        <a:t>Valid range from now to infinity.</a:t>
                      </a:r>
                      <a:endParaRPr sz="1300"/>
                    </a:p>
                  </a:txBody>
                  <a:tcPr marT="91425" marB="91425" marR="91425" marL="91425"/>
                </a:tc>
                <a:tc>
                  <a:txBody>
                    <a:bodyPr/>
                    <a:lstStyle/>
                    <a:p>
                      <a:pPr indent="0" lvl="0" marL="0" rtl="0" algn="l">
                        <a:spcBef>
                          <a:spcPts val="0"/>
                        </a:spcBef>
                        <a:spcAft>
                          <a:spcPts val="0"/>
                        </a:spcAft>
                        <a:buNone/>
                      </a:pPr>
                      <a:r>
                        <a:rPr lang="en" sz="1300"/>
                        <a:t>Update live record in working table:</a:t>
                      </a:r>
                      <a:endParaRPr sz="1300"/>
                    </a:p>
                    <a:p>
                      <a:pPr indent="-311150" lvl="0" marL="457200" rtl="0" algn="l">
                        <a:spcBef>
                          <a:spcPts val="0"/>
                        </a:spcBef>
                        <a:spcAft>
                          <a:spcPts val="0"/>
                        </a:spcAft>
                        <a:buSzPts val="1300"/>
                        <a:buChar char="●"/>
                      </a:pPr>
                      <a:r>
                        <a:rPr lang="en" sz="1300"/>
                        <a:t>“Deleted by” record with current user.</a:t>
                      </a:r>
                      <a:endParaRPr sz="1300"/>
                    </a:p>
                    <a:p>
                      <a:pPr indent="-311150" lvl="0" marL="457200" rtl="0" algn="l">
                        <a:spcBef>
                          <a:spcPts val="0"/>
                        </a:spcBef>
                        <a:spcAft>
                          <a:spcPts val="0"/>
                        </a:spcAft>
                        <a:buSzPts val="1300"/>
                        <a:buChar char="●"/>
                      </a:pPr>
                      <a:r>
                        <a:rPr lang="en" sz="1300"/>
                        <a:t>Set end of valid range to now.</a:t>
                      </a:r>
                      <a:endParaRPr sz="1300"/>
                    </a:p>
                  </a:txBody>
                  <a:tcPr marT="91425" marB="91425" marR="91425" marL="91425"/>
                </a:tc>
                <a:tc>
                  <a:txBody>
                    <a:bodyPr/>
                    <a:lstStyle/>
                    <a:p>
                      <a:pPr indent="0" lvl="0" marL="0" rtl="0" algn="l">
                        <a:spcBef>
                          <a:spcPts val="0"/>
                        </a:spcBef>
                        <a:spcAft>
                          <a:spcPts val="0"/>
                        </a:spcAft>
                        <a:buNone/>
                      </a:pPr>
                      <a:r>
                        <a:rPr lang="en" sz="1300"/>
                        <a:t>Run the delete routine on the current live history record. Sets “deleted by” and closes the valid range.</a:t>
                      </a:r>
                      <a:endParaRPr sz="1300"/>
                    </a:p>
                    <a:p>
                      <a:pPr indent="0" lvl="0" marL="0" rtl="0" algn="l">
                        <a:spcBef>
                          <a:spcPts val="0"/>
                        </a:spcBef>
                        <a:spcAft>
                          <a:spcPts val="0"/>
                        </a:spcAft>
                        <a:buNone/>
                      </a:pPr>
                      <a:r>
                        <a:rPr lang="en" sz="1300"/>
                        <a:t>Run the insert routine with the new state of the working record. Sets “created by” and starts new open valid range.</a:t>
                      </a:r>
                      <a:endParaRPr sz="1300"/>
                    </a:p>
                  </a:txBody>
                  <a:tcPr marT="91425" marB="91425" marR="91425" marL="91425"/>
                </a:tc>
              </a:tr>
            </a:tbl>
          </a:graphicData>
        </a:graphic>
      </p:graphicFrame>
      <p:sp>
        <p:nvSpPr>
          <p:cNvPr id="2730" name="Google Shape;2730;p340"/>
          <p:cNvSpPr txBox="1"/>
          <p:nvPr/>
        </p:nvSpPr>
        <p:spPr>
          <a:xfrm>
            <a:off x="400050" y="1170125"/>
            <a:ext cx="7724700" cy="879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2200">
                <a:solidFill>
                  <a:schemeClr val="dk2"/>
                </a:solidFill>
                <a:latin typeface="Calibri"/>
                <a:ea typeface="Calibri"/>
                <a:cs typeface="Calibri"/>
                <a:sym typeface="Calibri"/>
              </a:rPr>
              <a:t>Add triggers to the working table that will keep the state of the history table in sync with the state of the working table.</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341"/>
          <p:cNvSpPr/>
          <p:nvPr/>
        </p:nvSpPr>
        <p:spPr>
          <a:xfrm>
            <a:off x="600075" y="3314700"/>
            <a:ext cx="4000500" cy="1000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41"/>
          <p:cNvSpPr txBox="1"/>
          <p:nvPr>
            <p:ph idx="2" type="title"/>
          </p:nvPr>
        </p:nvSpPr>
        <p:spPr>
          <a:xfrm>
            <a:off x="314325" y="502825"/>
            <a:ext cx="8520600" cy="45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210">
                <a:solidFill>
                  <a:srgbClr val="0000FF"/>
                </a:solidFill>
              </a:rPr>
              <a:t>CREATE TABLE</a:t>
            </a:r>
            <a:r>
              <a:rPr b="1" lang="en" sz="2210"/>
              <a:t> nyc_streets_history (</a:t>
            </a:r>
            <a:endParaRPr b="1" sz="2210"/>
          </a:p>
          <a:p>
            <a:pPr indent="0" lvl="0" marL="0" rtl="0" algn="l">
              <a:spcBef>
                <a:spcPts val="0"/>
              </a:spcBef>
              <a:spcAft>
                <a:spcPts val="0"/>
              </a:spcAft>
              <a:buClr>
                <a:schemeClr val="dk1"/>
              </a:buClr>
              <a:buSzPts val="990"/>
              <a:buFont typeface="Arial"/>
              <a:buNone/>
            </a:pPr>
            <a:r>
              <a:rPr b="1" lang="en" sz="2210"/>
              <a:t>  hid         </a:t>
            </a:r>
            <a:r>
              <a:rPr b="1" lang="en" sz="2210">
                <a:solidFill>
                  <a:srgbClr val="0000FF"/>
                </a:solidFill>
              </a:rPr>
              <a:t>SERIAL PRIMARY KEY</a:t>
            </a:r>
            <a:r>
              <a:rPr b="1" lang="en" sz="2210"/>
              <a:t>,</a:t>
            </a:r>
            <a:endParaRPr b="1" sz="2210"/>
          </a:p>
          <a:p>
            <a:pPr indent="0" lvl="0" marL="0" rtl="0" algn="l">
              <a:spcBef>
                <a:spcPts val="0"/>
              </a:spcBef>
              <a:spcAft>
                <a:spcPts val="0"/>
              </a:spcAft>
              <a:buClr>
                <a:schemeClr val="dk1"/>
              </a:buClr>
              <a:buSzPts val="990"/>
              <a:buFont typeface="Arial"/>
              <a:buNone/>
            </a:pPr>
            <a:r>
              <a:rPr b="1" lang="en" sz="2210"/>
              <a:t>  gid         </a:t>
            </a:r>
            <a:r>
              <a:rPr b="1" lang="en" sz="2210">
                <a:solidFill>
                  <a:srgbClr val="0000FF"/>
                </a:solidFill>
              </a:rPr>
              <a:t>INTEGER</a:t>
            </a:r>
            <a:r>
              <a:rPr b="1" lang="en" sz="2210"/>
              <a:t>,</a:t>
            </a:r>
            <a:endParaRPr b="1" sz="2210"/>
          </a:p>
          <a:p>
            <a:pPr indent="0" lvl="0" marL="0" rtl="0" algn="l">
              <a:spcBef>
                <a:spcPts val="0"/>
              </a:spcBef>
              <a:spcAft>
                <a:spcPts val="0"/>
              </a:spcAft>
              <a:buClr>
                <a:schemeClr val="dk1"/>
              </a:buClr>
              <a:buSzPts val="990"/>
              <a:buFont typeface="Arial"/>
              <a:buNone/>
            </a:pPr>
            <a:r>
              <a:rPr b="1" lang="en" sz="2210"/>
              <a:t>  id          </a:t>
            </a:r>
            <a:r>
              <a:rPr b="1" lang="en" sz="2210">
                <a:solidFill>
                  <a:srgbClr val="0000FF"/>
                </a:solidFill>
              </a:rPr>
              <a:t>FLOAT8</a:t>
            </a:r>
            <a:r>
              <a:rPr b="1" lang="en" sz="2210"/>
              <a:t>,</a:t>
            </a:r>
            <a:endParaRPr b="1" sz="2210"/>
          </a:p>
          <a:p>
            <a:pPr indent="0" lvl="0" marL="0" rtl="0" algn="l">
              <a:spcBef>
                <a:spcPts val="0"/>
              </a:spcBef>
              <a:spcAft>
                <a:spcPts val="0"/>
              </a:spcAft>
              <a:buClr>
                <a:schemeClr val="dk1"/>
              </a:buClr>
              <a:buSzPts val="990"/>
              <a:buFont typeface="Arial"/>
              <a:buNone/>
            </a:pPr>
            <a:r>
              <a:rPr b="1" lang="en" sz="2210"/>
              <a:t>  name        </a:t>
            </a:r>
            <a:r>
              <a:rPr b="1" lang="en" sz="2210">
                <a:solidFill>
                  <a:srgbClr val="0000FF"/>
                </a:solidFill>
              </a:rPr>
              <a:t>VARCHAR(200)</a:t>
            </a:r>
            <a:r>
              <a:rPr b="1" lang="en" sz="2210"/>
              <a:t>,</a:t>
            </a:r>
            <a:endParaRPr b="1" sz="2210"/>
          </a:p>
          <a:p>
            <a:pPr indent="0" lvl="0" marL="0" rtl="0" algn="l">
              <a:spcBef>
                <a:spcPts val="0"/>
              </a:spcBef>
              <a:spcAft>
                <a:spcPts val="0"/>
              </a:spcAft>
              <a:buClr>
                <a:schemeClr val="dk1"/>
              </a:buClr>
              <a:buSzPts val="990"/>
              <a:buFont typeface="Arial"/>
              <a:buNone/>
            </a:pPr>
            <a:r>
              <a:rPr b="1" lang="en" sz="2210"/>
              <a:t>  oneway      </a:t>
            </a:r>
            <a:r>
              <a:rPr b="1" lang="en" sz="2210">
                <a:solidFill>
                  <a:srgbClr val="0000FF"/>
                </a:solidFill>
              </a:rPr>
              <a:t>VARCHAR(10)</a:t>
            </a:r>
            <a:r>
              <a:rPr b="1" lang="en" sz="2210"/>
              <a:t>,</a:t>
            </a:r>
            <a:endParaRPr b="1" sz="2210"/>
          </a:p>
          <a:p>
            <a:pPr indent="0" lvl="0" marL="0" rtl="0" algn="l">
              <a:spcBef>
                <a:spcPts val="0"/>
              </a:spcBef>
              <a:spcAft>
                <a:spcPts val="0"/>
              </a:spcAft>
              <a:buClr>
                <a:schemeClr val="dk1"/>
              </a:buClr>
              <a:buSzPts val="990"/>
              <a:buFont typeface="Arial"/>
              <a:buNone/>
            </a:pPr>
            <a:r>
              <a:rPr b="1" lang="en" sz="2210"/>
              <a:t>  type        </a:t>
            </a:r>
            <a:r>
              <a:rPr b="1" lang="en" sz="2210">
                <a:solidFill>
                  <a:srgbClr val="0000FF"/>
                </a:solidFill>
              </a:rPr>
              <a:t>VARCHAR(50)</a:t>
            </a:r>
            <a:r>
              <a:rPr b="1" lang="en" sz="2210"/>
              <a:t>,</a:t>
            </a:r>
            <a:endParaRPr b="1" sz="2210"/>
          </a:p>
          <a:p>
            <a:pPr indent="0" lvl="0" marL="0" rtl="0" algn="l">
              <a:spcBef>
                <a:spcPts val="0"/>
              </a:spcBef>
              <a:spcAft>
                <a:spcPts val="0"/>
              </a:spcAft>
              <a:buClr>
                <a:schemeClr val="dk1"/>
              </a:buClr>
              <a:buSzPts val="990"/>
              <a:buFont typeface="Arial"/>
              <a:buNone/>
            </a:pPr>
            <a:r>
              <a:rPr b="1" lang="en" sz="2210"/>
              <a:t>  geom        </a:t>
            </a:r>
            <a:r>
              <a:rPr b="1" lang="en" sz="2210">
                <a:solidFill>
                  <a:srgbClr val="0000FF"/>
                </a:solidFill>
              </a:rPr>
              <a:t>GEOMETRY(MultiLinestring, 26918)</a:t>
            </a:r>
            <a:r>
              <a:rPr b="1" lang="en" sz="2210"/>
              <a:t>,</a:t>
            </a:r>
            <a:endParaRPr b="1" sz="2210"/>
          </a:p>
          <a:p>
            <a:pPr indent="0" lvl="0" marL="0" rtl="0" algn="l">
              <a:spcBef>
                <a:spcPts val="0"/>
              </a:spcBef>
              <a:spcAft>
                <a:spcPts val="0"/>
              </a:spcAft>
              <a:buClr>
                <a:schemeClr val="dk1"/>
              </a:buClr>
              <a:buSzPts val="990"/>
              <a:buFont typeface="Arial"/>
              <a:buNone/>
            </a:pPr>
            <a:r>
              <a:rPr b="1" lang="en" sz="2210"/>
              <a:t>  valid_range </a:t>
            </a:r>
            <a:r>
              <a:rPr b="1" lang="en" sz="2210">
                <a:solidFill>
                  <a:srgbClr val="0000FF"/>
                </a:solidFill>
              </a:rPr>
              <a:t>TSTZRANGE</a:t>
            </a:r>
            <a:r>
              <a:rPr b="1" lang="en" sz="2210"/>
              <a:t>,</a:t>
            </a:r>
            <a:endParaRPr b="1" sz="2210"/>
          </a:p>
          <a:p>
            <a:pPr indent="0" lvl="0" marL="0" rtl="0" algn="l">
              <a:spcBef>
                <a:spcPts val="0"/>
              </a:spcBef>
              <a:spcAft>
                <a:spcPts val="0"/>
              </a:spcAft>
              <a:buClr>
                <a:schemeClr val="dk1"/>
              </a:buClr>
              <a:buSzPts val="990"/>
              <a:buFont typeface="Arial"/>
              <a:buNone/>
            </a:pPr>
            <a:r>
              <a:rPr b="1" lang="en" sz="2210"/>
              <a:t>  created_by  </a:t>
            </a:r>
            <a:r>
              <a:rPr b="1" lang="en" sz="2210">
                <a:solidFill>
                  <a:srgbClr val="0000FF"/>
                </a:solidFill>
              </a:rPr>
              <a:t>VARCHAR(32)</a:t>
            </a:r>
            <a:r>
              <a:rPr b="1" lang="en" sz="2210"/>
              <a:t>,</a:t>
            </a:r>
            <a:endParaRPr b="1" sz="2210"/>
          </a:p>
          <a:p>
            <a:pPr indent="0" lvl="0" marL="0" rtl="0" algn="l">
              <a:spcBef>
                <a:spcPts val="0"/>
              </a:spcBef>
              <a:spcAft>
                <a:spcPts val="0"/>
              </a:spcAft>
              <a:buClr>
                <a:schemeClr val="dk1"/>
              </a:buClr>
              <a:buSzPts val="990"/>
              <a:buFont typeface="Arial"/>
              <a:buNone/>
            </a:pPr>
            <a:r>
              <a:rPr b="1" lang="en" sz="2210"/>
              <a:t>  deleted_by  </a:t>
            </a:r>
            <a:r>
              <a:rPr b="1" lang="en" sz="2210">
                <a:solidFill>
                  <a:srgbClr val="0000FF"/>
                </a:solidFill>
              </a:rPr>
              <a:t>VARCHAR(32)</a:t>
            </a:r>
            <a:endParaRPr b="1" sz="2210">
              <a:solidFill>
                <a:srgbClr val="0000FF"/>
              </a:solidFill>
            </a:endParaRPr>
          </a:p>
          <a:p>
            <a:pPr indent="0" lvl="0" marL="0" rtl="0" algn="l">
              <a:spcBef>
                <a:spcPts val="0"/>
              </a:spcBef>
              <a:spcAft>
                <a:spcPts val="0"/>
              </a:spcAft>
              <a:buSzPts val="990"/>
              <a:buNone/>
            </a:pPr>
            <a:r>
              <a:rPr b="1" lang="en" sz="2210"/>
              <a:t>  );</a:t>
            </a:r>
            <a:endParaRPr b="1" sz="2210"/>
          </a:p>
        </p:txBody>
      </p:sp>
      <p:sp>
        <p:nvSpPr>
          <p:cNvPr id="2737" name="Google Shape;2737;p34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34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 current state to history</a:t>
            </a:r>
            <a:endParaRPr/>
          </a:p>
        </p:txBody>
      </p:sp>
      <p:sp>
        <p:nvSpPr>
          <p:cNvPr id="2743" name="Google Shape;2743;p342"/>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500">
                <a:solidFill>
                  <a:srgbClr val="0000FF"/>
                </a:solidFill>
              </a:rPr>
              <a:t>INSERT INTO</a:t>
            </a:r>
            <a:r>
              <a:rPr b="1" lang="en" sz="2500"/>
              <a:t> nyc_streets_history</a:t>
            </a:r>
            <a:endParaRPr b="1" sz="2500"/>
          </a:p>
          <a:p>
            <a:pPr indent="0" lvl="0" marL="0" rtl="0" algn="l">
              <a:spcBef>
                <a:spcPts val="0"/>
              </a:spcBef>
              <a:spcAft>
                <a:spcPts val="0"/>
              </a:spcAft>
              <a:buNone/>
            </a:pPr>
            <a:r>
              <a:rPr b="1" lang="en" sz="2500"/>
              <a:t> (gid, id, name, oneway, type, </a:t>
            </a:r>
            <a:endParaRPr b="1" sz="2500"/>
          </a:p>
          <a:p>
            <a:pPr indent="0" lvl="0" marL="0" rtl="0" algn="l">
              <a:spcBef>
                <a:spcPts val="0"/>
              </a:spcBef>
              <a:spcAft>
                <a:spcPts val="0"/>
              </a:spcAft>
              <a:buNone/>
            </a:pPr>
            <a:r>
              <a:rPr b="1" lang="en" sz="2500"/>
              <a:t>  geom, created, created_by)</a:t>
            </a:r>
            <a:endParaRPr b="1" sz="2500"/>
          </a:p>
          <a:p>
            <a:pPr indent="0" lvl="0" marL="0" rtl="0" algn="l">
              <a:spcBef>
                <a:spcPts val="0"/>
              </a:spcBef>
              <a:spcAft>
                <a:spcPts val="0"/>
              </a:spcAft>
              <a:buNone/>
            </a:pPr>
            <a:r>
              <a:rPr b="1" lang="en" sz="2500">
                <a:solidFill>
                  <a:srgbClr val="0000FF"/>
                </a:solidFill>
              </a:rPr>
              <a:t>SELECT</a:t>
            </a:r>
            <a:r>
              <a:rPr b="1" lang="en" sz="2500"/>
              <a:t> </a:t>
            </a:r>
            <a:endParaRPr b="1" sz="2500"/>
          </a:p>
          <a:p>
            <a:pPr indent="0" lvl="0" marL="0" rtl="0" algn="l">
              <a:spcBef>
                <a:spcPts val="0"/>
              </a:spcBef>
              <a:spcAft>
                <a:spcPts val="0"/>
              </a:spcAft>
              <a:buNone/>
            </a:pPr>
            <a:r>
              <a:rPr b="1" lang="en" sz="2500"/>
              <a:t>  gid, id, name, oneway, </a:t>
            </a:r>
            <a:endParaRPr b="1" sz="2500"/>
          </a:p>
          <a:p>
            <a:pPr indent="0" lvl="0" marL="0" rtl="0" algn="l">
              <a:spcBef>
                <a:spcPts val="0"/>
              </a:spcBef>
              <a:spcAft>
                <a:spcPts val="0"/>
              </a:spcAft>
              <a:buNone/>
            </a:pPr>
            <a:r>
              <a:rPr b="1" lang="en" sz="2500"/>
              <a:t>  type, geom, </a:t>
            </a:r>
            <a:endParaRPr b="1" sz="2500"/>
          </a:p>
          <a:p>
            <a:pPr indent="0" lvl="0" marL="0" rtl="0" algn="l">
              <a:spcBef>
                <a:spcPts val="0"/>
              </a:spcBef>
              <a:spcAft>
                <a:spcPts val="0"/>
              </a:spcAft>
              <a:buNone/>
            </a:pPr>
            <a:r>
              <a:rPr b="1" lang="en" sz="2500"/>
              <a:t>  tstzrange(now(), NULL),</a:t>
            </a:r>
            <a:br>
              <a:rPr b="1" lang="en" sz="2500"/>
            </a:br>
            <a:r>
              <a:rPr b="1" lang="en" sz="2500"/>
              <a:t>  current_user</a:t>
            </a:r>
            <a:endParaRPr b="1" sz="2500"/>
          </a:p>
          <a:p>
            <a:pPr indent="0" lvl="0" marL="0" rtl="0" algn="l">
              <a:spcBef>
                <a:spcPts val="0"/>
              </a:spcBef>
              <a:spcAft>
                <a:spcPts val="0"/>
              </a:spcAft>
              <a:buNone/>
            </a:pPr>
            <a:r>
              <a:rPr b="1" lang="en" sz="2500">
                <a:solidFill>
                  <a:srgbClr val="0000FF"/>
                </a:solidFill>
              </a:rPr>
              <a:t>FROM</a:t>
            </a:r>
            <a:r>
              <a:rPr b="1" lang="en" sz="2500"/>
              <a:t> nyc_streets;</a:t>
            </a:r>
            <a:endParaRPr b="1" sz="2500"/>
          </a:p>
        </p:txBody>
      </p:sp>
      <p:sp>
        <p:nvSpPr>
          <p:cNvPr id="2744" name="Google Shape;2744;p34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343"/>
          <p:cNvSpPr txBox="1"/>
          <p:nvPr>
            <p:ph idx="2" type="title"/>
          </p:nvPr>
        </p:nvSpPr>
        <p:spPr>
          <a:xfrm>
            <a:off x="381000" y="531400"/>
            <a:ext cx="8520600" cy="44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50">
                <a:solidFill>
                  <a:srgbClr val="0000FF"/>
                </a:solidFill>
              </a:rPr>
              <a:t>CREATE OR REPLACE FUNCTION</a:t>
            </a:r>
            <a:r>
              <a:rPr b="1" lang="en" sz="1450">
                <a:solidFill>
                  <a:schemeClr val="dk1"/>
                </a:solidFill>
              </a:rPr>
              <a:t> nyc_streets_update() </a:t>
            </a:r>
            <a:r>
              <a:rPr b="1" lang="en" sz="1450">
                <a:solidFill>
                  <a:srgbClr val="0000FF"/>
                </a:solidFill>
              </a:rPr>
              <a:t>RETURNS</a:t>
            </a:r>
            <a:r>
              <a:rPr b="1" lang="en" sz="1450">
                <a:solidFill>
                  <a:schemeClr val="dk1"/>
                </a:solidFill>
              </a:rPr>
              <a:t> trigger </a:t>
            </a:r>
            <a:r>
              <a:rPr b="1" lang="en" sz="1450">
                <a:solidFill>
                  <a:srgbClr val="0000FF"/>
                </a:solidFill>
              </a:rPr>
              <a:t>AS</a:t>
            </a:r>
            <a:endParaRPr b="1" sz="1450">
              <a:solidFill>
                <a:srgbClr val="0000FF"/>
              </a:solidFill>
            </a:endParaRPr>
          </a:p>
          <a:p>
            <a:pPr indent="0" lvl="0" marL="0" rtl="0" algn="l">
              <a:spcBef>
                <a:spcPts val="0"/>
              </a:spcBef>
              <a:spcAft>
                <a:spcPts val="0"/>
              </a:spcAft>
              <a:buSzPts val="990"/>
              <a:buNone/>
            </a:pPr>
            <a:r>
              <a:rPr b="1" lang="en" sz="1450">
                <a:solidFill>
                  <a:schemeClr val="dk1"/>
                </a:solidFill>
              </a:rPr>
              <a:t>$$</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BEGIN</a:t>
            </a:r>
            <a:endParaRPr b="1" sz="1450">
              <a:solidFill>
                <a:srgbClr val="0000FF"/>
              </a:solidFill>
            </a:endParaRPr>
          </a:p>
          <a:p>
            <a:pPr indent="0" lvl="0" marL="0" rtl="0" algn="l">
              <a:spcBef>
                <a:spcPts val="0"/>
              </a:spcBef>
              <a:spcAft>
                <a:spcPts val="0"/>
              </a:spcAft>
              <a:buSzPts val="990"/>
              <a:buNone/>
            </a:pPr>
            <a:r>
              <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UPDATE</a:t>
            </a:r>
            <a:r>
              <a:rPr b="1" lang="en" sz="1450">
                <a:solidFill>
                  <a:schemeClr val="dk1"/>
                </a:solidFill>
              </a:rPr>
              <a:t> nyc_streets_history</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SET</a:t>
            </a:r>
            <a:r>
              <a:rPr b="1" lang="en" sz="1450">
                <a:solidFill>
                  <a:schemeClr val="dk1"/>
                </a:solidFill>
              </a:rPr>
              <a:t> deleted = current_timestamp, deleted_by = current_user</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WHERE</a:t>
            </a:r>
            <a:r>
              <a:rPr b="1" lang="en" sz="1450">
                <a:solidFill>
                  <a:schemeClr val="dk1"/>
                </a:solidFill>
              </a:rPr>
              <a:t> valid_range @&gt; current_timestamp</a:t>
            </a:r>
            <a:r>
              <a:rPr b="1" lang="en" sz="1450">
                <a:solidFill>
                  <a:srgbClr val="0000FF"/>
                </a:solidFill>
              </a:rPr>
              <a:t> AND</a:t>
            </a:r>
            <a:r>
              <a:rPr b="1" lang="en" sz="1450">
                <a:solidFill>
                  <a:schemeClr val="dk1"/>
                </a:solidFill>
              </a:rPr>
              <a:t> gid = </a:t>
            </a:r>
            <a:r>
              <a:rPr b="1" lang="en" sz="1450">
                <a:solidFill>
                  <a:srgbClr val="0000FF"/>
                </a:solidFill>
              </a:rPr>
              <a:t>OLD.</a:t>
            </a:r>
            <a:r>
              <a:rPr b="1" lang="en" sz="1450">
                <a:solidFill>
                  <a:schemeClr val="dk1"/>
                </a:solidFill>
              </a:rPr>
              <a:t>gid;</a:t>
            </a:r>
            <a:endParaRPr b="1" sz="1450">
              <a:solidFill>
                <a:schemeClr val="dk1"/>
              </a:solidFill>
            </a:endParaRPr>
          </a:p>
          <a:p>
            <a:pPr indent="0" lvl="0" marL="0" rtl="0" algn="l">
              <a:spcBef>
                <a:spcPts val="0"/>
              </a:spcBef>
              <a:spcAft>
                <a:spcPts val="0"/>
              </a:spcAft>
              <a:buSzPts val="990"/>
              <a:buNone/>
            </a:pPr>
            <a:r>
              <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INSERT INTO</a:t>
            </a:r>
            <a:r>
              <a:rPr b="1" lang="en" sz="1450">
                <a:solidFill>
                  <a:schemeClr val="dk1"/>
                </a:solidFill>
              </a:rPr>
              <a:t> nyc_streets_history</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(gid, id, name, oneway, type, geom, created, created_by)</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VALUES</a:t>
            </a:r>
            <a:endParaRPr b="1" sz="1450">
              <a:solidFill>
                <a:srgbClr val="0000FF"/>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NEW.</a:t>
            </a:r>
            <a:r>
              <a:rPr b="1" lang="en" sz="1450">
                <a:solidFill>
                  <a:schemeClr val="dk1"/>
                </a:solidFill>
              </a:rPr>
              <a:t>gid, </a:t>
            </a:r>
            <a:r>
              <a:rPr b="1" lang="en" sz="1450">
                <a:solidFill>
                  <a:srgbClr val="0000FF"/>
                </a:solidFill>
              </a:rPr>
              <a:t>NEW.</a:t>
            </a:r>
            <a:r>
              <a:rPr b="1" lang="en" sz="1450">
                <a:solidFill>
                  <a:schemeClr val="dk1"/>
                </a:solidFill>
              </a:rPr>
              <a:t>id, </a:t>
            </a:r>
            <a:r>
              <a:rPr b="1" lang="en" sz="1450">
                <a:solidFill>
                  <a:srgbClr val="0000FF"/>
                </a:solidFill>
              </a:rPr>
              <a:t>NEW.</a:t>
            </a:r>
            <a:r>
              <a:rPr b="1" lang="en" sz="1450">
                <a:solidFill>
                  <a:schemeClr val="dk1"/>
                </a:solidFill>
              </a:rPr>
              <a:t>name, </a:t>
            </a:r>
            <a:r>
              <a:rPr b="1" lang="en" sz="1450">
                <a:solidFill>
                  <a:srgbClr val="0000FF"/>
                </a:solidFill>
              </a:rPr>
              <a:t>NEW.</a:t>
            </a:r>
            <a:r>
              <a:rPr b="1" lang="en" sz="1450">
                <a:solidFill>
                  <a:schemeClr val="dk1"/>
                </a:solidFill>
              </a:rPr>
              <a:t>oneway, </a:t>
            </a:r>
            <a:r>
              <a:rPr b="1" lang="en" sz="1450">
                <a:solidFill>
                  <a:srgbClr val="0000FF"/>
                </a:solidFill>
              </a:rPr>
              <a:t>NEW.</a:t>
            </a:r>
            <a:r>
              <a:rPr b="1" lang="en" sz="1450">
                <a:solidFill>
                  <a:schemeClr val="dk1"/>
                </a:solidFill>
              </a:rPr>
              <a:t>type, </a:t>
            </a:r>
            <a:r>
              <a:rPr b="1" lang="en" sz="1450">
                <a:solidFill>
                  <a:srgbClr val="0000FF"/>
                </a:solidFill>
              </a:rPr>
              <a:t>NEW.</a:t>
            </a:r>
            <a:r>
              <a:rPr b="1" lang="en" sz="1450">
                <a:solidFill>
                  <a:schemeClr val="dk1"/>
                </a:solidFill>
              </a:rPr>
              <a:t>geom,</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tstzrange(current_timestamp, NULL), current_user);</a:t>
            </a:r>
            <a:endParaRPr b="1" sz="1450">
              <a:solidFill>
                <a:schemeClr val="dk1"/>
              </a:solidFill>
            </a:endParaRPr>
          </a:p>
          <a:p>
            <a:pPr indent="0" lvl="0" marL="0" rtl="0" algn="l">
              <a:spcBef>
                <a:spcPts val="0"/>
              </a:spcBef>
              <a:spcAft>
                <a:spcPts val="0"/>
              </a:spcAft>
              <a:buSzPts val="990"/>
              <a:buNone/>
            </a:pPr>
            <a:r>
              <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RETURN NEW</a:t>
            </a:r>
            <a:r>
              <a:rPr b="1" lang="en" sz="1450">
                <a:solidFill>
                  <a:schemeClr val="dk1"/>
                </a:solidFill>
              </a:rPr>
              <a:t>;</a:t>
            </a:r>
            <a:endParaRPr b="1" sz="1450">
              <a:solidFill>
                <a:schemeClr val="dk1"/>
              </a:solidFill>
            </a:endParaRPr>
          </a:p>
          <a:p>
            <a:pPr indent="0" lvl="0" marL="0" rtl="0" algn="l">
              <a:spcBef>
                <a:spcPts val="0"/>
              </a:spcBef>
              <a:spcAft>
                <a:spcPts val="0"/>
              </a:spcAft>
              <a:buSzPts val="990"/>
              <a:buNone/>
            </a:pPr>
            <a:r>
              <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 </a:t>
            </a:r>
            <a:r>
              <a:rPr b="1" lang="en" sz="1450">
                <a:solidFill>
                  <a:srgbClr val="0000FF"/>
                </a:solidFill>
              </a:rPr>
              <a:t>END</a:t>
            </a:r>
            <a:r>
              <a:rPr b="1" lang="en" sz="1450">
                <a:solidFill>
                  <a:schemeClr val="dk1"/>
                </a:solidFill>
              </a:rPr>
              <a:t>;</a:t>
            </a:r>
            <a:endParaRPr b="1" sz="1450">
              <a:solidFill>
                <a:schemeClr val="dk1"/>
              </a:solidFill>
            </a:endParaRPr>
          </a:p>
          <a:p>
            <a:pPr indent="0" lvl="0" marL="0" rtl="0" algn="l">
              <a:spcBef>
                <a:spcPts val="0"/>
              </a:spcBef>
              <a:spcAft>
                <a:spcPts val="0"/>
              </a:spcAft>
              <a:buSzPts val="990"/>
              <a:buNone/>
            </a:pPr>
            <a:r>
              <a:rPr b="1" lang="en" sz="1450">
                <a:solidFill>
                  <a:schemeClr val="dk1"/>
                </a:solidFill>
              </a:rPr>
              <a:t>$$</a:t>
            </a:r>
            <a:endParaRPr b="1" sz="1450">
              <a:solidFill>
                <a:schemeClr val="dk1"/>
              </a:solidFill>
            </a:endParaRPr>
          </a:p>
          <a:p>
            <a:pPr indent="0" lvl="0" marL="0" rtl="0" algn="l">
              <a:spcBef>
                <a:spcPts val="0"/>
              </a:spcBef>
              <a:spcAft>
                <a:spcPts val="0"/>
              </a:spcAft>
              <a:buSzPts val="990"/>
              <a:buNone/>
            </a:pPr>
            <a:r>
              <a:rPr b="1" lang="en" sz="1450">
                <a:solidFill>
                  <a:srgbClr val="0000FF"/>
                </a:solidFill>
              </a:rPr>
              <a:t>LANGUAGE</a:t>
            </a:r>
            <a:r>
              <a:rPr b="1" lang="en" sz="1450">
                <a:solidFill>
                  <a:schemeClr val="dk1"/>
                </a:solidFill>
              </a:rPr>
              <a:t> plpgsql;</a:t>
            </a:r>
            <a:endParaRPr b="1" sz="1450">
              <a:solidFill>
                <a:schemeClr val="dk1"/>
              </a:solidFill>
            </a:endParaRPr>
          </a:p>
        </p:txBody>
      </p:sp>
      <p:sp>
        <p:nvSpPr>
          <p:cNvPr id="2750" name="Google Shape;2750;p34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34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Demonstrate </a:t>
            </a:r>
            <a:r>
              <a:rPr lang="en"/>
              <a:t>History Tracking</a:t>
            </a:r>
            <a:endParaRPr/>
          </a:p>
        </p:txBody>
      </p:sp>
      <p:sp>
        <p:nvSpPr>
          <p:cNvPr id="2756" name="Google Shape;2756;p344"/>
          <p:cNvSpPr txBox="1"/>
          <p:nvPr>
            <p:ph idx="1" type="body"/>
          </p:nvPr>
        </p:nvSpPr>
        <p:spPr>
          <a:xfrm>
            <a:off x="311700" y="1152475"/>
            <a:ext cx="6174900" cy="3416400"/>
          </a:xfrm>
          <a:prstGeom prst="rect">
            <a:avLst/>
          </a:prstGeom>
        </p:spPr>
        <p:txBody>
          <a:bodyPr anchorCtr="0" anchor="t" bIns="91425" lIns="91425" spcFirstLastPara="1" rIns="91425" wrap="square" tIns="91425">
            <a:normAutofit/>
          </a:bodyPr>
          <a:lstStyle/>
          <a:p>
            <a:pPr indent="-368300" lvl="0" marL="457200" rtl="0" algn="l">
              <a:lnSpc>
                <a:spcPct val="105000"/>
              </a:lnSpc>
              <a:spcBef>
                <a:spcPts val="0"/>
              </a:spcBef>
              <a:spcAft>
                <a:spcPts val="0"/>
              </a:spcAft>
              <a:buSzPts val="2200"/>
              <a:buChar char="●"/>
            </a:pPr>
            <a:r>
              <a:rPr lang="en" sz="2200"/>
              <a:t>Edit some features and see what happens</a:t>
            </a:r>
            <a:endParaRPr sz="2200"/>
          </a:p>
          <a:p>
            <a:pPr indent="-368300" lvl="1" marL="914400" rtl="0" algn="l">
              <a:lnSpc>
                <a:spcPct val="105000"/>
              </a:lnSpc>
              <a:spcBef>
                <a:spcPts val="0"/>
              </a:spcBef>
              <a:spcAft>
                <a:spcPts val="0"/>
              </a:spcAft>
              <a:buSzPts val="2200"/>
              <a:buChar char="○"/>
            </a:pPr>
            <a:r>
              <a:rPr lang="en" sz="2200"/>
              <a:t>Layer &gt; Toggle Editing</a:t>
            </a:r>
            <a:endParaRPr sz="2200"/>
          </a:p>
          <a:p>
            <a:pPr indent="-368300" lvl="0" marL="457200" rtl="0" algn="l">
              <a:lnSpc>
                <a:spcPct val="105000"/>
              </a:lnSpc>
              <a:spcBef>
                <a:spcPts val="0"/>
              </a:spcBef>
              <a:spcAft>
                <a:spcPts val="0"/>
              </a:spcAft>
              <a:buSzPts val="2200"/>
              <a:buChar char="●"/>
            </a:pPr>
            <a:r>
              <a:rPr lang="en" sz="2200"/>
              <a:t>Look at nyc_streets_history and see records added / altered as features are added / altered / deleted.</a:t>
            </a:r>
            <a:endParaRPr sz="2200"/>
          </a:p>
          <a:p>
            <a:pPr indent="-368300" lvl="0" marL="457200" rtl="0" algn="l">
              <a:lnSpc>
                <a:spcPct val="105000"/>
              </a:lnSpc>
              <a:spcBef>
                <a:spcPts val="0"/>
              </a:spcBef>
              <a:spcAft>
                <a:spcPts val="0"/>
              </a:spcAft>
              <a:buSzPts val="2200"/>
              <a:buChar char="●"/>
            </a:pPr>
            <a:r>
              <a:rPr lang="en" sz="2200"/>
              <a:t>Create the view showing the state of the table 10 minutes ago.</a:t>
            </a:r>
            <a:endParaRPr sz="2200"/>
          </a:p>
          <a:p>
            <a:pPr indent="-368300" lvl="0" marL="457200" rtl="0" algn="l">
              <a:lnSpc>
                <a:spcPct val="105000"/>
              </a:lnSpc>
              <a:spcBef>
                <a:spcPts val="0"/>
              </a:spcBef>
              <a:spcAft>
                <a:spcPts val="0"/>
              </a:spcAft>
              <a:buSzPts val="2200"/>
              <a:buChar char="●"/>
            </a:pPr>
            <a:r>
              <a:rPr lang="en" sz="2200"/>
              <a:t>Watch the view in QGIS.</a:t>
            </a:r>
            <a:endParaRPr sz="2200"/>
          </a:p>
        </p:txBody>
      </p:sp>
      <p:pic>
        <p:nvPicPr>
          <p:cNvPr id="2757" name="Google Shape;2757;p344"/>
          <p:cNvPicPr preferRelativeResize="0"/>
          <p:nvPr/>
        </p:nvPicPr>
        <p:blipFill>
          <a:blip r:embed="rId3">
            <a:alphaModFix/>
          </a:blip>
          <a:stretch>
            <a:fillRect/>
          </a:stretch>
        </p:blipFill>
        <p:spPr>
          <a:xfrm>
            <a:off x="6891370" y="903425"/>
            <a:ext cx="1605005" cy="1715950"/>
          </a:xfrm>
          <a:prstGeom prst="rect">
            <a:avLst/>
          </a:prstGeom>
          <a:noFill/>
          <a:ln>
            <a:noFill/>
          </a:ln>
        </p:spPr>
      </p:pic>
      <p:pic>
        <p:nvPicPr>
          <p:cNvPr id="2758" name="Google Shape;2758;p344"/>
          <p:cNvPicPr preferRelativeResize="0"/>
          <p:nvPr/>
        </p:nvPicPr>
        <p:blipFill>
          <a:blip r:embed="rId4">
            <a:alphaModFix/>
          </a:blip>
          <a:stretch>
            <a:fillRect/>
          </a:stretch>
        </p:blipFill>
        <p:spPr>
          <a:xfrm>
            <a:off x="3886200" y="1638300"/>
            <a:ext cx="1543050" cy="341825"/>
          </a:xfrm>
          <a:prstGeom prst="rect">
            <a:avLst/>
          </a:prstGeom>
          <a:noFill/>
          <a:ln>
            <a:noFill/>
          </a:ln>
        </p:spPr>
      </p:pic>
      <p:sp>
        <p:nvSpPr>
          <p:cNvPr id="2759" name="Google Shape;2759;p34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30 - Tracking History</a:t>
            </a:r>
            <a:endParaRPr b="1" sz="1500">
              <a:solidFill>
                <a:srgbClr val="FFFFFF"/>
              </a:solidFill>
              <a:latin typeface="Calibri"/>
              <a:ea typeface="Calibri"/>
              <a:cs typeface="Calibri"/>
              <a:sym typeface="Calibri"/>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345"/>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31 - </a:t>
            </a:r>
            <a:r>
              <a:rPr lang="en" sz="3140"/>
              <a:t>Basic </a:t>
            </a:r>
            <a:br>
              <a:rPr lang="en" sz="3140"/>
            </a:br>
            <a:r>
              <a:rPr lang="en" sz="3140"/>
              <a:t>PostgreSQL Tuning</a:t>
            </a:r>
            <a:endParaRPr sz="3140"/>
          </a:p>
        </p:txBody>
      </p:sp>
      <p:sp>
        <p:nvSpPr>
          <p:cNvPr id="2765" name="Google Shape;2765;p34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31 - Basic PostgreSQL Tuning</a:t>
            </a:r>
            <a:endParaRPr b="1" sz="1500">
              <a:solidFill>
                <a:srgbClr val="FFFFFF"/>
              </a:solidFill>
              <a:latin typeface="Calibri"/>
              <a:ea typeface="Calibri"/>
              <a:cs typeface="Calibri"/>
              <a:sym typeface="Calibri"/>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34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Dividing up RAM</a:t>
            </a:r>
            <a:endParaRPr/>
          </a:p>
        </p:txBody>
      </p:sp>
      <p:sp>
        <p:nvSpPr>
          <p:cNvPr id="2771" name="Google Shape;2771;p346"/>
          <p:cNvSpPr txBox="1"/>
          <p:nvPr>
            <p:ph idx="1" type="body"/>
          </p:nvPr>
        </p:nvSpPr>
        <p:spPr>
          <a:xfrm>
            <a:off x="311700" y="1152475"/>
            <a:ext cx="8520600" cy="14193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b="1" lang="en">
                <a:solidFill>
                  <a:srgbClr val="0000FF"/>
                </a:solidFill>
              </a:rPr>
              <a:t>shared_buffers</a:t>
            </a:r>
            <a:r>
              <a:rPr lang="en"/>
              <a:t> - allocated </a:t>
            </a:r>
            <a:r>
              <a:rPr b="1" lang="en"/>
              <a:t>once</a:t>
            </a:r>
            <a:r>
              <a:rPr lang="en"/>
              <a:t> and shared by all connections</a:t>
            </a:r>
            <a:endParaRPr/>
          </a:p>
          <a:p>
            <a:pPr indent="-374650" lvl="0" marL="457200" rtl="0" algn="l">
              <a:spcBef>
                <a:spcPts val="0"/>
              </a:spcBef>
              <a:spcAft>
                <a:spcPts val="0"/>
              </a:spcAft>
              <a:buSzPts val="2300"/>
              <a:buChar char="●"/>
            </a:pPr>
            <a:r>
              <a:rPr b="1" lang="en">
                <a:solidFill>
                  <a:srgbClr val="9900FF"/>
                </a:solidFill>
              </a:rPr>
              <a:t>work_mem</a:t>
            </a:r>
            <a:r>
              <a:rPr lang="en"/>
              <a:t> - allocated for </a:t>
            </a:r>
            <a:r>
              <a:rPr b="1" lang="en"/>
              <a:t>each connection</a:t>
            </a:r>
            <a:endParaRPr/>
          </a:p>
          <a:p>
            <a:pPr indent="-374650" lvl="0" marL="457200" rtl="0" algn="l">
              <a:spcBef>
                <a:spcPts val="0"/>
              </a:spcBef>
              <a:spcAft>
                <a:spcPts val="0"/>
              </a:spcAft>
              <a:buSzPts val="2300"/>
              <a:buChar char="●"/>
            </a:pPr>
            <a:r>
              <a:rPr b="1" lang="en">
                <a:solidFill>
                  <a:srgbClr val="7F6000"/>
                </a:solidFill>
              </a:rPr>
              <a:t>maintenance_work_mem</a:t>
            </a:r>
            <a:r>
              <a:rPr lang="en"/>
              <a:t> - allocated for each VACUUM process</a:t>
            </a:r>
            <a:endParaRPr/>
          </a:p>
        </p:txBody>
      </p:sp>
      <p:sp>
        <p:nvSpPr>
          <p:cNvPr id="2772" name="Google Shape;2772;p346"/>
          <p:cNvSpPr/>
          <p:nvPr/>
        </p:nvSpPr>
        <p:spPr>
          <a:xfrm>
            <a:off x="533400" y="2695575"/>
            <a:ext cx="1990800" cy="647700"/>
          </a:xfrm>
          <a:prstGeom prst="rect">
            <a:avLst/>
          </a:prstGeom>
          <a:solidFill>
            <a:srgbClr val="0000FF"/>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shared_buffers</a:t>
            </a:r>
            <a:endParaRPr b="1" sz="1500">
              <a:solidFill>
                <a:schemeClr val="lt1"/>
              </a:solidFill>
              <a:latin typeface="Calibri"/>
              <a:ea typeface="Calibri"/>
              <a:cs typeface="Calibri"/>
              <a:sym typeface="Calibri"/>
            </a:endParaRPr>
          </a:p>
        </p:txBody>
      </p:sp>
      <p:sp>
        <p:nvSpPr>
          <p:cNvPr id="2773" name="Google Shape;2773;p346"/>
          <p:cNvSpPr/>
          <p:nvPr/>
        </p:nvSpPr>
        <p:spPr>
          <a:xfrm>
            <a:off x="2524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46"/>
          <p:cNvSpPr/>
          <p:nvPr/>
        </p:nvSpPr>
        <p:spPr>
          <a:xfrm>
            <a:off x="2743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46"/>
          <p:cNvSpPr/>
          <p:nvPr/>
        </p:nvSpPr>
        <p:spPr>
          <a:xfrm>
            <a:off x="2962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46"/>
          <p:cNvSpPr/>
          <p:nvPr/>
        </p:nvSpPr>
        <p:spPr>
          <a:xfrm>
            <a:off x="3181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46"/>
          <p:cNvSpPr/>
          <p:nvPr/>
        </p:nvSpPr>
        <p:spPr>
          <a:xfrm>
            <a:off x="3400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46"/>
          <p:cNvSpPr/>
          <p:nvPr/>
        </p:nvSpPr>
        <p:spPr>
          <a:xfrm>
            <a:off x="3619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46"/>
          <p:cNvSpPr/>
          <p:nvPr/>
        </p:nvSpPr>
        <p:spPr>
          <a:xfrm>
            <a:off x="3838200" y="2695575"/>
            <a:ext cx="219000" cy="647700"/>
          </a:xfrm>
          <a:prstGeom prst="rect">
            <a:avLst/>
          </a:prstGeom>
          <a:solidFill>
            <a:srgbClr val="99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46"/>
          <p:cNvSpPr/>
          <p:nvPr/>
        </p:nvSpPr>
        <p:spPr>
          <a:xfrm>
            <a:off x="4057200" y="2695575"/>
            <a:ext cx="1238700" cy="647700"/>
          </a:xfrm>
          <a:prstGeom prst="rect">
            <a:avLst/>
          </a:prstGeom>
          <a:solidFill>
            <a:srgbClr val="BF9000"/>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maintenance</a:t>
            </a:r>
            <a:endParaRPr b="1" sz="1500">
              <a:solidFill>
                <a:schemeClr val="lt1"/>
              </a:solidFill>
              <a:latin typeface="Calibri"/>
              <a:ea typeface="Calibri"/>
              <a:cs typeface="Calibri"/>
              <a:sym typeface="Calibri"/>
            </a:endParaRPr>
          </a:p>
        </p:txBody>
      </p:sp>
      <p:sp>
        <p:nvSpPr>
          <p:cNvPr id="2781" name="Google Shape;2781;p346"/>
          <p:cNvSpPr/>
          <p:nvPr/>
        </p:nvSpPr>
        <p:spPr>
          <a:xfrm>
            <a:off x="5295900" y="2695575"/>
            <a:ext cx="2924100" cy="64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alibri"/>
                <a:ea typeface="Calibri"/>
                <a:cs typeface="Calibri"/>
                <a:sym typeface="Calibri"/>
              </a:rPr>
              <a:t>s</a:t>
            </a:r>
            <a:r>
              <a:rPr b="1" lang="en" sz="1500">
                <a:latin typeface="Calibri"/>
                <a:ea typeface="Calibri"/>
                <a:cs typeface="Calibri"/>
                <a:sym typeface="Calibri"/>
              </a:rPr>
              <a:t>pare ram</a:t>
            </a:r>
            <a:endParaRPr b="1" sz="1500">
              <a:latin typeface="Calibri"/>
              <a:ea typeface="Calibri"/>
              <a:cs typeface="Calibri"/>
              <a:sym typeface="Calibri"/>
            </a:endParaRPr>
          </a:p>
        </p:txBody>
      </p:sp>
      <p:sp>
        <p:nvSpPr>
          <p:cNvPr id="2782" name="Google Shape;2782;p346"/>
          <p:cNvSpPr txBox="1"/>
          <p:nvPr/>
        </p:nvSpPr>
        <p:spPr>
          <a:xfrm>
            <a:off x="2581275" y="2819325"/>
            <a:ext cx="1323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Calibri"/>
                <a:ea typeface="Calibri"/>
                <a:cs typeface="Calibri"/>
                <a:sym typeface="Calibri"/>
              </a:rPr>
              <a:t>work_mem</a:t>
            </a:r>
            <a:endParaRPr b="1" sz="1500">
              <a:solidFill>
                <a:schemeClr val="lt1"/>
              </a:solidFill>
              <a:latin typeface="Calibri"/>
              <a:ea typeface="Calibri"/>
              <a:cs typeface="Calibri"/>
              <a:sym typeface="Calibri"/>
            </a:endParaRPr>
          </a:p>
        </p:txBody>
      </p:sp>
      <p:sp>
        <p:nvSpPr>
          <p:cNvPr id="2783" name="Google Shape;2783;p346"/>
          <p:cNvSpPr txBox="1"/>
          <p:nvPr/>
        </p:nvSpPr>
        <p:spPr>
          <a:xfrm>
            <a:off x="456750" y="3581375"/>
            <a:ext cx="7763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These settings actually change how much memory the database uses when running, so be judicious. The work_mem in particular is easy to over-allocate if you under-estimate the number of concurrent connections your database will be handling.</a:t>
            </a:r>
            <a:endParaRPr sz="1800">
              <a:latin typeface="Calibri"/>
              <a:ea typeface="Calibri"/>
              <a:cs typeface="Calibri"/>
              <a:sym typeface="Calibri"/>
            </a:endParaRPr>
          </a:p>
        </p:txBody>
      </p:sp>
      <p:sp>
        <p:nvSpPr>
          <p:cNvPr id="2784" name="Google Shape;2784;p34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31 - Basic PostgreSQL Tuning</a:t>
            </a:r>
            <a:endParaRPr b="1" sz="1500">
              <a:solidFill>
                <a:srgbClr val="FFFFFF"/>
              </a:solidFill>
              <a:latin typeface="Calibri"/>
              <a:ea typeface="Calibri"/>
              <a:cs typeface="Calibri"/>
              <a:sym typeface="Calibri"/>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34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Tuning for the Query Planner</a:t>
            </a:r>
            <a:endParaRPr/>
          </a:p>
        </p:txBody>
      </p:sp>
      <p:graphicFrame>
        <p:nvGraphicFramePr>
          <p:cNvPr id="2790" name="Google Shape;2790;p347"/>
          <p:cNvGraphicFramePr/>
          <p:nvPr/>
        </p:nvGraphicFramePr>
        <p:xfrm>
          <a:off x="528675" y="2175550"/>
          <a:ext cx="3000000" cy="3000000"/>
        </p:xfrm>
        <a:graphic>
          <a:graphicData uri="http://schemas.openxmlformats.org/drawingml/2006/table">
            <a:tbl>
              <a:tblPr>
                <a:noFill/>
                <a:tableStyleId>{317A359F-22BE-4EAF-A268-50F2D1278A95}</a:tableStyleId>
              </a:tblPr>
              <a:tblGrid>
                <a:gridCol w="2613025"/>
                <a:gridCol w="2613025"/>
                <a:gridCol w="2613025"/>
              </a:tblGrid>
              <a:tr h="396200">
                <a:tc>
                  <a:txBody>
                    <a:bodyPr/>
                    <a:lstStyle/>
                    <a:p>
                      <a:pPr indent="0" lvl="0" marL="0" rtl="0" algn="l">
                        <a:spcBef>
                          <a:spcPts val="0"/>
                        </a:spcBef>
                        <a:spcAft>
                          <a:spcPts val="0"/>
                        </a:spcAft>
                        <a:buNone/>
                      </a:pPr>
                      <a:r>
                        <a:rPr b="1" lang="en"/>
                        <a:t>random_page_cost</a:t>
                      </a:r>
                      <a:endParaRPr b="1"/>
                    </a:p>
                  </a:txBody>
                  <a:tcPr marT="91425" marB="91425" marR="91425" marL="91425">
                    <a:solidFill>
                      <a:srgbClr val="F2F2F2"/>
                    </a:solidFill>
                  </a:tcPr>
                </a:tc>
                <a:tc>
                  <a:txBody>
                    <a:bodyPr/>
                    <a:lstStyle/>
                    <a:p>
                      <a:pPr indent="0" lvl="0" marL="0" rtl="0" algn="l">
                        <a:spcBef>
                          <a:spcPts val="0"/>
                        </a:spcBef>
                        <a:spcAft>
                          <a:spcPts val="0"/>
                        </a:spcAft>
                        <a:buNone/>
                      </a:pPr>
                      <a:r>
                        <a:rPr b="1" lang="en"/>
                        <a:t>seq_page_cost</a:t>
                      </a:r>
                      <a:endParaRPr b="1"/>
                    </a:p>
                  </a:txBody>
                  <a:tcPr marT="91425" marB="91425" marR="91425" marL="91425">
                    <a:solidFill>
                      <a:srgbClr val="F2F2F2"/>
                    </a:solidFill>
                  </a:tcPr>
                </a:tc>
                <a:tc>
                  <a:txBody>
                    <a:bodyPr/>
                    <a:lstStyle/>
                    <a:p>
                      <a:pPr indent="0" lvl="0" marL="0" rtl="0" algn="l">
                        <a:spcBef>
                          <a:spcPts val="0"/>
                        </a:spcBef>
                        <a:spcAft>
                          <a:spcPts val="0"/>
                        </a:spcAft>
                        <a:buNone/>
                      </a:pPr>
                      <a:r>
                        <a:rPr b="1" lang="en"/>
                        <a:t>effective_cache_size</a:t>
                      </a:r>
                      <a:endParaRPr b="1"/>
                    </a:p>
                  </a:txBody>
                  <a:tcPr marT="91425" marB="91425" marR="91425" marL="91425">
                    <a:solidFill>
                      <a:srgbClr val="F2F2F2"/>
                    </a:solidFill>
                  </a:tcPr>
                </a:tc>
              </a:tr>
              <a:tr h="2103100">
                <a:tc>
                  <a:txBody>
                    <a:bodyPr/>
                    <a:lstStyle/>
                    <a:p>
                      <a:pPr indent="0" lvl="0" marL="0" rtl="0" algn="l">
                        <a:spcBef>
                          <a:spcPts val="0"/>
                        </a:spcBef>
                        <a:spcAft>
                          <a:spcPts val="0"/>
                        </a:spcAft>
                        <a:buNone/>
                      </a:pPr>
                      <a:r>
                        <a:rPr lang="en"/>
                        <a:t>Relative to the sequential page cost and other fixed costs. Random access on spinning media is costly. Random access in RAM is fast. If your disks are fast, or SSD, this value should be lower.</a:t>
                      </a:r>
                      <a:endParaRPr/>
                    </a:p>
                  </a:txBody>
                  <a:tcPr marT="91425" marB="91425" marR="91425" marL="91425"/>
                </a:tc>
                <a:tc>
                  <a:txBody>
                    <a:bodyPr/>
                    <a:lstStyle/>
                    <a:p>
                      <a:pPr indent="0" lvl="0" marL="0" rtl="0" algn="l">
                        <a:spcBef>
                          <a:spcPts val="0"/>
                        </a:spcBef>
                        <a:spcAft>
                          <a:spcPts val="0"/>
                        </a:spcAft>
                        <a:buNone/>
                      </a:pPr>
                      <a:r>
                        <a:rPr lang="en"/>
                        <a:t>For most media a sequential access is cheap, because the system will “prefetch” data ahead of the current request, so it tends to have the next needed datum in memory already. Leave this value at the default.</a:t>
                      </a:r>
                      <a:endParaRPr/>
                    </a:p>
                  </a:txBody>
                  <a:tcPr marT="91425" marB="91425" marR="91425" marL="91425"/>
                </a:tc>
                <a:tc>
                  <a:txBody>
                    <a:bodyPr/>
                    <a:lstStyle/>
                    <a:p>
                      <a:pPr indent="0" lvl="0" marL="0" rtl="0" algn="l">
                        <a:spcBef>
                          <a:spcPts val="0"/>
                        </a:spcBef>
                        <a:spcAft>
                          <a:spcPts val="0"/>
                        </a:spcAft>
                        <a:buNone/>
                      </a:pPr>
                      <a:r>
                        <a:rPr lang="en"/>
                        <a:t>Operating systems cache </a:t>
                      </a:r>
                      <a:r>
                        <a:rPr lang="en"/>
                        <a:t>heavily</a:t>
                      </a:r>
                      <a:r>
                        <a:rPr lang="en"/>
                        <a:t> used portions of disk (like, say, indexes) into memory. This value </a:t>
                      </a:r>
                      <a:r>
                        <a:rPr lang="en"/>
                        <a:t>should</a:t>
                      </a:r>
                      <a:r>
                        <a:rPr lang="en"/>
                        <a:t> reflect how much “free” space you expect the OS to have, after all database and other system use is accounted for.</a:t>
                      </a:r>
                      <a:endParaRPr/>
                    </a:p>
                  </a:txBody>
                  <a:tcPr marT="91425" marB="91425" marR="91425" marL="91425"/>
                </a:tc>
              </a:tr>
            </a:tbl>
          </a:graphicData>
        </a:graphic>
      </p:graphicFrame>
      <p:sp>
        <p:nvSpPr>
          <p:cNvPr id="2791" name="Google Shape;2791;p347"/>
          <p:cNvSpPr txBox="1"/>
          <p:nvPr/>
        </p:nvSpPr>
        <p:spPr>
          <a:xfrm>
            <a:off x="390075" y="1278750"/>
            <a:ext cx="7763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These settings won’t have any impact on the amount of resources the database uses, they just alter the kinds of query plans that are used. </a:t>
            </a:r>
            <a:endParaRPr sz="1800">
              <a:latin typeface="Calibri"/>
              <a:ea typeface="Calibri"/>
              <a:cs typeface="Calibri"/>
              <a:sym typeface="Calibri"/>
            </a:endParaRPr>
          </a:p>
        </p:txBody>
      </p:sp>
      <p:sp>
        <p:nvSpPr>
          <p:cNvPr id="2792" name="Google Shape;2792;p34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31 - Basic PostgreSQL Tuning</a:t>
            </a:r>
            <a:endParaRPr b="1" sz="1500">
              <a:solidFill>
                <a:srgbClr val="FFFFFF"/>
              </a:solidFill>
              <a:latin typeface="Calibri"/>
              <a:ea typeface="Calibri"/>
              <a:cs typeface="Calibri"/>
              <a:sym typeface="Calibri"/>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34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Tuning on the Fly</a:t>
            </a:r>
            <a:endParaRPr/>
          </a:p>
        </p:txBody>
      </p:sp>
      <p:sp>
        <p:nvSpPr>
          <p:cNvPr id="2798" name="Google Shape;2798;p348"/>
          <p:cNvSpPr txBox="1"/>
          <p:nvPr/>
        </p:nvSpPr>
        <p:spPr>
          <a:xfrm>
            <a:off x="475800" y="3136125"/>
            <a:ext cx="77631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900">
                <a:solidFill>
                  <a:srgbClr val="0000FF"/>
                </a:solidFill>
                <a:latin typeface="Consolas"/>
                <a:ea typeface="Consolas"/>
                <a:cs typeface="Consolas"/>
                <a:sym typeface="Consolas"/>
              </a:rPr>
              <a:t>SET</a:t>
            </a:r>
            <a:r>
              <a:rPr b="1" lang="en" sz="1900">
                <a:solidFill>
                  <a:srgbClr val="323333"/>
                </a:solidFill>
                <a:latin typeface="Consolas"/>
                <a:ea typeface="Consolas"/>
                <a:cs typeface="Consolas"/>
                <a:sym typeface="Consolas"/>
              </a:rPr>
              <a:t> work_mem </a:t>
            </a:r>
            <a:r>
              <a:rPr b="1" lang="en" sz="1900">
                <a:solidFill>
                  <a:srgbClr val="0000FF"/>
                </a:solidFill>
                <a:latin typeface="Consolas"/>
                <a:ea typeface="Consolas"/>
                <a:cs typeface="Consolas"/>
                <a:sym typeface="Consolas"/>
              </a:rPr>
              <a:t>TO</a:t>
            </a:r>
            <a:r>
              <a:rPr b="1" lang="en" sz="1900">
                <a:solidFill>
                  <a:srgbClr val="323333"/>
                </a:solidFill>
                <a:latin typeface="Consolas"/>
                <a:ea typeface="Consolas"/>
                <a:cs typeface="Consolas"/>
                <a:sym typeface="Consolas"/>
              </a:rPr>
              <a:t> </a:t>
            </a:r>
            <a:r>
              <a:rPr b="1" lang="en" sz="1900">
                <a:solidFill>
                  <a:srgbClr val="48729E"/>
                </a:solidFill>
                <a:latin typeface="Consolas"/>
                <a:ea typeface="Consolas"/>
                <a:cs typeface="Consolas"/>
                <a:sym typeface="Consolas"/>
              </a:rPr>
              <a:t>'1GB'</a:t>
            </a:r>
            <a:r>
              <a:rPr b="1" lang="en" sz="1900">
                <a:solidFill>
                  <a:srgbClr val="323333"/>
                </a:solidFill>
                <a:latin typeface="Consolas"/>
                <a:ea typeface="Consolas"/>
                <a:cs typeface="Consolas"/>
                <a:sym typeface="Consolas"/>
              </a:rPr>
              <a:t>;</a:t>
            </a:r>
            <a:endParaRPr b="1" sz="1900">
              <a:solidFill>
                <a:srgbClr val="323333"/>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b="1" lang="en" sz="1900">
                <a:solidFill>
                  <a:srgbClr val="0000FF"/>
                </a:solidFill>
                <a:latin typeface="Consolas"/>
                <a:ea typeface="Consolas"/>
                <a:cs typeface="Consolas"/>
                <a:sym typeface="Consolas"/>
              </a:rPr>
              <a:t>CREATE INDEX</a:t>
            </a:r>
            <a:r>
              <a:rPr b="1" lang="en" sz="1900">
                <a:solidFill>
                  <a:srgbClr val="346A1F"/>
                </a:solidFill>
                <a:latin typeface="Consolas"/>
                <a:ea typeface="Consolas"/>
                <a:cs typeface="Consolas"/>
                <a:sym typeface="Consolas"/>
              </a:rPr>
              <a:t> ...</a:t>
            </a:r>
            <a:r>
              <a:rPr b="1" lang="en" sz="1900">
                <a:solidFill>
                  <a:srgbClr val="323333"/>
                </a:solidFill>
                <a:latin typeface="Consolas"/>
                <a:ea typeface="Consolas"/>
                <a:cs typeface="Consolas"/>
                <a:sym typeface="Consolas"/>
              </a:rPr>
              <a:t>;</a:t>
            </a:r>
            <a:endParaRPr b="1" sz="1900">
              <a:solidFill>
                <a:srgbClr val="323333"/>
              </a:solidFill>
              <a:latin typeface="Consolas"/>
              <a:ea typeface="Consolas"/>
              <a:cs typeface="Consolas"/>
              <a:sym typeface="Consolas"/>
            </a:endParaRPr>
          </a:p>
          <a:p>
            <a:pPr indent="0" lvl="0" marL="0" rtl="0" algn="l">
              <a:lnSpc>
                <a:spcPct val="115000"/>
              </a:lnSpc>
              <a:spcBef>
                <a:spcPts val="0"/>
              </a:spcBef>
              <a:spcAft>
                <a:spcPts val="0"/>
              </a:spcAft>
              <a:buNone/>
            </a:pPr>
            <a:r>
              <a:rPr b="1" lang="en" sz="1900">
                <a:solidFill>
                  <a:srgbClr val="0000FF"/>
                </a:solidFill>
                <a:latin typeface="Consolas"/>
                <a:ea typeface="Consolas"/>
                <a:cs typeface="Consolas"/>
                <a:sym typeface="Consolas"/>
              </a:rPr>
              <a:t>SET</a:t>
            </a:r>
            <a:r>
              <a:rPr b="1" lang="en" sz="1900">
                <a:solidFill>
                  <a:srgbClr val="323333"/>
                </a:solidFill>
                <a:latin typeface="Consolas"/>
                <a:ea typeface="Consolas"/>
                <a:cs typeface="Consolas"/>
                <a:sym typeface="Consolas"/>
              </a:rPr>
              <a:t> work_mem </a:t>
            </a:r>
            <a:r>
              <a:rPr b="1" lang="en" sz="1900">
                <a:solidFill>
                  <a:srgbClr val="0000FF"/>
                </a:solidFill>
                <a:latin typeface="Consolas"/>
                <a:ea typeface="Consolas"/>
                <a:cs typeface="Consolas"/>
                <a:sym typeface="Consolas"/>
              </a:rPr>
              <a:t>TO</a:t>
            </a:r>
            <a:r>
              <a:rPr b="1" lang="en" sz="1900">
                <a:solidFill>
                  <a:srgbClr val="323333"/>
                </a:solidFill>
                <a:latin typeface="Consolas"/>
                <a:ea typeface="Consolas"/>
                <a:cs typeface="Consolas"/>
                <a:sym typeface="Consolas"/>
              </a:rPr>
              <a:t> </a:t>
            </a:r>
            <a:r>
              <a:rPr b="1" lang="en" sz="1900">
                <a:solidFill>
                  <a:srgbClr val="48729E"/>
                </a:solidFill>
                <a:latin typeface="Consolas"/>
                <a:ea typeface="Consolas"/>
                <a:cs typeface="Consolas"/>
                <a:sym typeface="Consolas"/>
              </a:rPr>
              <a:t>'32MB'</a:t>
            </a:r>
            <a:r>
              <a:rPr b="1" lang="en" sz="1900">
                <a:solidFill>
                  <a:srgbClr val="323333"/>
                </a:solidFill>
                <a:latin typeface="Consolas"/>
                <a:ea typeface="Consolas"/>
                <a:cs typeface="Consolas"/>
                <a:sym typeface="Consolas"/>
              </a:rPr>
              <a:t>;</a:t>
            </a:r>
            <a:endParaRPr sz="1900">
              <a:latin typeface="Consolas"/>
              <a:ea typeface="Consolas"/>
              <a:cs typeface="Consolas"/>
              <a:sym typeface="Consolas"/>
            </a:endParaRPr>
          </a:p>
        </p:txBody>
      </p:sp>
      <p:sp>
        <p:nvSpPr>
          <p:cNvPr id="2799" name="Google Shape;2799;p348"/>
          <p:cNvSpPr txBox="1"/>
          <p:nvPr/>
        </p:nvSpPr>
        <p:spPr>
          <a:xfrm>
            <a:off x="390075" y="1278750"/>
            <a:ext cx="7763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Some settings can be changed at run-time, which is useful if you are testing changes, and also for some workloads</a:t>
            </a:r>
            <a:r>
              <a:rPr lang="en" sz="1800">
                <a:latin typeface="Calibri"/>
                <a:ea typeface="Calibri"/>
                <a:cs typeface="Calibri"/>
                <a:sym typeface="Calibri"/>
              </a:rPr>
              <a:t>.</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Building a new index? You can speed up index builds by increasing </a:t>
            </a:r>
            <a:r>
              <a:rPr b="1" lang="en" sz="1800">
                <a:latin typeface="Calibri"/>
                <a:ea typeface="Calibri"/>
                <a:cs typeface="Calibri"/>
                <a:sym typeface="Calibri"/>
              </a:rPr>
              <a:t>work_mem</a:t>
            </a:r>
            <a:r>
              <a:rPr lang="en" sz="1800">
                <a:latin typeface="Calibri"/>
                <a:ea typeface="Calibri"/>
                <a:cs typeface="Calibri"/>
                <a:sym typeface="Calibri"/>
              </a:rPr>
              <a:t> before running the build.</a:t>
            </a:r>
            <a:r>
              <a:rPr lang="en" sz="1800">
                <a:latin typeface="Calibri"/>
                <a:ea typeface="Calibri"/>
                <a:cs typeface="Calibri"/>
                <a:sym typeface="Calibri"/>
              </a:rPr>
              <a:t> </a:t>
            </a:r>
            <a:endParaRPr sz="1800">
              <a:latin typeface="Calibri"/>
              <a:ea typeface="Calibri"/>
              <a:cs typeface="Calibri"/>
              <a:sym typeface="Calibri"/>
            </a:endParaRPr>
          </a:p>
        </p:txBody>
      </p:sp>
      <p:sp>
        <p:nvSpPr>
          <p:cNvPr id="2800" name="Google Shape;2800;p34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31 - Basic PostgreSQL Tuning</a:t>
            </a:r>
            <a:endParaRPr b="1" sz="1500">
              <a:solidFill>
                <a:srgbClr val="FFFFFF"/>
              </a:solidFill>
              <a:latin typeface="Calibri"/>
              <a:ea typeface="Calibri"/>
              <a:cs typeface="Calibri"/>
              <a:sym typeface="Calibri"/>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349"/>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32 - PostgreSQL Security</a:t>
            </a:r>
            <a:endParaRPr sz="3140"/>
          </a:p>
        </p:txBody>
      </p:sp>
      <p:sp>
        <p:nvSpPr>
          <p:cNvPr id="2806" name="Google Shape;2806;p34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47" name="Google Shape;347;p44"/>
          <p:cNvSpPr txBox="1"/>
          <p:nvPr/>
        </p:nvSpPr>
        <p:spPr>
          <a:xfrm>
            <a:off x="317500" y="389475"/>
            <a:ext cx="34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Run SQL Query</a:t>
            </a:r>
            <a:endParaRPr sz="2200">
              <a:latin typeface="Arial Black"/>
              <a:ea typeface="Arial Black"/>
              <a:cs typeface="Arial Black"/>
              <a:sym typeface="Arial Black"/>
            </a:endParaRPr>
          </a:p>
        </p:txBody>
      </p:sp>
      <p:sp>
        <p:nvSpPr>
          <p:cNvPr id="348" name="Google Shape;348;p44"/>
          <p:cNvSpPr txBox="1"/>
          <p:nvPr/>
        </p:nvSpPr>
        <p:spPr>
          <a:xfrm>
            <a:off x="317500" y="2263950"/>
            <a:ext cx="603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6E1D"/>
                </a:solidFill>
                <a:latin typeface="Courier New"/>
                <a:ea typeface="Courier New"/>
                <a:cs typeface="Courier New"/>
                <a:sym typeface="Courier New"/>
              </a:rPr>
              <a:t>CREATE EXTENSION</a:t>
            </a:r>
            <a:r>
              <a:rPr b="1" lang="en" sz="2800">
                <a:latin typeface="Courier New"/>
                <a:ea typeface="Courier New"/>
                <a:cs typeface="Courier New"/>
                <a:sym typeface="Courier New"/>
              </a:rPr>
              <a:t> postgis;</a:t>
            </a:r>
            <a:endParaRPr b="1" sz="2800">
              <a:latin typeface="Courier New"/>
              <a:ea typeface="Courier New"/>
              <a:cs typeface="Courier New"/>
              <a:sym typeface="Courier New"/>
            </a:endParaRPr>
          </a:p>
        </p:txBody>
      </p:sp>
      <p:pic>
        <p:nvPicPr>
          <p:cNvPr id="349" name="Google Shape;349;p44"/>
          <p:cNvPicPr preferRelativeResize="0"/>
          <p:nvPr/>
        </p:nvPicPr>
        <p:blipFill>
          <a:blip r:embed="rId3">
            <a:alphaModFix/>
          </a:blip>
          <a:stretch>
            <a:fillRect/>
          </a:stretch>
        </p:blipFill>
        <p:spPr>
          <a:xfrm>
            <a:off x="406400" y="2879550"/>
            <a:ext cx="295275" cy="257175"/>
          </a:xfrm>
          <a:prstGeom prst="rect">
            <a:avLst/>
          </a:prstGeom>
          <a:noFill/>
          <a:ln>
            <a:noFill/>
          </a:ln>
          <a:effectLst>
            <a:outerShdw blurRad="57150" rotWithShape="0" algn="bl" dir="5400000" dist="19050">
              <a:srgbClr val="000000">
                <a:alpha val="50000"/>
              </a:srgbClr>
            </a:outerShdw>
          </a:effectLst>
        </p:spPr>
      </p:pic>
      <p:pic>
        <p:nvPicPr>
          <p:cNvPr id="350" name="Google Shape;350;p44"/>
          <p:cNvPicPr preferRelativeResize="0"/>
          <p:nvPr/>
        </p:nvPicPr>
        <p:blipFill>
          <a:blip r:embed="rId4">
            <a:alphaModFix/>
          </a:blip>
          <a:stretch>
            <a:fillRect/>
          </a:stretch>
        </p:blipFill>
        <p:spPr>
          <a:xfrm>
            <a:off x="2536825" y="1783025"/>
            <a:ext cx="352425" cy="342900"/>
          </a:xfrm>
          <a:prstGeom prst="rect">
            <a:avLst/>
          </a:prstGeom>
          <a:noFill/>
          <a:ln>
            <a:noFill/>
          </a:ln>
        </p:spPr>
      </p:pic>
      <p:sp>
        <p:nvSpPr>
          <p:cNvPr id="351" name="Google Shape;351;p44"/>
          <p:cNvSpPr txBox="1"/>
          <p:nvPr/>
        </p:nvSpPr>
        <p:spPr>
          <a:xfrm>
            <a:off x="317500" y="1708175"/>
            <a:ext cx="221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Tools &gt; Query Tool</a:t>
            </a:r>
            <a:endParaRPr b="1" sz="2000">
              <a:latin typeface="Calibri"/>
              <a:ea typeface="Calibri"/>
              <a:cs typeface="Calibri"/>
              <a:sym typeface="Calibri"/>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35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Read-Only Role</a:t>
            </a:r>
            <a:endParaRPr/>
          </a:p>
        </p:txBody>
      </p:sp>
      <p:sp>
        <p:nvSpPr>
          <p:cNvPr id="2812" name="Google Shape;2812;p350"/>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solidFill>
                  <a:schemeClr val="accent3"/>
                </a:solidFill>
              </a:rPr>
              <a:t>-- A user account for the web app</a:t>
            </a:r>
            <a:endParaRPr b="1">
              <a:solidFill>
                <a:schemeClr val="accent3"/>
              </a:solidFill>
            </a:endParaRPr>
          </a:p>
          <a:p>
            <a:pPr indent="0" lvl="0" marL="0" rtl="0" algn="l">
              <a:spcBef>
                <a:spcPts val="0"/>
              </a:spcBef>
              <a:spcAft>
                <a:spcPts val="0"/>
              </a:spcAft>
              <a:buClr>
                <a:schemeClr val="dk1"/>
              </a:buClr>
              <a:buSzPts val="1100"/>
              <a:buFont typeface="Arial"/>
              <a:buNone/>
            </a:pPr>
            <a:r>
              <a:rPr b="1" lang="en">
                <a:solidFill>
                  <a:srgbClr val="0000FF"/>
                </a:solidFill>
              </a:rPr>
              <a:t>CREATE USER</a:t>
            </a:r>
            <a:r>
              <a:rPr b="1" lang="en"/>
              <a:t> app1;</a:t>
            </a:r>
            <a:endParaRPr b="1"/>
          </a:p>
          <a:p>
            <a:pPr indent="0" lvl="0" marL="0" rtl="0" algn="l">
              <a:spcBef>
                <a:spcPts val="0"/>
              </a:spcBef>
              <a:spcAft>
                <a:spcPts val="0"/>
              </a:spcAft>
              <a:buClr>
                <a:schemeClr val="dk1"/>
              </a:buClr>
              <a:buSzPts val="1100"/>
              <a:buFont typeface="Arial"/>
              <a:buNone/>
            </a:pPr>
            <a:r>
              <a:rPr b="1" lang="en">
                <a:solidFill>
                  <a:schemeClr val="accent3"/>
                </a:solidFill>
              </a:rPr>
              <a:t>-- Web app needs access to specific </a:t>
            </a:r>
            <a:endParaRPr b="1">
              <a:solidFill>
                <a:schemeClr val="accent3"/>
              </a:solidFill>
            </a:endParaRPr>
          </a:p>
          <a:p>
            <a:pPr indent="0" lvl="0" marL="0" rtl="0" algn="l">
              <a:spcBef>
                <a:spcPts val="0"/>
              </a:spcBef>
              <a:spcAft>
                <a:spcPts val="0"/>
              </a:spcAft>
              <a:buClr>
                <a:schemeClr val="dk1"/>
              </a:buClr>
              <a:buSzPts val="1100"/>
              <a:buFont typeface="Arial"/>
              <a:buNone/>
            </a:pPr>
            <a:r>
              <a:rPr b="1" lang="en">
                <a:solidFill>
                  <a:schemeClr val="accent3"/>
                </a:solidFill>
              </a:rPr>
              <a:t>-- data tables</a:t>
            </a:r>
            <a:endParaRPr b="1">
              <a:solidFill>
                <a:schemeClr val="accent3"/>
              </a:solidFill>
            </a:endParaRPr>
          </a:p>
          <a:p>
            <a:pPr indent="0" lvl="0" marL="0" rtl="0" algn="l">
              <a:spcBef>
                <a:spcPts val="0"/>
              </a:spcBef>
              <a:spcAft>
                <a:spcPts val="0"/>
              </a:spcAft>
              <a:buClr>
                <a:schemeClr val="dk1"/>
              </a:buClr>
              <a:buSzPts val="1100"/>
              <a:buFont typeface="Arial"/>
              <a:buNone/>
            </a:pPr>
            <a:r>
              <a:rPr b="1" lang="en">
                <a:solidFill>
                  <a:srgbClr val="0000FF"/>
                </a:solidFill>
              </a:rPr>
              <a:t>GRANT SELECT ON</a:t>
            </a:r>
            <a:r>
              <a:rPr b="1" lang="en"/>
              <a:t> nyc_streets </a:t>
            </a:r>
            <a:r>
              <a:rPr b="1" lang="en">
                <a:solidFill>
                  <a:srgbClr val="0000FF"/>
                </a:solidFill>
              </a:rPr>
              <a:t>TO</a:t>
            </a:r>
            <a:r>
              <a:rPr b="1" lang="en"/>
              <a:t> app1;</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solidFill>
                  <a:schemeClr val="accent3"/>
                </a:solidFill>
              </a:rPr>
              <a:t>-- A generic role for access to PostGIS </a:t>
            </a:r>
            <a:endParaRPr b="1">
              <a:solidFill>
                <a:schemeClr val="accent3"/>
              </a:solidFill>
            </a:endParaRPr>
          </a:p>
          <a:p>
            <a:pPr indent="0" lvl="0" marL="0" rtl="0" algn="l">
              <a:spcBef>
                <a:spcPts val="0"/>
              </a:spcBef>
              <a:spcAft>
                <a:spcPts val="0"/>
              </a:spcAft>
              <a:buClr>
                <a:schemeClr val="dk1"/>
              </a:buClr>
              <a:buSzPts val="1100"/>
              <a:buFont typeface="Arial"/>
              <a:buNone/>
            </a:pPr>
            <a:r>
              <a:rPr b="1" lang="en">
                <a:solidFill>
                  <a:schemeClr val="accent3"/>
                </a:solidFill>
              </a:rPr>
              <a:t>-- functionality</a:t>
            </a:r>
            <a:endParaRPr b="1">
              <a:solidFill>
                <a:schemeClr val="accent3"/>
              </a:solidFill>
            </a:endParaRPr>
          </a:p>
          <a:p>
            <a:pPr indent="0" lvl="0" marL="0" rtl="0" algn="l">
              <a:spcBef>
                <a:spcPts val="0"/>
              </a:spcBef>
              <a:spcAft>
                <a:spcPts val="0"/>
              </a:spcAft>
              <a:buClr>
                <a:schemeClr val="dk1"/>
              </a:buClr>
              <a:buSzPts val="1100"/>
              <a:buFont typeface="Arial"/>
              <a:buNone/>
            </a:pPr>
            <a:r>
              <a:rPr b="1" lang="en">
                <a:solidFill>
                  <a:srgbClr val="0000FF"/>
                </a:solidFill>
              </a:rPr>
              <a:t>CREATE ROLE</a:t>
            </a:r>
            <a:r>
              <a:rPr b="1" lang="en"/>
              <a:t> postgis_reader </a:t>
            </a:r>
            <a:r>
              <a:rPr b="1" lang="en">
                <a:solidFill>
                  <a:srgbClr val="0000FF"/>
                </a:solidFill>
              </a:rPr>
              <a:t>INHERIT</a:t>
            </a:r>
            <a:r>
              <a:rPr b="1" lang="en"/>
              <a:t>;</a:t>
            </a:r>
            <a:endParaRPr b="1"/>
          </a:p>
          <a:p>
            <a:pPr indent="0" lvl="0" marL="0" rtl="0" algn="l">
              <a:spcBef>
                <a:spcPts val="0"/>
              </a:spcBef>
              <a:spcAft>
                <a:spcPts val="0"/>
              </a:spcAft>
              <a:buClr>
                <a:schemeClr val="dk1"/>
              </a:buClr>
              <a:buSzPts val="1100"/>
              <a:buFont typeface="Arial"/>
              <a:buNone/>
            </a:pPr>
            <a:r>
              <a:rPr b="1" lang="en">
                <a:solidFill>
                  <a:schemeClr val="accent3"/>
                </a:solidFill>
              </a:rPr>
              <a:t>-- Give that role to the web app</a:t>
            </a:r>
            <a:endParaRPr b="1">
              <a:solidFill>
                <a:schemeClr val="accent3"/>
              </a:solidFill>
            </a:endParaRPr>
          </a:p>
          <a:p>
            <a:pPr indent="0" lvl="0" marL="0" rtl="0" algn="l">
              <a:spcBef>
                <a:spcPts val="0"/>
              </a:spcBef>
              <a:spcAft>
                <a:spcPts val="0"/>
              </a:spcAft>
              <a:buNone/>
            </a:pPr>
            <a:r>
              <a:rPr b="1" lang="en">
                <a:solidFill>
                  <a:srgbClr val="0000FF"/>
                </a:solidFill>
              </a:rPr>
              <a:t>GRANT</a:t>
            </a:r>
            <a:r>
              <a:rPr b="1" lang="en"/>
              <a:t> postgis_reader </a:t>
            </a:r>
            <a:r>
              <a:rPr b="1" lang="en">
                <a:solidFill>
                  <a:srgbClr val="0000FF"/>
                </a:solidFill>
              </a:rPr>
              <a:t>TO</a:t>
            </a:r>
            <a:r>
              <a:rPr b="1" lang="en"/>
              <a:t> app1;</a:t>
            </a:r>
            <a:endParaRPr b="1"/>
          </a:p>
        </p:txBody>
      </p:sp>
      <p:sp>
        <p:nvSpPr>
          <p:cNvPr id="2813" name="Google Shape;2813;p35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5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Read-Only Role</a:t>
            </a:r>
            <a:endParaRPr/>
          </a:p>
        </p:txBody>
      </p:sp>
      <p:sp>
        <p:nvSpPr>
          <p:cNvPr id="2819" name="Google Shape;2819;p351"/>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3"/>
                </a:solidFill>
              </a:rPr>
              <a:t>-- This works!</a:t>
            </a:r>
            <a:endParaRPr b="1">
              <a:solidFill>
                <a:schemeClr val="accent3"/>
              </a:solidFill>
            </a:endParaRPr>
          </a:p>
          <a:p>
            <a:pPr indent="0" lvl="0" marL="0" rtl="0" algn="l">
              <a:spcBef>
                <a:spcPts val="0"/>
              </a:spcBef>
              <a:spcAft>
                <a:spcPts val="0"/>
              </a:spcAft>
              <a:buNone/>
            </a:pPr>
            <a:r>
              <a:rPr b="1" lang="en">
                <a:solidFill>
                  <a:srgbClr val="0000FF"/>
                </a:solidFill>
              </a:rPr>
              <a:t>SELECT</a:t>
            </a:r>
            <a:r>
              <a:rPr b="1" lang="en">
                <a:solidFill>
                  <a:schemeClr val="accent3"/>
                </a:solidFill>
              </a:rPr>
              <a:t> * </a:t>
            </a:r>
            <a:r>
              <a:rPr b="1" lang="en">
                <a:solidFill>
                  <a:srgbClr val="0000FF"/>
                </a:solidFill>
              </a:rPr>
              <a:t>FROM</a:t>
            </a:r>
            <a:r>
              <a:rPr b="1" lang="en">
                <a:solidFill>
                  <a:schemeClr val="accent3"/>
                </a:solidFill>
              </a:rPr>
              <a:t> </a:t>
            </a:r>
            <a:r>
              <a:rPr b="1" lang="en">
                <a:solidFill>
                  <a:schemeClr val="dk1"/>
                </a:solidFill>
              </a:rPr>
              <a:t>nyc_streets</a:t>
            </a:r>
            <a:r>
              <a:rPr b="1" lang="en">
                <a:solidFill>
                  <a:schemeClr val="accent3"/>
                </a:solidFill>
              </a:rPr>
              <a:t> </a:t>
            </a:r>
            <a:r>
              <a:rPr b="1" lang="en">
                <a:solidFill>
                  <a:srgbClr val="0000FF"/>
                </a:solidFill>
              </a:rPr>
              <a:t>LIMIT</a:t>
            </a:r>
            <a:r>
              <a:rPr b="1" lang="en">
                <a:solidFill>
                  <a:schemeClr val="accent3"/>
                </a:solidFill>
              </a:rPr>
              <a:t> </a:t>
            </a:r>
            <a:r>
              <a:rPr b="1" lang="en">
                <a:solidFill>
                  <a:schemeClr val="dk1"/>
                </a:solidFill>
              </a:rPr>
              <a:t>1</a:t>
            </a:r>
            <a:r>
              <a:rPr b="1" lang="en">
                <a:solidFill>
                  <a:schemeClr val="accent3"/>
                </a:solidFill>
              </a:rPr>
              <a:t>;</a:t>
            </a:r>
            <a:endParaRPr b="1">
              <a:solidFill>
                <a:schemeClr val="accent3"/>
              </a:solidFill>
            </a:endParaRPr>
          </a:p>
          <a:p>
            <a:pPr indent="0" lvl="0" marL="0" rtl="0" algn="l">
              <a:spcBef>
                <a:spcPts val="0"/>
              </a:spcBef>
              <a:spcAft>
                <a:spcPts val="0"/>
              </a:spcAft>
              <a:buNone/>
            </a:pPr>
            <a:r>
              <a:t/>
            </a:r>
            <a:endParaRPr b="1">
              <a:solidFill>
                <a:schemeClr val="accent3"/>
              </a:solidFill>
            </a:endParaRPr>
          </a:p>
          <a:p>
            <a:pPr indent="0" lvl="0" marL="0" rtl="0" algn="l">
              <a:spcBef>
                <a:spcPts val="0"/>
              </a:spcBef>
              <a:spcAft>
                <a:spcPts val="0"/>
              </a:spcAft>
              <a:buNone/>
            </a:pPr>
            <a:r>
              <a:rPr b="1" lang="en">
                <a:solidFill>
                  <a:schemeClr val="accent3"/>
                </a:solidFill>
              </a:rPr>
              <a:t>-- This doesn’t work!</a:t>
            </a:r>
            <a:endParaRPr b="1">
              <a:solidFill>
                <a:schemeClr val="accent3"/>
              </a:solidFill>
            </a:endParaRPr>
          </a:p>
          <a:p>
            <a:pPr indent="0" lvl="0" marL="0" rtl="0" algn="l">
              <a:spcBef>
                <a:spcPts val="0"/>
              </a:spcBef>
              <a:spcAft>
                <a:spcPts val="0"/>
              </a:spcAft>
              <a:buNone/>
            </a:pPr>
            <a:r>
              <a:rPr b="1" lang="en">
                <a:solidFill>
                  <a:srgbClr val="0000FF"/>
                </a:solidFill>
              </a:rPr>
              <a:t>SELECT</a:t>
            </a:r>
            <a:r>
              <a:rPr b="1" lang="en">
                <a:solidFill>
                  <a:schemeClr val="accent3"/>
                </a:solidFill>
              </a:rPr>
              <a:t> </a:t>
            </a:r>
            <a:r>
              <a:rPr b="1" lang="en">
                <a:solidFill>
                  <a:srgbClr val="006E1D"/>
                </a:solidFill>
              </a:rPr>
              <a:t>ST_AsText(ST_Transform(</a:t>
            </a:r>
            <a:r>
              <a:rPr b="1" lang="en">
                <a:solidFill>
                  <a:schemeClr val="dk1"/>
                </a:solidFill>
              </a:rPr>
              <a:t>geom, 4326</a:t>
            </a:r>
            <a:r>
              <a:rPr b="1" lang="en">
                <a:solidFill>
                  <a:srgbClr val="006E1D"/>
                </a:solidFill>
              </a:rPr>
              <a:t>))</a:t>
            </a:r>
            <a:endParaRPr b="1">
              <a:solidFill>
                <a:srgbClr val="006E1D"/>
              </a:solidFill>
            </a:endParaRPr>
          </a:p>
          <a:p>
            <a:pPr indent="0" lvl="0" marL="0" rtl="0" algn="l">
              <a:spcBef>
                <a:spcPts val="0"/>
              </a:spcBef>
              <a:spcAft>
                <a:spcPts val="0"/>
              </a:spcAft>
              <a:buNone/>
            </a:pPr>
            <a:r>
              <a:rPr b="1" lang="en">
                <a:solidFill>
                  <a:schemeClr val="dk1"/>
                </a:solidFill>
              </a:rPr>
              <a:t>  </a:t>
            </a:r>
            <a:r>
              <a:rPr b="1" lang="en">
                <a:solidFill>
                  <a:srgbClr val="0000FF"/>
                </a:solidFill>
              </a:rPr>
              <a:t>FROM</a:t>
            </a:r>
            <a:r>
              <a:rPr b="1" lang="en">
                <a:solidFill>
                  <a:schemeClr val="dk1"/>
                </a:solidFill>
              </a:rPr>
              <a:t> nyc_streets </a:t>
            </a:r>
            <a:r>
              <a:rPr b="1" lang="en">
                <a:solidFill>
                  <a:srgbClr val="0000FF"/>
                </a:solidFill>
              </a:rPr>
              <a:t>LIMIT</a:t>
            </a:r>
            <a:r>
              <a:rPr b="1" lang="en">
                <a:solidFill>
                  <a:schemeClr val="dk1"/>
                </a:solidFill>
              </a:rPr>
              <a:t> 1;</a:t>
            </a:r>
            <a:endParaRPr b="1">
              <a:solidFill>
                <a:schemeClr val="dk1"/>
              </a:solidFill>
            </a:endParaRPr>
          </a:p>
        </p:txBody>
      </p:sp>
      <p:sp>
        <p:nvSpPr>
          <p:cNvPr id="2820" name="Google Shape;2820;p351"/>
          <p:cNvSpPr txBox="1"/>
          <p:nvPr>
            <p:ph type="title"/>
          </p:nvPr>
        </p:nvSpPr>
        <p:spPr>
          <a:xfrm>
            <a:off x="445050" y="3597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a:t>
            </a:r>
            <a:endParaRPr/>
          </a:p>
        </p:txBody>
      </p:sp>
      <p:sp>
        <p:nvSpPr>
          <p:cNvPr id="2821" name="Google Shape;2821;p35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35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Read-Only Role</a:t>
            </a:r>
            <a:endParaRPr/>
          </a:p>
        </p:txBody>
      </p:sp>
      <p:sp>
        <p:nvSpPr>
          <p:cNvPr id="2827" name="Google Shape;2827;p352"/>
          <p:cNvSpPr txBox="1"/>
          <p:nvPr>
            <p:ph idx="2" type="title"/>
          </p:nvPr>
        </p:nvSpPr>
        <p:spPr>
          <a:xfrm>
            <a:off x="390525" y="1264825"/>
            <a:ext cx="8520600" cy="349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FF"/>
                </a:solidFill>
              </a:rPr>
              <a:t>GRANT SELECT </a:t>
            </a:r>
            <a:br>
              <a:rPr b="1" lang="en">
                <a:solidFill>
                  <a:srgbClr val="0000FF"/>
                </a:solidFill>
              </a:rPr>
            </a:br>
            <a:r>
              <a:rPr b="1" lang="en">
                <a:solidFill>
                  <a:srgbClr val="0000FF"/>
                </a:solidFill>
              </a:rPr>
              <a:t>  ON</a:t>
            </a:r>
            <a:r>
              <a:rPr b="1" lang="en">
                <a:solidFill>
                  <a:schemeClr val="dk1"/>
                </a:solidFill>
              </a:rPr>
              <a:t> geometry_columns </a:t>
            </a:r>
            <a:r>
              <a:rPr b="1" lang="en">
                <a:solidFill>
                  <a:srgbClr val="0000FF"/>
                </a:solidFill>
              </a:rPr>
              <a:t>TO</a:t>
            </a:r>
            <a:r>
              <a:rPr b="1" lang="en">
                <a:solidFill>
                  <a:schemeClr val="dk1"/>
                </a:solidFill>
              </a:rPr>
              <a:t> postgis_reader;</a:t>
            </a:r>
            <a:endParaRPr b="1">
              <a:solidFill>
                <a:schemeClr val="dk1"/>
              </a:solidFill>
            </a:endParaRPr>
          </a:p>
          <a:p>
            <a:pPr indent="0" lvl="0" marL="0" rtl="0" algn="l">
              <a:spcBef>
                <a:spcPts val="0"/>
              </a:spcBef>
              <a:spcAft>
                <a:spcPts val="0"/>
              </a:spcAft>
              <a:buNone/>
            </a:pPr>
            <a:r>
              <a:rPr b="1" lang="en">
                <a:solidFill>
                  <a:srgbClr val="0000FF"/>
                </a:solidFill>
              </a:rPr>
              <a:t>GRANT SELECT </a:t>
            </a:r>
            <a:br>
              <a:rPr b="1" lang="en">
                <a:solidFill>
                  <a:srgbClr val="0000FF"/>
                </a:solidFill>
              </a:rPr>
            </a:br>
            <a:r>
              <a:rPr b="1" lang="en">
                <a:solidFill>
                  <a:srgbClr val="0000FF"/>
                </a:solidFill>
              </a:rPr>
              <a:t>  ON</a:t>
            </a:r>
            <a:r>
              <a:rPr b="1" lang="en">
                <a:solidFill>
                  <a:schemeClr val="dk1"/>
                </a:solidFill>
              </a:rPr>
              <a:t> geography_columns </a:t>
            </a:r>
            <a:r>
              <a:rPr b="1" lang="en">
                <a:solidFill>
                  <a:srgbClr val="0000FF"/>
                </a:solidFill>
              </a:rPr>
              <a:t>TO</a:t>
            </a:r>
            <a:r>
              <a:rPr b="1" lang="en">
                <a:solidFill>
                  <a:schemeClr val="dk1"/>
                </a:solidFill>
              </a:rPr>
              <a:t> postgis_reader;</a:t>
            </a:r>
            <a:endParaRPr b="1">
              <a:solidFill>
                <a:schemeClr val="dk1"/>
              </a:solidFill>
            </a:endParaRPr>
          </a:p>
          <a:p>
            <a:pPr indent="0" lvl="0" marL="0" rtl="0" algn="l">
              <a:spcBef>
                <a:spcPts val="0"/>
              </a:spcBef>
              <a:spcAft>
                <a:spcPts val="0"/>
              </a:spcAft>
              <a:buNone/>
            </a:pPr>
            <a:r>
              <a:rPr b="1" lang="en">
                <a:solidFill>
                  <a:srgbClr val="0000FF"/>
                </a:solidFill>
              </a:rPr>
              <a:t>GRANT SELECT </a:t>
            </a:r>
            <a:br>
              <a:rPr b="1" lang="en">
                <a:solidFill>
                  <a:srgbClr val="0000FF"/>
                </a:solidFill>
              </a:rPr>
            </a:br>
            <a:r>
              <a:rPr b="1" lang="en">
                <a:solidFill>
                  <a:srgbClr val="0000FF"/>
                </a:solidFill>
              </a:rPr>
              <a:t>  ON</a:t>
            </a:r>
            <a:r>
              <a:rPr b="1" lang="en">
                <a:solidFill>
                  <a:schemeClr val="dk1"/>
                </a:solidFill>
              </a:rPr>
              <a:t> spatial_ref_sys </a:t>
            </a:r>
            <a:r>
              <a:rPr b="1" lang="en">
                <a:solidFill>
                  <a:srgbClr val="0000FF"/>
                </a:solidFill>
              </a:rPr>
              <a:t>TO</a:t>
            </a:r>
            <a:r>
              <a:rPr b="1" lang="en">
                <a:solidFill>
                  <a:schemeClr val="dk1"/>
                </a:solidFill>
              </a:rPr>
              <a:t> postgis_reader;</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rgbClr val="9E9E9E"/>
                </a:solidFill>
              </a:rPr>
              <a:t>-- This works now!</a:t>
            </a:r>
            <a:endParaRPr b="1">
              <a:solidFill>
                <a:srgbClr val="9E9E9E"/>
              </a:solidFill>
            </a:endParaRPr>
          </a:p>
          <a:p>
            <a:pPr indent="0" lvl="0" marL="0" rtl="0" algn="l">
              <a:spcBef>
                <a:spcPts val="0"/>
              </a:spcBef>
              <a:spcAft>
                <a:spcPts val="0"/>
              </a:spcAft>
              <a:buNone/>
            </a:pPr>
            <a:r>
              <a:rPr b="1" lang="en">
                <a:solidFill>
                  <a:srgbClr val="0000FF"/>
                </a:solidFill>
              </a:rPr>
              <a:t>SELECT</a:t>
            </a:r>
            <a:r>
              <a:rPr b="1" lang="en">
                <a:solidFill>
                  <a:schemeClr val="dk1"/>
                </a:solidFill>
              </a:rPr>
              <a:t> </a:t>
            </a:r>
            <a:endParaRPr b="1">
              <a:solidFill>
                <a:srgbClr val="0000FF"/>
              </a:solidFill>
            </a:endParaRPr>
          </a:p>
          <a:p>
            <a:pPr indent="0" lvl="0" marL="0" rtl="0" algn="l">
              <a:spcBef>
                <a:spcPts val="0"/>
              </a:spcBef>
              <a:spcAft>
                <a:spcPts val="0"/>
              </a:spcAft>
              <a:buNone/>
            </a:pPr>
            <a:r>
              <a:rPr b="1" lang="en">
                <a:solidFill>
                  <a:schemeClr val="dk1"/>
                </a:solidFill>
              </a:rPr>
              <a:t>  </a:t>
            </a:r>
            <a:r>
              <a:rPr b="1" lang="en">
                <a:solidFill>
                  <a:srgbClr val="006E1D"/>
                </a:solidFill>
              </a:rPr>
              <a:t>ST_AsText(ST_Transform(</a:t>
            </a:r>
            <a:r>
              <a:rPr b="1" lang="en">
                <a:solidFill>
                  <a:schemeClr val="dk1"/>
                </a:solidFill>
              </a:rPr>
              <a:t>geom, 4326</a:t>
            </a:r>
            <a:r>
              <a:rPr b="1" lang="en">
                <a:solidFill>
                  <a:srgbClr val="006E1D"/>
                </a:solidFill>
              </a:rPr>
              <a:t>))</a:t>
            </a:r>
            <a:endParaRPr b="1">
              <a:solidFill>
                <a:srgbClr val="006E1D"/>
              </a:solidFill>
            </a:endParaRPr>
          </a:p>
          <a:p>
            <a:pPr indent="0" lvl="0" marL="0" rtl="0" algn="l">
              <a:spcBef>
                <a:spcPts val="0"/>
              </a:spcBef>
              <a:spcAft>
                <a:spcPts val="0"/>
              </a:spcAft>
              <a:buNone/>
            </a:pPr>
            <a:r>
              <a:rPr b="1" lang="en">
                <a:solidFill>
                  <a:srgbClr val="0000FF"/>
                </a:solidFill>
              </a:rPr>
              <a:t>FROM</a:t>
            </a:r>
            <a:r>
              <a:rPr b="1" lang="en">
                <a:solidFill>
                  <a:schemeClr val="dk1"/>
                </a:solidFill>
              </a:rPr>
              <a:t> nyc_streets </a:t>
            </a:r>
            <a:r>
              <a:rPr b="1" lang="en">
                <a:solidFill>
                  <a:srgbClr val="0000FF"/>
                </a:solidFill>
              </a:rPr>
              <a:t>LIMIT</a:t>
            </a:r>
            <a:r>
              <a:rPr b="1" lang="en">
                <a:solidFill>
                  <a:schemeClr val="dk1"/>
                </a:solidFill>
              </a:rPr>
              <a:t> 1;</a:t>
            </a:r>
            <a:endParaRPr b="1">
              <a:solidFill>
                <a:schemeClr val="dk1"/>
              </a:solidFill>
            </a:endParaRPr>
          </a:p>
        </p:txBody>
      </p:sp>
      <p:sp>
        <p:nvSpPr>
          <p:cNvPr id="2828" name="Google Shape;2828;p35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35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Read-Write Role</a:t>
            </a:r>
            <a:endParaRPr/>
          </a:p>
        </p:txBody>
      </p:sp>
      <p:sp>
        <p:nvSpPr>
          <p:cNvPr id="2834" name="Google Shape;2834;p353"/>
          <p:cNvSpPr txBox="1"/>
          <p:nvPr>
            <p:ph idx="2" type="title"/>
          </p:nvPr>
        </p:nvSpPr>
        <p:spPr>
          <a:xfrm>
            <a:off x="390525" y="1112425"/>
            <a:ext cx="8520600" cy="39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810">
                <a:solidFill>
                  <a:srgbClr val="9E9E9E"/>
                </a:solidFill>
              </a:rPr>
              <a:t>-- Make a postgis writer role</a:t>
            </a:r>
            <a:endParaRPr b="1" sz="1810">
              <a:solidFill>
                <a:srgbClr val="9E9E9E"/>
              </a:solidFill>
            </a:endParaRPr>
          </a:p>
          <a:p>
            <a:pPr indent="0" lvl="0" marL="0" rtl="0" algn="l">
              <a:spcBef>
                <a:spcPts val="0"/>
              </a:spcBef>
              <a:spcAft>
                <a:spcPts val="0"/>
              </a:spcAft>
              <a:buSzPts val="990"/>
              <a:buNone/>
            </a:pPr>
            <a:r>
              <a:rPr b="1" lang="en" sz="1810">
                <a:solidFill>
                  <a:srgbClr val="0000FF"/>
                </a:solidFill>
              </a:rPr>
              <a:t>CREATE ROLE </a:t>
            </a:r>
            <a:r>
              <a:rPr b="1" lang="en" sz="1810">
                <a:solidFill>
                  <a:schemeClr val="dk1"/>
                </a:solidFill>
              </a:rPr>
              <a:t>postgis_writer;</a:t>
            </a:r>
            <a:endParaRPr b="1" sz="1810">
              <a:solidFill>
                <a:schemeClr val="dk1"/>
              </a:solidFill>
            </a:endParaRPr>
          </a:p>
          <a:p>
            <a:pPr indent="0" lvl="0" marL="0" rtl="0" algn="l">
              <a:spcBef>
                <a:spcPts val="0"/>
              </a:spcBef>
              <a:spcAft>
                <a:spcPts val="0"/>
              </a:spcAft>
              <a:buSzPts val="990"/>
              <a:buNone/>
            </a:pPr>
            <a:r>
              <a:t/>
            </a:r>
            <a:endParaRPr b="1" sz="1810">
              <a:solidFill>
                <a:srgbClr val="9E9E9E"/>
              </a:solidFill>
            </a:endParaRPr>
          </a:p>
          <a:p>
            <a:pPr indent="0" lvl="0" marL="0" rtl="0" algn="l">
              <a:spcBef>
                <a:spcPts val="0"/>
              </a:spcBef>
              <a:spcAft>
                <a:spcPts val="0"/>
              </a:spcAft>
              <a:buSzPts val="990"/>
              <a:buNone/>
            </a:pPr>
            <a:r>
              <a:rPr b="1" lang="en" sz="1810">
                <a:solidFill>
                  <a:srgbClr val="9E9E9E"/>
                </a:solidFill>
              </a:rPr>
              <a:t>-- Start by giving it the </a:t>
            </a:r>
            <a:endParaRPr b="1" sz="1810">
              <a:solidFill>
                <a:srgbClr val="9E9E9E"/>
              </a:solidFill>
            </a:endParaRPr>
          </a:p>
          <a:p>
            <a:pPr indent="0" lvl="0" marL="0" rtl="0" algn="l">
              <a:spcBef>
                <a:spcPts val="0"/>
              </a:spcBef>
              <a:spcAft>
                <a:spcPts val="0"/>
              </a:spcAft>
              <a:buSzPts val="990"/>
              <a:buNone/>
            </a:pPr>
            <a:r>
              <a:rPr b="1" lang="en" sz="1810">
                <a:solidFill>
                  <a:srgbClr val="9E9E9E"/>
                </a:solidFill>
              </a:rPr>
              <a:t>-- postgis_reader powers</a:t>
            </a:r>
            <a:endParaRPr b="1" sz="1810">
              <a:solidFill>
                <a:srgbClr val="9E9E9E"/>
              </a:solidFill>
            </a:endParaRPr>
          </a:p>
          <a:p>
            <a:pPr indent="0" lvl="0" marL="0" rtl="0" algn="l">
              <a:spcBef>
                <a:spcPts val="0"/>
              </a:spcBef>
              <a:spcAft>
                <a:spcPts val="0"/>
              </a:spcAft>
              <a:buSzPts val="990"/>
              <a:buNone/>
            </a:pPr>
            <a:r>
              <a:rPr b="1" lang="en" sz="1810">
                <a:solidFill>
                  <a:srgbClr val="0000FF"/>
                </a:solidFill>
              </a:rPr>
              <a:t>GRANT</a:t>
            </a:r>
            <a:r>
              <a:rPr b="1" lang="en" sz="1810">
                <a:solidFill>
                  <a:schemeClr val="dk1"/>
                </a:solidFill>
              </a:rPr>
              <a:t> postgis_reader </a:t>
            </a:r>
            <a:r>
              <a:rPr b="1" lang="en" sz="1810">
                <a:solidFill>
                  <a:srgbClr val="0000FF"/>
                </a:solidFill>
              </a:rPr>
              <a:t>TO</a:t>
            </a:r>
            <a:r>
              <a:rPr b="1" lang="en" sz="1810">
                <a:solidFill>
                  <a:schemeClr val="dk1"/>
                </a:solidFill>
              </a:rPr>
              <a:t> postgis_writer;</a:t>
            </a:r>
            <a:endParaRPr b="1" sz="1810">
              <a:solidFill>
                <a:schemeClr val="dk1"/>
              </a:solidFill>
            </a:endParaRPr>
          </a:p>
          <a:p>
            <a:pPr indent="0" lvl="0" marL="0" rtl="0" algn="l">
              <a:spcBef>
                <a:spcPts val="0"/>
              </a:spcBef>
              <a:spcAft>
                <a:spcPts val="0"/>
              </a:spcAft>
              <a:buSzPts val="990"/>
              <a:buNone/>
            </a:pPr>
            <a:r>
              <a:t/>
            </a:r>
            <a:endParaRPr b="1" sz="1810">
              <a:solidFill>
                <a:srgbClr val="9E9E9E"/>
              </a:solidFill>
            </a:endParaRPr>
          </a:p>
          <a:p>
            <a:pPr indent="0" lvl="0" marL="0" rtl="0" algn="l">
              <a:spcBef>
                <a:spcPts val="0"/>
              </a:spcBef>
              <a:spcAft>
                <a:spcPts val="0"/>
              </a:spcAft>
              <a:buSzPts val="990"/>
              <a:buNone/>
            </a:pPr>
            <a:r>
              <a:rPr b="1" lang="en" sz="1810">
                <a:solidFill>
                  <a:srgbClr val="9E9E9E"/>
                </a:solidFill>
              </a:rPr>
              <a:t>-- OPTIONAL insert/update/delete powers for </a:t>
            </a:r>
            <a:endParaRPr b="1" sz="1810">
              <a:solidFill>
                <a:srgbClr val="9E9E9E"/>
              </a:solidFill>
            </a:endParaRPr>
          </a:p>
          <a:p>
            <a:pPr indent="0" lvl="0" marL="0" rtl="0" algn="l">
              <a:spcBef>
                <a:spcPts val="0"/>
              </a:spcBef>
              <a:spcAft>
                <a:spcPts val="0"/>
              </a:spcAft>
              <a:buSzPts val="990"/>
              <a:buNone/>
            </a:pPr>
            <a:r>
              <a:rPr b="1" lang="en" sz="1810">
                <a:solidFill>
                  <a:srgbClr val="9E9E9E"/>
                </a:solidFill>
              </a:rPr>
              <a:t>-- the spatial_ref_sys table</a:t>
            </a:r>
            <a:endParaRPr b="1" sz="1810">
              <a:solidFill>
                <a:srgbClr val="9E9E9E"/>
              </a:solidFill>
            </a:endParaRPr>
          </a:p>
          <a:p>
            <a:pPr indent="0" lvl="0" marL="0" rtl="0" algn="l">
              <a:spcBef>
                <a:spcPts val="0"/>
              </a:spcBef>
              <a:spcAft>
                <a:spcPts val="0"/>
              </a:spcAft>
              <a:buSzPts val="990"/>
              <a:buNone/>
            </a:pPr>
            <a:r>
              <a:rPr b="1" lang="en" sz="1810">
                <a:solidFill>
                  <a:srgbClr val="0000FF"/>
                </a:solidFill>
              </a:rPr>
              <a:t>GRANT INSERT, UPDATE, DELETE </a:t>
            </a:r>
            <a:br>
              <a:rPr b="1" lang="en" sz="1810">
                <a:solidFill>
                  <a:srgbClr val="0000FF"/>
                </a:solidFill>
              </a:rPr>
            </a:br>
            <a:r>
              <a:rPr b="1" lang="en" sz="1810">
                <a:solidFill>
                  <a:srgbClr val="0000FF"/>
                </a:solidFill>
              </a:rPr>
              <a:t>  ON </a:t>
            </a:r>
            <a:r>
              <a:rPr b="1" lang="en" sz="1810">
                <a:solidFill>
                  <a:schemeClr val="dk1"/>
                </a:solidFill>
              </a:rPr>
              <a:t>spatial_ref_sys </a:t>
            </a:r>
            <a:r>
              <a:rPr b="1" lang="en" sz="1810">
                <a:solidFill>
                  <a:srgbClr val="0000FF"/>
                </a:solidFill>
              </a:rPr>
              <a:t>TO</a:t>
            </a:r>
            <a:r>
              <a:rPr b="1" lang="en" sz="1810">
                <a:solidFill>
                  <a:schemeClr val="dk1"/>
                </a:solidFill>
              </a:rPr>
              <a:t> postgis_writer;</a:t>
            </a:r>
            <a:endParaRPr b="1" sz="1810">
              <a:solidFill>
                <a:schemeClr val="dk1"/>
              </a:solidFill>
            </a:endParaRPr>
          </a:p>
        </p:txBody>
      </p:sp>
      <p:sp>
        <p:nvSpPr>
          <p:cNvPr id="2835" name="Google Shape;2835;p35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35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Read-Write Role</a:t>
            </a:r>
            <a:endParaRPr/>
          </a:p>
        </p:txBody>
      </p:sp>
      <p:sp>
        <p:nvSpPr>
          <p:cNvPr id="2841" name="Google Shape;2841;p354"/>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E9E9E"/>
                </a:solidFill>
              </a:rPr>
              <a:t>-- Add insert/update/delete abilities to </a:t>
            </a:r>
            <a:endParaRPr b="1" sz="1800">
              <a:solidFill>
                <a:srgbClr val="9E9E9E"/>
              </a:solidFill>
            </a:endParaRPr>
          </a:p>
          <a:p>
            <a:pPr indent="0" lvl="0" marL="0" rtl="0" algn="l">
              <a:spcBef>
                <a:spcPts val="0"/>
              </a:spcBef>
              <a:spcAft>
                <a:spcPts val="0"/>
              </a:spcAft>
              <a:buNone/>
            </a:pPr>
            <a:r>
              <a:rPr b="1" lang="en" sz="1800">
                <a:solidFill>
                  <a:srgbClr val="9E9E9E"/>
                </a:solidFill>
              </a:rPr>
              <a:t>-- our web application</a:t>
            </a:r>
            <a:endParaRPr b="1" sz="1800">
              <a:solidFill>
                <a:srgbClr val="9E9E9E"/>
              </a:solidFill>
            </a:endParaRPr>
          </a:p>
          <a:p>
            <a:pPr indent="0" lvl="0" marL="0" rtl="0" algn="l">
              <a:spcBef>
                <a:spcPts val="0"/>
              </a:spcBef>
              <a:spcAft>
                <a:spcPts val="0"/>
              </a:spcAft>
              <a:buNone/>
            </a:pPr>
            <a:r>
              <a:rPr b="1" lang="en" sz="1800">
                <a:solidFill>
                  <a:srgbClr val="0000FF"/>
                </a:solidFill>
              </a:rPr>
              <a:t>GRANT</a:t>
            </a:r>
            <a:r>
              <a:rPr b="1" lang="en" sz="1800">
                <a:solidFill>
                  <a:schemeClr val="dk1"/>
                </a:solidFill>
              </a:rPr>
              <a:t> </a:t>
            </a:r>
            <a:r>
              <a:rPr b="1" lang="en" sz="1800">
                <a:solidFill>
                  <a:srgbClr val="0000FF"/>
                </a:solidFill>
              </a:rPr>
              <a:t>INSERT, UPDATE, DELETE </a:t>
            </a:r>
            <a:endParaRPr b="1" sz="1800">
              <a:solidFill>
                <a:srgbClr val="0000FF"/>
              </a:solidFill>
            </a:endParaRPr>
          </a:p>
          <a:p>
            <a:pPr indent="0" lvl="0" marL="0" rtl="0" algn="l">
              <a:spcBef>
                <a:spcPts val="0"/>
              </a:spcBef>
              <a:spcAft>
                <a:spcPts val="0"/>
              </a:spcAft>
              <a:buNone/>
            </a:pPr>
            <a:r>
              <a:rPr b="1" lang="en" sz="1800">
                <a:solidFill>
                  <a:schemeClr val="dk1"/>
                </a:solidFill>
              </a:rPr>
              <a:t>  </a:t>
            </a:r>
            <a:r>
              <a:rPr b="1" lang="en" sz="1800">
                <a:solidFill>
                  <a:srgbClr val="0000FF"/>
                </a:solidFill>
              </a:rPr>
              <a:t>ON</a:t>
            </a:r>
            <a:r>
              <a:rPr b="1" lang="en" sz="1800">
                <a:solidFill>
                  <a:schemeClr val="dk1"/>
                </a:solidFill>
              </a:rPr>
              <a:t> nyc_streets </a:t>
            </a:r>
            <a:r>
              <a:rPr b="1" lang="en" sz="1800">
                <a:solidFill>
                  <a:srgbClr val="0000FF"/>
                </a:solidFill>
              </a:rPr>
              <a:t>TO</a:t>
            </a:r>
            <a:r>
              <a:rPr b="1" lang="en" sz="1800">
                <a:solidFill>
                  <a:schemeClr val="dk1"/>
                </a:solidFill>
              </a:rPr>
              <a:t> postgis_writer;</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rgbClr val="9E9E9E"/>
                </a:solidFill>
              </a:rPr>
              <a:t>-- Make app1 a PostGIS writer to see </a:t>
            </a:r>
            <a:endParaRPr b="1" sz="1800">
              <a:solidFill>
                <a:srgbClr val="9E9E9E"/>
              </a:solidFill>
            </a:endParaRPr>
          </a:p>
          <a:p>
            <a:pPr indent="0" lvl="0" marL="0" rtl="0" algn="l">
              <a:spcBef>
                <a:spcPts val="0"/>
              </a:spcBef>
              <a:spcAft>
                <a:spcPts val="0"/>
              </a:spcAft>
              <a:buNone/>
            </a:pPr>
            <a:r>
              <a:rPr b="1" lang="en" sz="1800">
                <a:solidFill>
                  <a:srgbClr val="9E9E9E"/>
                </a:solidFill>
              </a:rPr>
              <a:t>-- if it works!</a:t>
            </a:r>
            <a:endParaRPr b="1" sz="1800">
              <a:solidFill>
                <a:srgbClr val="9E9E9E"/>
              </a:solidFill>
            </a:endParaRPr>
          </a:p>
          <a:p>
            <a:pPr indent="0" lvl="0" marL="0" rtl="0" algn="l">
              <a:spcBef>
                <a:spcPts val="0"/>
              </a:spcBef>
              <a:spcAft>
                <a:spcPts val="0"/>
              </a:spcAft>
              <a:buNone/>
            </a:pPr>
            <a:r>
              <a:rPr b="1" lang="en" sz="1800">
                <a:solidFill>
                  <a:srgbClr val="0000FF"/>
                </a:solidFill>
              </a:rPr>
              <a:t>GRANT</a:t>
            </a:r>
            <a:r>
              <a:rPr b="1" lang="en" sz="1800">
                <a:solidFill>
                  <a:schemeClr val="dk1"/>
                </a:solidFill>
              </a:rPr>
              <a:t> postgis_writer </a:t>
            </a:r>
            <a:r>
              <a:rPr b="1" lang="en" sz="1800">
                <a:solidFill>
                  <a:srgbClr val="0000FF"/>
                </a:solidFill>
              </a:rPr>
              <a:t>TO</a:t>
            </a:r>
            <a:r>
              <a:rPr b="1" lang="en" sz="1800">
                <a:solidFill>
                  <a:schemeClr val="dk1"/>
                </a:solidFill>
              </a:rPr>
              <a:t> app1;</a:t>
            </a:r>
            <a:endParaRPr b="1" sz="1800">
              <a:solidFill>
                <a:schemeClr val="dk1"/>
              </a:solidFill>
            </a:endParaRPr>
          </a:p>
        </p:txBody>
      </p:sp>
      <p:sp>
        <p:nvSpPr>
          <p:cNvPr id="2842" name="Google Shape;2842;p35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3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SSL connection encryption (postgresql.conf)</a:t>
            </a:r>
            <a:endParaRPr/>
          </a:p>
          <a:p>
            <a:pPr indent="-349250" lvl="1" marL="914400" rtl="0" algn="l">
              <a:spcBef>
                <a:spcPts val="0"/>
              </a:spcBef>
              <a:spcAft>
                <a:spcPts val="0"/>
              </a:spcAft>
              <a:buSzPts val="1900"/>
              <a:buChar char="○"/>
            </a:pPr>
            <a:r>
              <a:rPr lang="en"/>
              <a:t>certificate-based authentication</a:t>
            </a:r>
            <a:endParaRPr/>
          </a:p>
          <a:p>
            <a:pPr indent="-374650" lvl="0" marL="457200" rtl="0" algn="l">
              <a:spcBef>
                <a:spcPts val="0"/>
              </a:spcBef>
              <a:spcAft>
                <a:spcPts val="0"/>
              </a:spcAft>
              <a:buSzPts val="2300"/>
              <a:buChar char="●"/>
            </a:pPr>
            <a:r>
              <a:rPr lang="en"/>
              <a:t>data encryption (pgcrypto)</a:t>
            </a:r>
            <a:endParaRPr/>
          </a:p>
          <a:p>
            <a:pPr indent="-349250" lvl="1" marL="914400" rtl="0" algn="l">
              <a:spcBef>
                <a:spcPts val="0"/>
              </a:spcBef>
              <a:spcAft>
                <a:spcPts val="0"/>
              </a:spcAft>
              <a:buSzPts val="1900"/>
              <a:buChar char="○"/>
            </a:pPr>
            <a:r>
              <a:rPr lang="en"/>
              <a:t>symmetric</a:t>
            </a:r>
            <a:endParaRPr/>
          </a:p>
          <a:p>
            <a:pPr indent="-349250" lvl="1" marL="914400" rtl="0" algn="l">
              <a:spcBef>
                <a:spcPts val="0"/>
              </a:spcBef>
              <a:spcAft>
                <a:spcPts val="0"/>
              </a:spcAft>
              <a:buSzPts val="1900"/>
              <a:buChar char="○"/>
            </a:pPr>
            <a:r>
              <a:rPr lang="en"/>
              <a:t>public key</a:t>
            </a:r>
            <a:endParaRPr/>
          </a:p>
          <a:p>
            <a:pPr indent="-349250" lvl="1" marL="914400" rtl="0" algn="l">
              <a:spcBef>
                <a:spcPts val="0"/>
              </a:spcBef>
              <a:spcAft>
                <a:spcPts val="0"/>
              </a:spcAft>
              <a:buSzPts val="1900"/>
              <a:buChar char="○"/>
            </a:pPr>
            <a:r>
              <a:rPr lang="en"/>
              <a:t>hashes</a:t>
            </a:r>
            <a:endParaRPr/>
          </a:p>
        </p:txBody>
      </p:sp>
      <p:sp>
        <p:nvSpPr>
          <p:cNvPr id="2848" name="Google Shape;2848;p35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Encryption in PostgreSQL</a:t>
            </a:r>
            <a:endParaRPr/>
          </a:p>
        </p:txBody>
      </p:sp>
      <p:sp>
        <p:nvSpPr>
          <p:cNvPr id="2849" name="Google Shape;2849;p35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35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Enabling SSL Connections</a:t>
            </a:r>
            <a:endParaRPr/>
          </a:p>
        </p:txBody>
      </p:sp>
      <p:sp>
        <p:nvSpPr>
          <p:cNvPr id="2855" name="Google Shape;2855;p356"/>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 Create a new certificate, filling out </a:t>
            </a:r>
            <a:endParaRPr b="1" sz="1600">
              <a:solidFill>
                <a:schemeClr val="dk2"/>
              </a:solidFill>
            </a:endParaRPr>
          </a:p>
          <a:p>
            <a:pPr indent="0" lvl="0" marL="0" rtl="0" algn="l">
              <a:spcBef>
                <a:spcPts val="0"/>
              </a:spcBef>
              <a:spcAft>
                <a:spcPts val="0"/>
              </a:spcAft>
              <a:buNone/>
            </a:pPr>
            <a:r>
              <a:rPr b="1" lang="en" sz="1600">
                <a:solidFill>
                  <a:schemeClr val="dk2"/>
                </a:solidFill>
              </a:rPr>
              <a:t># the certification info as prompted</a:t>
            </a:r>
            <a:endParaRPr b="1" sz="1600">
              <a:solidFill>
                <a:schemeClr val="dk2"/>
              </a:solidFill>
            </a:endParaRPr>
          </a:p>
          <a:p>
            <a:pPr indent="0" lvl="0" marL="0" rtl="0" algn="l">
              <a:spcBef>
                <a:spcPts val="0"/>
              </a:spcBef>
              <a:spcAft>
                <a:spcPts val="0"/>
              </a:spcAft>
              <a:buNone/>
            </a:pPr>
            <a:r>
              <a:rPr b="1" lang="en" sz="1600">
                <a:solidFill>
                  <a:schemeClr val="dk1"/>
                </a:solidFill>
              </a:rPr>
              <a:t>openssl req -new -text -out server.req</a:t>
            </a:r>
            <a:endParaRPr b="1" sz="1600">
              <a:solidFill>
                <a:schemeClr val="dk1"/>
              </a:solidFill>
            </a:endParaRPr>
          </a:p>
          <a:p>
            <a:pPr indent="0" lvl="0" marL="0" rtl="0" algn="l">
              <a:spcBef>
                <a:spcPts val="0"/>
              </a:spcBef>
              <a:spcAft>
                <a:spcPts val="0"/>
              </a:spcAft>
              <a:buNone/>
            </a:pPr>
            <a:r>
              <a:t/>
            </a:r>
            <a:endParaRPr b="1" sz="1600">
              <a:solidFill>
                <a:schemeClr val="dk2"/>
              </a:solidFill>
            </a:endParaRPr>
          </a:p>
          <a:p>
            <a:pPr indent="0" lvl="0" marL="0" rtl="0" algn="l">
              <a:spcBef>
                <a:spcPts val="0"/>
              </a:spcBef>
              <a:spcAft>
                <a:spcPts val="0"/>
              </a:spcAft>
              <a:buNone/>
            </a:pPr>
            <a:r>
              <a:rPr b="1" lang="en" sz="1600">
                <a:solidFill>
                  <a:schemeClr val="dk2"/>
                </a:solidFill>
              </a:rPr>
              <a:t># Strip the passphrase from the certificate</a:t>
            </a:r>
            <a:endParaRPr b="1" sz="1600">
              <a:solidFill>
                <a:schemeClr val="dk2"/>
              </a:solidFill>
            </a:endParaRPr>
          </a:p>
          <a:p>
            <a:pPr indent="0" lvl="0" marL="0" rtl="0" algn="l">
              <a:spcBef>
                <a:spcPts val="0"/>
              </a:spcBef>
              <a:spcAft>
                <a:spcPts val="0"/>
              </a:spcAft>
              <a:buNone/>
            </a:pPr>
            <a:r>
              <a:rPr b="1" lang="en" sz="1600">
                <a:solidFill>
                  <a:schemeClr val="dk1"/>
                </a:solidFill>
              </a:rPr>
              <a:t>openssl rsa -in privkey.pem -out server.key</a:t>
            </a:r>
            <a:endParaRPr b="1" sz="1600">
              <a:solidFill>
                <a:schemeClr val="dk1"/>
              </a:solidFill>
            </a:endParaRPr>
          </a:p>
          <a:p>
            <a:pPr indent="0" lvl="0" marL="0" rtl="0" algn="l">
              <a:spcBef>
                <a:spcPts val="0"/>
              </a:spcBef>
              <a:spcAft>
                <a:spcPts val="0"/>
              </a:spcAft>
              <a:buNone/>
            </a:pPr>
            <a:r>
              <a:t/>
            </a:r>
            <a:endParaRPr b="1" sz="1600">
              <a:solidFill>
                <a:schemeClr val="dk2"/>
              </a:solidFill>
            </a:endParaRPr>
          </a:p>
          <a:p>
            <a:pPr indent="0" lvl="0" marL="0" rtl="0" algn="l">
              <a:spcBef>
                <a:spcPts val="0"/>
              </a:spcBef>
              <a:spcAft>
                <a:spcPts val="0"/>
              </a:spcAft>
              <a:buNone/>
            </a:pPr>
            <a:r>
              <a:rPr b="1" lang="en" sz="1600">
                <a:solidFill>
                  <a:schemeClr val="dk2"/>
                </a:solidFill>
              </a:rPr>
              <a:t># Convert the certificate into a self-signed cert</a:t>
            </a:r>
            <a:endParaRPr b="1" sz="1600">
              <a:solidFill>
                <a:schemeClr val="dk2"/>
              </a:solidFill>
            </a:endParaRPr>
          </a:p>
          <a:p>
            <a:pPr indent="0" lvl="0" marL="0" rtl="0" algn="l">
              <a:spcBef>
                <a:spcPts val="0"/>
              </a:spcBef>
              <a:spcAft>
                <a:spcPts val="0"/>
              </a:spcAft>
              <a:buNone/>
            </a:pPr>
            <a:r>
              <a:rPr b="1" lang="en" sz="1600">
                <a:solidFill>
                  <a:schemeClr val="dk1"/>
                </a:solidFill>
              </a:rPr>
              <a:t>openssl req -x509 -in server.req -text \</a:t>
            </a:r>
            <a:endParaRPr b="1" sz="1600">
              <a:solidFill>
                <a:schemeClr val="dk1"/>
              </a:solidFill>
            </a:endParaRPr>
          </a:p>
          <a:p>
            <a:pPr indent="0" lvl="0" marL="0" rtl="0" algn="l">
              <a:spcBef>
                <a:spcPts val="0"/>
              </a:spcBef>
              <a:spcAft>
                <a:spcPts val="0"/>
              </a:spcAft>
              <a:buNone/>
            </a:pPr>
            <a:r>
              <a:rPr b="1" lang="en" sz="1600">
                <a:solidFill>
                  <a:schemeClr val="dk1"/>
                </a:solidFill>
              </a:rPr>
              <a:t>        -key server.key -out server.crt</a:t>
            </a:r>
            <a:endParaRPr b="1" sz="1600">
              <a:solidFill>
                <a:schemeClr val="dk1"/>
              </a:solidFill>
            </a:endParaRPr>
          </a:p>
          <a:p>
            <a:pPr indent="0" lvl="0" marL="0" rtl="0" algn="l">
              <a:spcBef>
                <a:spcPts val="0"/>
              </a:spcBef>
              <a:spcAft>
                <a:spcPts val="0"/>
              </a:spcAft>
              <a:buNone/>
            </a:pPr>
            <a:r>
              <a:t/>
            </a:r>
            <a:endParaRPr b="1" sz="1600">
              <a:solidFill>
                <a:schemeClr val="dk2"/>
              </a:solidFill>
            </a:endParaRPr>
          </a:p>
          <a:p>
            <a:pPr indent="0" lvl="0" marL="0" rtl="0" algn="l">
              <a:spcBef>
                <a:spcPts val="0"/>
              </a:spcBef>
              <a:spcAft>
                <a:spcPts val="0"/>
              </a:spcAft>
              <a:buNone/>
            </a:pPr>
            <a:r>
              <a:rPr b="1" lang="en" sz="1600">
                <a:solidFill>
                  <a:schemeClr val="dk2"/>
                </a:solidFill>
              </a:rPr>
              <a:t># Set the permission of the key </a:t>
            </a:r>
            <a:endParaRPr b="1" sz="1600">
              <a:solidFill>
                <a:schemeClr val="dk2"/>
              </a:solidFill>
            </a:endParaRPr>
          </a:p>
          <a:p>
            <a:pPr indent="0" lvl="0" marL="0" rtl="0" algn="l">
              <a:spcBef>
                <a:spcPts val="0"/>
              </a:spcBef>
              <a:spcAft>
                <a:spcPts val="0"/>
              </a:spcAft>
              <a:buNone/>
            </a:pPr>
            <a:r>
              <a:rPr b="1" lang="en" sz="1600">
                <a:solidFill>
                  <a:schemeClr val="dk2"/>
                </a:solidFill>
              </a:rPr>
              <a:t># to private read/write</a:t>
            </a:r>
            <a:endParaRPr b="1" sz="1600">
              <a:solidFill>
                <a:schemeClr val="dk2"/>
              </a:solidFill>
            </a:endParaRPr>
          </a:p>
          <a:p>
            <a:pPr indent="0" lvl="0" marL="0" rtl="0" algn="l">
              <a:spcBef>
                <a:spcPts val="0"/>
              </a:spcBef>
              <a:spcAft>
                <a:spcPts val="0"/>
              </a:spcAft>
              <a:buNone/>
            </a:pPr>
            <a:r>
              <a:rPr b="1" lang="en" sz="1600">
                <a:solidFill>
                  <a:schemeClr val="dk1"/>
                </a:solidFill>
              </a:rPr>
              <a:t>chmod og-rwx server.key</a:t>
            </a:r>
            <a:endParaRPr b="1" sz="1600">
              <a:solidFill>
                <a:schemeClr val="dk1"/>
              </a:solidFill>
            </a:endParaRPr>
          </a:p>
        </p:txBody>
      </p:sp>
      <p:sp>
        <p:nvSpPr>
          <p:cNvPr id="2856" name="Google Shape;2856;p35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0" name="Shape 2860"/>
        <p:cNvGrpSpPr/>
        <p:nvPr/>
      </p:nvGrpSpPr>
      <p:grpSpPr>
        <a:xfrm>
          <a:off x="0" y="0"/>
          <a:ext cx="0" cy="0"/>
          <a:chOff x="0" y="0"/>
          <a:chExt cx="0" cy="0"/>
        </a:xfrm>
      </p:grpSpPr>
      <p:sp>
        <p:nvSpPr>
          <p:cNvPr id="2861" name="Google Shape;2861;p3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Copy the server.crt and server.key PostgreSQL data directory.</a:t>
            </a:r>
            <a:endParaRPr/>
          </a:p>
          <a:p>
            <a:pPr indent="-374650" lvl="0" marL="457200" rtl="0" algn="l">
              <a:spcBef>
                <a:spcPts val="0"/>
              </a:spcBef>
              <a:spcAft>
                <a:spcPts val="0"/>
              </a:spcAft>
              <a:buSzPts val="2300"/>
              <a:buChar char="●"/>
            </a:pPr>
            <a:r>
              <a:rPr lang="en"/>
              <a:t>Enable SSL support in the postgresql.conf file by turning the “ssl” parameter to “on”. </a:t>
            </a:r>
            <a:endParaRPr/>
          </a:p>
          <a:p>
            <a:pPr indent="-374650" lvl="0" marL="457200" rtl="0" algn="l">
              <a:spcBef>
                <a:spcPts val="0"/>
              </a:spcBef>
              <a:spcAft>
                <a:spcPts val="0"/>
              </a:spcAft>
              <a:buSzPts val="2300"/>
              <a:buChar char="●"/>
            </a:pPr>
            <a:r>
              <a:rPr lang="en"/>
              <a:t>Re-start PostgreSQL</a:t>
            </a:r>
            <a:endParaRPr/>
          </a:p>
        </p:txBody>
      </p:sp>
      <p:sp>
        <p:nvSpPr>
          <p:cNvPr id="2862" name="Google Shape;2862;p35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Enabling SSL Connections</a:t>
            </a:r>
            <a:endParaRPr/>
          </a:p>
        </p:txBody>
      </p:sp>
      <p:sp>
        <p:nvSpPr>
          <p:cNvPr id="2863" name="Google Shape;2863;p35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35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Enabling Data Encryption</a:t>
            </a:r>
            <a:endParaRPr/>
          </a:p>
        </p:txBody>
      </p:sp>
      <p:sp>
        <p:nvSpPr>
          <p:cNvPr id="2869" name="Google Shape;2869;p358"/>
          <p:cNvSpPr txBox="1"/>
          <p:nvPr>
            <p:ph idx="4294967295"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Consolas"/>
                <a:ea typeface="Consolas"/>
                <a:cs typeface="Consolas"/>
                <a:sym typeface="Consolas"/>
              </a:rPr>
              <a:t>CREATE EXTENSION</a:t>
            </a:r>
            <a:r>
              <a:rPr b="1" lang="en" sz="1800">
                <a:solidFill>
                  <a:schemeClr val="dk1"/>
                </a:solidFill>
                <a:latin typeface="Consolas"/>
                <a:ea typeface="Consolas"/>
                <a:cs typeface="Consolas"/>
                <a:sym typeface="Consolas"/>
              </a:rPr>
              <a:t> pgcrypto;</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latin typeface="Consolas"/>
                <a:ea typeface="Consolas"/>
                <a:cs typeface="Consolas"/>
                <a:sym typeface="Consolas"/>
              </a:rPr>
              <a:t>-- encrypt a string using blowfish (bf)</a:t>
            </a:r>
            <a:endParaRPr b="1" sz="1800">
              <a:solidFill>
                <a:srgbClr val="999999"/>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SELECT</a:t>
            </a:r>
            <a:r>
              <a:rPr b="1" lang="en" sz="1800">
                <a:solidFill>
                  <a:schemeClr val="dk1"/>
                </a:solidFill>
                <a:latin typeface="Consolas"/>
                <a:ea typeface="Consolas"/>
                <a:cs typeface="Consolas"/>
                <a:sym typeface="Consolas"/>
              </a:rPr>
              <a:t> encrypt(</a:t>
            </a:r>
            <a:r>
              <a:rPr b="1" lang="en" sz="1800">
                <a:solidFill>
                  <a:srgbClr val="B45F06"/>
                </a:solidFill>
                <a:latin typeface="Consolas"/>
                <a:ea typeface="Consolas"/>
                <a:cs typeface="Consolas"/>
                <a:sym typeface="Consolas"/>
              </a:rPr>
              <a:t>'this is a test phrase'</a:t>
            </a:r>
            <a:r>
              <a:rPr b="1" lang="en" sz="1800">
                <a:solidFill>
                  <a:schemeClr val="dk1"/>
                </a:solidFill>
                <a:latin typeface="Consolas"/>
                <a:ea typeface="Consolas"/>
                <a:cs typeface="Consolas"/>
                <a:sym typeface="Consolas"/>
              </a:rPr>
              <a:t>,  </a:t>
            </a:r>
            <a:r>
              <a:rPr b="1" lang="en" sz="1800">
                <a:solidFill>
                  <a:srgbClr val="9E9E9E"/>
                </a:solidFill>
                <a:latin typeface="Consolas"/>
                <a:ea typeface="Consolas"/>
                <a:cs typeface="Consolas"/>
                <a:sym typeface="Consolas"/>
              </a:rPr>
              <a:t>-- string</a:t>
            </a:r>
            <a:endParaRPr b="1" sz="1800">
              <a:solidFill>
                <a:srgbClr val="9E9E9E"/>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'mykey'</a:t>
            </a:r>
            <a:r>
              <a:rPr b="1" lang="en" sz="1800">
                <a:solidFill>
                  <a:schemeClr val="dk1"/>
                </a:solidFill>
                <a:latin typeface="Consolas"/>
                <a:ea typeface="Consolas"/>
                <a:cs typeface="Consolas"/>
                <a:sym typeface="Consolas"/>
              </a:rPr>
              <a:t>,                  </a:t>
            </a:r>
            <a:r>
              <a:rPr b="1" lang="en" sz="1800">
                <a:solidFill>
                  <a:srgbClr val="9E9E9E"/>
                </a:solidFill>
                <a:latin typeface="Consolas"/>
                <a:ea typeface="Consolas"/>
                <a:cs typeface="Consolas"/>
                <a:sym typeface="Consolas"/>
              </a:rPr>
              <a:t>-- key</a:t>
            </a:r>
            <a:endParaRPr b="1" sz="1800">
              <a:solidFill>
                <a:srgbClr val="9E9E9E"/>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'bf'</a:t>
            </a:r>
            <a:r>
              <a:rPr b="1" lang="en" sz="1800">
                <a:solidFill>
                  <a:schemeClr val="dk1"/>
                </a:solidFill>
                <a:latin typeface="Consolas"/>
                <a:ea typeface="Consolas"/>
                <a:cs typeface="Consolas"/>
                <a:sym typeface="Consolas"/>
              </a:rPr>
              <a:t>);                    </a:t>
            </a:r>
            <a:r>
              <a:rPr b="1" lang="en" sz="1800">
                <a:solidFill>
                  <a:srgbClr val="9E9E9E"/>
                </a:solidFill>
                <a:latin typeface="Consolas"/>
                <a:ea typeface="Consolas"/>
                <a:cs typeface="Consolas"/>
                <a:sym typeface="Consolas"/>
              </a:rPr>
              <a:t>-- cipher</a:t>
            </a:r>
            <a:br>
              <a:rPr b="1" lang="en" sz="1800">
                <a:solidFill>
                  <a:schemeClr val="dk1"/>
                </a:solidFill>
                <a:latin typeface="Consolas"/>
                <a:ea typeface="Consolas"/>
                <a:cs typeface="Consolas"/>
                <a:sym typeface="Consolas"/>
              </a:rPr>
            </a:b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latin typeface="Consolas"/>
                <a:ea typeface="Consolas"/>
                <a:cs typeface="Consolas"/>
                <a:sym typeface="Consolas"/>
              </a:rPr>
              <a:t>-- round-trip a string using blowfish (bf)</a:t>
            </a:r>
            <a:endParaRPr b="1" sz="1800">
              <a:solidFill>
                <a:srgbClr val="999999"/>
              </a:solidFill>
              <a:latin typeface="Consolas"/>
              <a:ea typeface="Consolas"/>
              <a:cs typeface="Consolas"/>
              <a:sym typeface="Consolas"/>
            </a:endParaRPr>
          </a:p>
          <a:p>
            <a:pPr indent="0" lvl="0" marL="0" rtl="0" algn="l">
              <a:spcBef>
                <a:spcPts val="0"/>
              </a:spcBef>
              <a:spcAft>
                <a:spcPts val="0"/>
              </a:spcAft>
              <a:buNone/>
            </a:pPr>
            <a:r>
              <a:rPr b="1" lang="en" sz="1800">
                <a:solidFill>
                  <a:srgbClr val="0000FF"/>
                </a:solidFill>
                <a:latin typeface="Consolas"/>
                <a:ea typeface="Consolas"/>
                <a:cs typeface="Consolas"/>
                <a:sym typeface="Consolas"/>
              </a:rPr>
              <a:t>SELECT</a:t>
            </a:r>
            <a:r>
              <a:rPr b="1" lang="en" sz="1800">
                <a:solidFill>
                  <a:schemeClr val="dk1"/>
                </a:solidFill>
                <a:latin typeface="Consolas"/>
                <a:ea typeface="Consolas"/>
                <a:cs typeface="Consolas"/>
                <a:sym typeface="Consolas"/>
              </a:rPr>
              <a:t> decrypt(encrypt(</a:t>
            </a:r>
            <a:r>
              <a:rPr b="1" lang="en" sz="1800">
                <a:solidFill>
                  <a:srgbClr val="B45F06"/>
                </a:solidFill>
                <a:latin typeface="Consolas"/>
                <a:ea typeface="Consolas"/>
                <a:cs typeface="Consolas"/>
                <a:sym typeface="Consolas"/>
              </a:rPr>
              <a:t>'this is a test phrase'</a:t>
            </a:r>
            <a:r>
              <a:rPr b="1" lang="en" sz="1800">
                <a:solidFill>
                  <a:schemeClr val="dk1"/>
                </a:solidFill>
                <a:latin typeface="Consolas"/>
                <a:ea typeface="Consolas"/>
                <a:cs typeface="Consolas"/>
                <a:sym typeface="Consolas"/>
              </a:rPr>
              <a:t>, </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'mykey'</a:t>
            </a:r>
            <a:r>
              <a:rPr b="1" lang="en" sz="1800">
                <a:solidFill>
                  <a:schemeClr val="dk1"/>
                </a:solidFill>
                <a:latin typeface="Consolas"/>
                <a:ea typeface="Consolas"/>
                <a:cs typeface="Consolas"/>
                <a:sym typeface="Consolas"/>
              </a:rPr>
              <a:t>, </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'bf'</a:t>
            </a:r>
            <a:r>
              <a:rPr b="1" lang="en" sz="1800">
                <a:solidFill>
                  <a:schemeClr val="dk1"/>
                </a:solidFill>
                <a:latin typeface="Consolas"/>
                <a:ea typeface="Consolas"/>
                <a:cs typeface="Consolas"/>
                <a:sym typeface="Consolas"/>
              </a:rPr>
              <a:t>), </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'mykey'</a:t>
            </a:r>
            <a:r>
              <a:rPr b="1" lang="en" sz="1800">
                <a:solidFill>
                  <a:schemeClr val="dk1"/>
                </a:solidFill>
                <a:latin typeface="Consolas"/>
                <a:ea typeface="Consolas"/>
                <a:cs typeface="Consolas"/>
                <a:sym typeface="Consolas"/>
              </a:rPr>
              <a:t>, </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rPr b="1" lang="en" sz="1800">
                <a:solidFill>
                  <a:schemeClr val="dk1"/>
                </a:solidFill>
                <a:latin typeface="Consolas"/>
                <a:ea typeface="Consolas"/>
                <a:cs typeface="Consolas"/>
                <a:sym typeface="Consolas"/>
              </a:rPr>
              <a:t>               </a:t>
            </a:r>
            <a:r>
              <a:rPr b="1" lang="en" sz="1800">
                <a:solidFill>
                  <a:srgbClr val="B45F06"/>
                </a:solidFill>
                <a:latin typeface="Consolas"/>
                <a:ea typeface="Consolas"/>
                <a:cs typeface="Consolas"/>
                <a:sym typeface="Consolas"/>
              </a:rPr>
              <a:t>'bf'</a:t>
            </a:r>
            <a:r>
              <a:rPr b="1" lang="en" sz="1800">
                <a:solidFill>
                  <a:schemeClr val="dk1"/>
                </a:solidFill>
                <a:latin typeface="Consolas"/>
                <a:ea typeface="Consolas"/>
                <a:cs typeface="Consolas"/>
                <a:sym typeface="Consolas"/>
              </a:rPr>
              <a:t>)</a:t>
            </a:r>
            <a:r>
              <a:rPr b="1" lang="en" sz="1800">
                <a:solidFill>
                  <a:schemeClr val="dk1"/>
                </a:solidFill>
                <a:latin typeface="Consolas"/>
                <a:ea typeface="Consolas"/>
                <a:cs typeface="Consolas"/>
                <a:sym typeface="Consolas"/>
              </a:rPr>
              <a:t>;</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b="1" sz="1800">
              <a:solidFill>
                <a:schemeClr val="dk1"/>
              </a:solidFill>
              <a:latin typeface="Consolas"/>
              <a:ea typeface="Consolas"/>
              <a:cs typeface="Consolas"/>
              <a:sym typeface="Consolas"/>
            </a:endParaRPr>
          </a:p>
        </p:txBody>
      </p:sp>
      <p:sp>
        <p:nvSpPr>
          <p:cNvPr id="2870" name="Google Shape;2870;p35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3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password (MD5)</a:t>
            </a:r>
            <a:endParaRPr/>
          </a:p>
          <a:p>
            <a:pPr indent="-374650" lvl="0" marL="457200" rtl="0" algn="l">
              <a:spcBef>
                <a:spcPts val="0"/>
              </a:spcBef>
              <a:spcAft>
                <a:spcPts val="0"/>
              </a:spcAft>
              <a:buSzPts val="2300"/>
              <a:buChar char="●"/>
            </a:pPr>
            <a:r>
              <a:rPr lang="en"/>
              <a:t>kerberos</a:t>
            </a:r>
            <a:endParaRPr/>
          </a:p>
          <a:p>
            <a:pPr indent="-349250" lvl="1" marL="914400" rtl="0" algn="l">
              <a:spcBef>
                <a:spcPts val="0"/>
              </a:spcBef>
              <a:spcAft>
                <a:spcPts val="0"/>
              </a:spcAft>
              <a:buSzPts val="1900"/>
              <a:buChar char="○"/>
            </a:pPr>
            <a:r>
              <a:rPr lang="en"/>
              <a:t>SSPI (MicroSoft AD)</a:t>
            </a:r>
            <a:endParaRPr/>
          </a:p>
          <a:p>
            <a:pPr indent="-349250" lvl="1" marL="914400" rtl="0" algn="l">
              <a:spcBef>
                <a:spcPts val="0"/>
              </a:spcBef>
              <a:spcAft>
                <a:spcPts val="0"/>
              </a:spcAft>
              <a:buSzPts val="1900"/>
              <a:buChar char="○"/>
            </a:pPr>
            <a:r>
              <a:rPr lang="en"/>
              <a:t>GSSAPI</a:t>
            </a:r>
            <a:endParaRPr/>
          </a:p>
          <a:p>
            <a:pPr indent="-374650" lvl="0" marL="457200" rtl="0" algn="l">
              <a:spcBef>
                <a:spcPts val="0"/>
              </a:spcBef>
              <a:spcAft>
                <a:spcPts val="0"/>
              </a:spcAft>
              <a:buSzPts val="2300"/>
              <a:buChar char="●"/>
            </a:pPr>
            <a:r>
              <a:rPr lang="en"/>
              <a:t>LDAP</a:t>
            </a:r>
            <a:endParaRPr/>
          </a:p>
          <a:p>
            <a:pPr indent="-374650" lvl="0" marL="457200" rtl="0" algn="l">
              <a:spcBef>
                <a:spcPts val="0"/>
              </a:spcBef>
              <a:spcAft>
                <a:spcPts val="0"/>
              </a:spcAft>
              <a:buSzPts val="2300"/>
              <a:buChar char="●"/>
            </a:pPr>
            <a:r>
              <a:rPr lang="en"/>
              <a:t>SSL certificate</a:t>
            </a:r>
            <a:endParaRPr/>
          </a:p>
          <a:p>
            <a:pPr indent="-374650" lvl="0" marL="457200" rtl="0" algn="l">
              <a:spcBef>
                <a:spcPts val="0"/>
              </a:spcBef>
              <a:spcAft>
                <a:spcPts val="0"/>
              </a:spcAft>
              <a:buSzPts val="2300"/>
              <a:buChar char="●"/>
            </a:pPr>
            <a:r>
              <a:rPr lang="en"/>
              <a:t>PAM (Solaris, Linux)</a:t>
            </a:r>
            <a:endParaRPr/>
          </a:p>
        </p:txBody>
      </p:sp>
      <p:sp>
        <p:nvSpPr>
          <p:cNvPr id="2876" name="Google Shape;2876;p35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Authentication (pg_hba.conf)</a:t>
            </a:r>
            <a:endParaRPr/>
          </a:p>
        </p:txBody>
      </p:sp>
      <p:sp>
        <p:nvSpPr>
          <p:cNvPr id="2877" name="Google Shape;2877;p35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4 - Creating a Spatial Database</a:t>
            </a:r>
            <a:endParaRPr b="1" sz="1500">
              <a:solidFill>
                <a:srgbClr val="FFFFFF"/>
              </a:solidFill>
              <a:latin typeface="Calibri"/>
              <a:ea typeface="Calibri"/>
              <a:cs typeface="Calibri"/>
              <a:sym typeface="Calibri"/>
            </a:endParaRPr>
          </a:p>
        </p:txBody>
      </p:sp>
      <p:sp>
        <p:nvSpPr>
          <p:cNvPr id="357" name="Google Shape;357;p45"/>
          <p:cNvSpPr txBox="1"/>
          <p:nvPr/>
        </p:nvSpPr>
        <p:spPr>
          <a:xfrm>
            <a:off x="317500" y="389475"/>
            <a:ext cx="34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Arial Black"/>
                <a:ea typeface="Arial Black"/>
                <a:cs typeface="Arial Black"/>
                <a:sym typeface="Arial Black"/>
              </a:rPr>
              <a:t>Run SQL Query</a:t>
            </a:r>
            <a:endParaRPr sz="2200">
              <a:latin typeface="Arial Black"/>
              <a:ea typeface="Arial Black"/>
              <a:cs typeface="Arial Black"/>
              <a:sym typeface="Arial Black"/>
            </a:endParaRPr>
          </a:p>
        </p:txBody>
      </p:sp>
      <p:sp>
        <p:nvSpPr>
          <p:cNvPr id="358" name="Google Shape;358;p45"/>
          <p:cNvSpPr txBox="1"/>
          <p:nvPr/>
        </p:nvSpPr>
        <p:spPr>
          <a:xfrm>
            <a:off x="317500" y="2263950"/>
            <a:ext cx="675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006E1D"/>
                </a:solidFill>
                <a:latin typeface="Courier New"/>
                <a:ea typeface="Courier New"/>
                <a:cs typeface="Courier New"/>
                <a:sym typeface="Courier New"/>
              </a:rPr>
              <a:t>SELECT</a:t>
            </a:r>
            <a:r>
              <a:rPr b="1" lang="en" sz="2800">
                <a:latin typeface="Courier New"/>
                <a:ea typeface="Courier New"/>
                <a:cs typeface="Courier New"/>
                <a:sym typeface="Courier New"/>
              </a:rPr>
              <a:t> postgis_full_version();</a:t>
            </a:r>
            <a:endParaRPr b="1" sz="2800">
              <a:latin typeface="Courier New"/>
              <a:ea typeface="Courier New"/>
              <a:cs typeface="Courier New"/>
              <a:sym typeface="Courier New"/>
            </a:endParaRPr>
          </a:p>
        </p:txBody>
      </p:sp>
      <p:pic>
        <p:nvPicPr>
          <p:cNvPr id="359" name="Google Shape;359;p45"/>
          <p:cNvPicPr preferRelativeResize="0"/>
          <p:nvPr/>
        </p:nvPicPr>
        <p:blipFill>
          <a:blip r:embed="rId3">
            <a:alphaModFix/>
          </a:blip>
          <a:stretch>
            <a:fillRect/>
          </a:stretch>
        </p:blipFill>
        <p:spPr>
          <a:xfrm>
            <a:off x="448725" y="2879550"/>
            <a:ext cx="295275" cy="257175"/>
          </a:xfrm>
          <a:prstGeom prst="rect">
            <a:avLst/>
          </a:prstGeom>
          <a:noFill/>
          <a:ln>
            <a:noFill/>
          </a:ln>
          <a:effectLst>
            <a:outerShdw blurRad="57150" rotWithShape="0" algn="bl" dir="5400000" dist="19050">
              <a:srgbClr val="000000">
                <a:alpha val="50000"/>
              </a:srgbClr>
            </a:outerShdw>
          </a:effectLst>
        </p:spPr>
      </p:pic>
      <p:pic>
        <p:nvPicPr>
          <p:cNvPr id="360" name="Google Shape;360;p45"/>
          <p:cNvPicPr preferRelativeResize="0"/>
          <p:nvPr/>
        </p:nvPicPr>
        <p:blipFill>
          <a:blip r:embed="rId4">
            <a:alphaModFix/>
          </a:blip>
          <a:stretch>
            <a:fillRect/>
          </a:stretch>
        </p:blipFill>
        <p:spPr>
          <a:xfrm>
            <a:off x="420150" y="1921050"/>
            <a:ext cx="352425" cy="342900"/>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360"/>
          <p:cNvSpPr txBox="1"/>
          <p:nvPr>
            <p:ph idx="1" type="body"/>
          </p:nvPr>
        </p:nvSpPr>
        <p:spPr>
          <a:xfrm>
            <a:off x="311700" y="1152475"/>
            <a:ext cx="8689500" cy="3886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605"/>
              <a:buFont typeface="Arial"/>
              <a:buNone/>
            </a:pPr>
            <a:r>
              <a:rPr b="1" lang="en" sz="1565">
                <a:latin typeface="Consolas"/>
                <a:ea typeface="Consolas"/>
                <a:cs typeface="Consolas"/>
                <a:sym typeface="Consolas"/>
              </a:rPr>
              <a:t># TYPE  DATABASE    USER      CIDR-ADDRESS        METHOD</a:t>
            </a:r>
            <a:endParaRPr b="1" sz="1565">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latin typeface="Consolas"/>
                <a:ea typeface="Consolas"/>
                <a:cs typeface="Consolas"/>
                <a:sym typeface="Consolas"/>
              </a:rPr>
              <a:t># "local" is for Unix domain socket connections only</a:t>
            </a:r>
            <a:endParaRPr b="1" sz="1565">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solidFill>
                  <a:schemeClr val="dk1"/>
                </a:solidFill>
                <a:latin typeface="Consolas"/>
                <a:ea typeface="Consolas"/>
                <a:cs typeface="Consolas"/>
                <a:sym typeface="Consolas"/>
              </a:rPr>
              <a:t>local   all         all                           trust</a:t>
            </a:r>
            <a:endParaRPr b="1" sz="1565">
              <a:solidFill>
                <a:schemeClr val="dk1"/>
              </a:solidFill>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latin typeface="Consolas"/>
                <a:ea typeface="Consolas"/>
                <a:cs typeface="Consolas"/>
                <a:sym typeface="Consolas"/>
              </a:rPr>
              <a:t># IPv4 local connections:</a:t>
            </a:r>
            <a:endParaRPr b="1" sz="1565">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solidFill>
                  <a:schemeClr val="dk1"/>
                </a:solidFill>
                <a:latin typeface="Consolas"/>
                <a:ea typeface="Consolas"/>
                <a:cs typeface="Consolas"/>
                <a:sym typeface="Consolas"/>
              </a:rPr>
              <a:t>host    all         all       127.0.0.1/32        trust</a:t>
            </a:r>
            <a:endParaRPr b="1" sz="1565">
              <a:solidFill>
                <a:schemeClr val="dk1"/>
              </a:solidFill>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latin typeface="Consolas"/>
                <a:ea typeface="Consolas"/>
                <a:cs typeface="Consolas"/>
                <a:sym typeface="Consolas"/>
              </a:rPr>
              <a:t># IPv4 local network connections:</a:t>
            </a:r>
            <a:endParaRPr b="1" sz="1565">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solidFill>
                  <a:schemeClr val="dk1"/>
                </a:solidFill>
                <a:latin typeface="Consolas"/>
                <a:ea typeface="Consolas"/>
                <a:cs typeface="Consolas"/>
                <a:sym typeface="Consolas"/>
              </a:rPr>
              <a:t>host    all         all       192.168.1.0/24      md5</a:t>
            </a:r>
            <a:endParaRPr b="1" sz="1565">
              <a:solidFill>
                <a:schemeClr val="dk1"/>
              </a:solidFill>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latin typeface="Consolas"/>
                <a:ea typeface="Consolas"/>
                <a:cs typeface="Consolas"/>
                <a:sym typeface="Consolas"/>
              </a:rPr>
              <a:t># IPv6 local connections:</a:t>
            </a:r>
            <a:endParaRPr b="1" sz="1565">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solidFill>
                  <a:schemeClr val="dk1"/>
                </a:solidFill>
                <a:latin typeface="Consolas"/>
                <a:ea typeface="Consolas"/>
                <a:cs typeface="Consolas"/>
                <a:sym typeface="Consolas"/>
              </a:rPr>
              <a:t>host    all         all       ::1/128             trust</a:t>
            </a:r>
            <a:endParaRPr b="1" sz="1565">
              <a:solidFill>
                <a:schemeClr val="dk1"/>
              </a:solidFill>
              <a:latin typeface="Consolas"/>
              <a:ea typeface="Consolas"/>
              <a:cs typeface="Consolas"/>
              <a:sym typeface="Consolas"/>
            </a:endParaRPr>
          </a:p>
          <a:p>
            <a:pPr indent="0" lvl="0" marL="0" rtl="0" algn="l">
              <a:lnSpc>
                <a:spcPct val="80000"/>
              </a:lnSpc>
              <a:spcBef>
                <a:spcPts val="1200"/>
              </a:spcBef>
              <a:spcAft>
                <a:spcPts val="0"/>
              </a:spcAft>
              <a:buClr>
                <a:schemeClr val="dk1"/>
              </a:buClr>
              <a:buSzPts val="605"/>
              <a:buFont typeface="Arial"/>
              <a:buNone/>
            </a:pPr>
            <a:r>
              <a:rPr b="1" lang="en" sz="1565">
                <a:latin typeface="Consolas"/>
                <a:ea typeface="Consolas"/>
                <a:cs typeface="Consolas"/>
                <a:sym typeface="Consolas"/>
              </a:rPr>
              <a:t># remote connections for nyc database only</a:t>
            </a:r>
            <a:endParaRPr b="1" sz="1565">
              <a:latin typeface="Consolas"/>
              <a:ea typeface="Consolas"/>
              <a:cs typeface="Consolas"/>
              <a:sym typeface="Consolas"/>
            </a:endParaRPr>
          </a:p>
          <a:p>
            <a:pPr indent="0" lvl="0" marL="0" rtl="0" algn="l">
              <a:lnSpc>
                <a:spcPct val="80000"/>
              </a:lnSpc>
              <a:spcBef>
                <a:spcPts val="1200"/>
              </a:spcBef>
              <a:spcAft>
                <a:spcPts val="1200"/>
              </a:spcAft>
              <a:buSzPts val="605"/>
              <a:buNone/>
            </a:pPr>
            <a:r>
              <a:rPr b="1" lang="en" sz="1565">
                <a:solidFill>
                  <a:schemeClr val="dk1"/>
                </a:solidFill>
                <a:latin typeface="Consolas"/>
                <a:ea typeface="Consolas"/>
                <a:cs typeface="Consolas"/>
                <a:sym typeface="Consolas"/>
              </a:rPr>
              <a:t>host    nyc         all       10.10.1.0/16        ldap</a:t>
            </a:r>
            <a:endParaRPr b="1" sz="1565">
              <a:solidFill>
                <a:schemeClr val="dk1"/>
              </a:solidFill>
              <a:latin typeface="Consolas"/>
              <a:ea typeface="Consolas"/>
              <a:cs typeface="Consolas"/>
              <a:sym typeface="Consolas"/>
            </a:endParaRPr>
          </a:p>
        </p:txBody>
      </p:sp>
      <p:sp>
        <p:nvSpPr>
          <p:cNvPr id="2883" name="Google Shape;2883;p36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Authentication (pg_hba.conf)</a:t>
            </a:r>
            <a:endParaRPr/>
          </a:p>
        </p:txBody>
      </p:sp>
      <p:sp>
        <p:nvSpPr>
          <p:cNvPr id="2884" name="Google Shape;2884;p36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32 - PostgreSQL Security</a:t>
            </a:r>
            <a:endParaRPr b="1" sz="1500">
              <a:solidFill>
                <a:srgbClr val="FFFFFF"/>
              </a:solidFill>
              <a:latin typeface="Calibri"/>
              <a:ea typeface="Calibri"/>
              <a:cs typeface="Calibri"/>
              <a:sym typeface="Calibri"/>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361"/>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33 - Schemas</a:t>
            </a:r>
            <a:endParaRPr sz="3140"/>
          </a:p>
        </p:txBody>
      </p:sp>
      <p:sp>
        <p:nvSpPr>
          <p:cNvPr id="2890" name="Google Shape;2890;p36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33 - Schemas</a:t>
            </a:r>
            <a:endParaRPr b="1" sz="1500">
              <a:solidFill>
                <a:srgbClr val="FFFFFF"/>
              </a:solidFill>
              <a:latin typeface="Calibri"/>
              <a:ea typeface="Calibri"/>
              <a:cs typeface="Calibri"/>
              <a:sym typeface="Calibri"/>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6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Schemas?</a:t>
            </a:r>
            <a:endParaRPr/>
          </a:p>
        </p:txBody>
      </p:sp>
      <p:sp>
        <p:nvSpPr>
          <p:cNvPr id="2896" name="Google Shape;2896;p3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data management</a:t>
            </a:r>
            <a:endParaRPr sz="2400"/>
          </a:p>
          <a:p>
            <a:pPr indent="-355600" lvl="1" marL="914400" rtl="0" algn="l">
              <a:spcBef>
                <a:spcPts val="0"/>
              </a:spcBef>
              <a:spcAft>
                <a:spcPts val="0"/>
              </a:spcAft>
              <a:buSzPts val="2000"/>
              <a:buChar char="○"/>
            </a:pPr>
            <a:r>
              <a:rPr lang="en" sz="2000"/>
              <a:t>backups / upgrades</a:t>
            </a:r>
            <a:endParaRPr sz="2000"/>
          </a:p>
          <a:p>
            <a:pPr indent="-381000" lvl="0" marL="457200" rtl="0" algn="l">
              <a:spcBef>
                <a:spcPts val="0"/>
              </a:spcBef>
              <a:spcAft>
                <a:spcPts val="0"/>
              </a:spcAft>
              <a:buSzPts val="2400"/>
              <a:buChar char="●"/>
            </a:pPr>
            <a:r>
              <a:rPr lang="en" sz="2400"/>
              <a:t>user/application isolation</a:t>
            </a:r>
            <a:endParaRPr sz="2400"/>
          </a:p>
          <a:p>
            <a:pPr indent="-355600" lvl="1" marL="914400" rtl="0" algn="l">
              <a:spcBef>
                <a:spcPts val="0"/>
              </a:spcBef>
              <a:spcAft>
                <a:spcPts val="0"/>
              </a:spcAft>
              <a:buSzPts val="2000"/>
              <a:buChar char="○"/>
            </a:pPr>
            <a:r>
              <a:rPr lang="en" sz="2000"/>
              <a:t>application upgrades</a:t>
            </a:r>
            <a:endParaRPr sz="2000"/>
          </a:p>
        </p:txBody>
      </p:sp>
      <p:sp>
        <p:nvSpPr>
          <p:cNvPr id="2897" name="Google Shape;2897;p36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33 - Schemas</a:t>
            </a:r>
            <a:endParaRPr b="1" sz="1500">
              <a:solidFill>
                <a:srgbClr val="FFFFFF"/>
              </a:solidFill>
              <a:latin typeface="Calibri"/>
              <a:ea typeface="Calibri"/>
              <a:cs typeface="Calibri"/>
              <a:sym typeface="Calibri"/>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36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Schemas?</a:t>
            </a:r>
            <a:endParaRPr/>
          </a:p>
        </p:txBody>
      </p:sp>
      <p:pic>
        <p:nvPicPr>
          <p:cNvPr id="2903" name="Google Shape;2903;p363"/>
          <p:cNvPicPr preferRelativeResize="0"/>
          <p:nvPr/>
        </p:nvPicPr>
        <p:blipFill>
          <a:blip r:embed="rId3">
            <a:alphaModFix/>
          </a:blip>
          <a:stretch>
            <a:fillRect/>
          </a:stretch>
        </p:blipFill>
        <p:spPr>
          <a:xfrm>
            <a:off x="381000" y="1379675"/>
            <a:ext cx="2981325" cy="3254625"/>
          </a:xfrm>
          <a:prstGeom prst="rect">
            <a:avLst/>
          </a:prstGeom>
          <a:noFill/>
          <a:ln>
            <a:noFill/>
          </a:ln>
        </p:spPr>
      </p:pic>
      <p:sp>
        <p:nvSpPr>
          <p:cNvPr id="2904" name="Google Shape;2904;p363"/>
          <p:cNvSpPr txBox="1"/>
          <p:nvPr/>
        </p:nvSpPr>
        <p:spPr>
          <a:xfrm>
            <a:off x="4791075" y="1170125"/>
            <a:ext cx="31719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Without schemas, tables default to being put into the “public” </a:t>
            </a:r>
            <a:r>
              <a:rPr lang="en" sz="1900">
                <a:latin typeface="Calibri"/>
                <a:ea typeface="Calibri"/>
                <a:cs typeface="Calibri"/>
                <a:sym typeface="Calibri"/>
              </a:rPr>
              <a:t>catch-all schema. This is fine if your database only has one user, but if you have multiple users or applications, segmenting them into schemas will make access control and general cleanliness much easier to achieve.</a:t>
            </a:r>
            <a:endParaRPr sz="1900">
              <a:latin typeface="Calibri"/>
              <a:ea typeface="Calibri"/>
              <a:cs typeface="Calibri"/>
              <a:sym typeface="Calibri"/>
            </a:endParaRPr>
          </a:p>
        </p:txBody>
      </p:sp>
      <p:cxnSp>
        <p:nvCxnSpPr>
          <p:cNvPr id="2905" name="Google Shape;2905;p363"/>
          <p:cNvCxnSpPr>
            <a:stCxn id="2904" idx="1"/>
          </p:cNvCxnSpPr>
          <p:nvPr/>
        </p:nvCxnSpPr>
        <p:spPr>
          <a:xfrm flipH="1">
            <a:off x="3457575" y="2870975"/>
            <a:ext cx="1333500" cy="1062900"/>
          </a:xfrm>
          <a:prstGeom prst="straightConnector1">
            <a:avLst/>
          </a:prstGeom>
          <a:noFill/>
          <a:ln cap="flat" cmpd="sng" w="76200">
            <a:solidFill>
              <a:srgbClr val="9E9E9E"/>
            </a:solidFill>
            <a:prstDash val="solid"/>
            <a:round/>
            <a:headEnd len="med" w="med" type="none"/>
            <a:tailEnd len="med" w="med" type="triangle"/>
          </a:ln>
        </p:spPr>
      </p:cxnSp>
      <p:sp>
        <p:nvSpPr>
          <p:cNvPr id="2906" name="Google Shape;2906;p36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33 - Schemas</a:t>
            </a:r>
            <a:endParaRPr b="1" sz="1500">
              <a:solidFill>
                <a:srgbClr val="FFFFFF"/>
              </a:solidFill>
              <a:latin typeface="Calibri"/>
              <a:ea typeface="Calibri"/>
              <a:cs typeface="Calibri"/>
              <a:sym typeface="Calibri"/>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36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 Schema Tasks</a:t>
            </a:r>
            <a:endParaRPr/>
          </a:p>
        </p:txBody>
      </p:sp>
      <p:sp>
        <p:nvSpPr>
          <p:cNvPr id="2912" name="Google Shape;2912;p364"/>
          <p:cNvSpPr txBox="1"/>
          <p:nvPr>
            <p:ph idx="2" type="title"/>
          </p:nvPr>
        </p:nvSpPr>
        <p:spPr>
          <a:xfrm>
            <a:off x="390525" y="1264825"/>
            <a:ext cx="8520600" cy="34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510">
                <a:solidFill>
                  <a:srgbClr val="999999"/>
                </a:solidFill>
              </a:rPr>
              <a:t>-- create a schema</a:t>
            </a:r>
            <a:endParaRPr b="1" sz="1510">
              <a:solidFill>
                <a:srgbClr val="999999"/>
              </a:solidFill>
            </a:endParaRPr>
          </a:p>
          <a:p>
            <a:pPr indent="0" lvl="0" marL="0" rtl="0" algn="l">
              <a:spcBef>
                <a:spcPts val="0"/>
              </a:spcBef>
              <a:spcAft>
                <a:spcPts val="0"/>
              </a:spcAft>
              <a:buClr>
                <a:schemeClr val="dk1"/>
              </a:buClr>
              <a:buSzPts val="990"/>
              <a:buFont typeface="Arial"/>
              <a:buNone/>
            </a:pPr>
            <a:r>
              <a:rPr b="1" lang="en" sz="1510">
                <a:solidFill>
                  <a:srgbClr val="0000FF"/>
                </a:solidFill>
              </a:rPr>
              <a:t>CREATE SCHEMA</a:t>
            </a:r>
            <a:r>
              <a:rPr b="1" lang="en" sz="1510"/>
              <a:t> census;</a:t>
            </a:r>
            <a:endParaRPr b="1" sz="1510"/>
          </a:p>
          <a:p>
            <a:pPr indent="0" lvl="0" marL="0" rtl="0" algn="l">
              <a:spcBef>
                <a:spcPts val="0"/>
              </a:spcBef>
              <a:spcAft>
                <a:spcPts val="0"/>
              </a:spcAft>
              <a:buClr>
                <a:schemeClr val="dk1"/>
              </a:buClr>
              <a:buSzPts val="990"/>
              <a:buFont typeface="Arial"/>
              <a:buNone/>
            </a:pPr>
            <a:r>
              <a:t/>
            </a:r>
            <a:endParaRPr b="1" sz="1510"/>
          </a:p>
          <a:p>
            <a:pPr indent="0" lvl="0" marL="0" rtl="0" algn="l">
              <a:spcBef>
                <a:spcPts val="0"/>
              </a:spcBef>
              <a:spcAft>
                <a:spcPts val="0"/>
              </a:spcAft>
              <a:buClr>
                <a:schemeClr val="dk1"/>
              </a:buClr>
              <a:buSzPts val="990"/>
              <a:buFont typeface="Arial"/>
              <a:buNone/>
            </a:pPr>
            <a:r>
              <a:rPr b="1" lang="en" sz="1510">
                <a:solidFill>
                  <a:srgbClr val="999999"/>
                </a:solidFill>
              </a:rPr>
              <a:t>-- move a table into a schema</a:t>
            </a:r>
            <a:endParaRPr b="1" sz="1510">
              <a:solidFill>
                <a:srgbClr val="999999"/>
              </a:solidFill>
            </a:endParaRPr>
          </a:p>
          <a:p>
            <a:pPr indent="0" lvl="0" marL="0" rtl="0" algn="l">
              <a:spcBef>
                <a:spcPts val="0"/>
              </a:spcBef>
              <a:spcAft>
                <a:spcPts val="0"/>
              </a:spcAft>
              <a:buClr>
                <a:schemeClr val="dk1"/>
              </a:buClr>
              <a:buSzPts val="990"/>
              <a:buFont typeface="Arial"/>
              <a:buNone/>
            </a:pPr>
            <a:r>
              <a:rPr b="1" lang="en" sz="1510">
                <a:solidFill>
                  <a:srgbClr val="0000FF"/>
                </a:solidFill>
              </a:rPr>
              <a:t>ALTER TABLE</a:t>
            </a:r>
            <a:r>
              <a:rPr b="1" lang="en" sz="1510"/>
              <a:t> nyc_census_blocks SET SCHEMA census;</a:t>
            </a:r>
            <a:endParaRPr b="1" sz="1510"/>
          </a:p>
          <a:p>
            <a:pPr indent="0" lvl="0" marL="0" rtl="0" algn="l">
              <a:spcBef>
                <a:spcPts val="0"/>
              </a:spcBef>
              <a:spcAft>
                <a:spcPts val="0"/>
              </a:spcAft>
              <a:buClr>
                <a:schemeClr val="dk1"/>
              </a:buClr>
              <a:buSzPts val="990"/>
              <a:buFont typeface="Arial"/>
              <a:buNone/>
            </a:pPr>
            <a:r>
              <a:t/>
            </a:r>
            <a:endParaRPr b="1" sz="1510"/>
          </a:p>
          <a:p>
            <a:pPr indent="0" lvl="0" marL="0" rtl="0" algn="l">
              <a:spcBef>
                <a:spcPts val="0"/>
              </a:spcBef>
              <a:spcAft>
                <a:spcPts val="0"/>
              </a:spcAft>
              <a:buClr>
                <a:schemeClr val="dk1"/>
              </a:buClr>
              <a:buSzPts val="990"/>
              <a:buFont typeface="Arial"/>
              <a:buNone/>
            </a:pPr>
            <a:r>
              <a:rPr b="1" lang="en" sz="1510">
                <a:solidFill>
                  <a:srgbClr val="999999"/>
                </a:solidFill>
              </a:rPr>
              <a:t>-- reference a table with schema</a:t>
            </a:r>
            <a:r>
              <a:rPr b="1" lang="en" sz="1510">
                <a:solidFill>
                  <a:srgbClr val="9E9E9E"/>
                </a:solidFill>
              </a:rPr>
              <a:t> </a:t>
            </a:r>
            <a:br>
              <a:rPr b="1" lang="en" sz="1510"/>
            </a:br>
            <a:r>
              <a:rPr b="1" lang="en" sz="1510">
                <a:solidFill>
                  <a:srgbClr val="0000FF"/>
                </a:solidFill>
              </a:rPr>
              <a:t>SELECT</a:t>
            </a:r>
            <a:r>
              <a:rPr b="1" lang="en" sz="1510"/>
              <a:t> * </a:t>
            </a:r>
            <a:r>
              <a:rPr b="1" lang="en" sz="1510">
                <a:solidFill>
                  <a:srgbClr val="0000FF"/>
                </a:solidFill>
              </a:rPr>
              <a:t>FROM</a:t>
            </a:r>
            <a:r>
              <a:rPr b="1" lang="en" sz="1510"/>
              <a:t> census.nyc_census_blocks </a:t>
            </a:r>
            <a:r>
              <a:rPr b="1" lang="en" sz="1510">
                <a:solidFill>
                  <a:srgbClr val="0000FF"/>
                </a:solidFill>
              </a:rPr>
              <a:t>LIMIT</a:t>
            </a:r>
            <a:r>
              <a:rPr b="1" lang="en" sz="1510"/>
              <a:t> 1;</a:t>
            </a:r>
            <a:endParaRPr b="1" sz="1510"/>
          </a:p>
          <a:p>
            <a:pPr indent="0" lvl="0" marL="0" rtl="0" algn="l">
              <a:spcBef>
                <a:spcPts val="0"/>
              </a:spcBef>
              <a:spcAft>
                <a:spcPts val="0"/>
              </a:spcAft>
              <a:buClr>
                <a:schemeClr val="dk1"/>
              </a:buClr>
              <a:buSzPts val="990"/>
              <a:buFont typeface="Arial"/>
              <a:buNone/>
            </a:pPr>
            <a:r>
              <a:t/>
            </a:r>
            <a:endParaRPr b="1" sz="1510"/>
          </a:p>
          <a:p>
            <a:pPr indent="0" lvl="0" marL="0" rtl="0" algn="l">
              <a:spcBef>
                <a:spcPts val="0"/>
              </a:spcBef>
              <a:spcAft>
                <a:spcPts val="0"/>
              </a:spcAft>
              <a:buClr>
                <a:schemeClr val="dk1"/>
              </a:buClr>
              <a:buSzPts val="990"/>
              <a:buFont typeface="Arial"/>
              <a:buNone/>
            </a:pPr>
            <a:r>
              <a:rPr b="1" lang="en" sz="1510">
                <a:solidFill>
                  <a:srgbClr val="999999"/>
                </a:solidFill>
              </a:rPr>
              <a:t>-- add schema to search path</a:t>
            </a:r>
            <a:endParaRPr b="1" sz="1510">
              <a:solidFill>
                <a:srgbClr val="999999"/>
              </a:solidFill>
            </a:endParaRPr>
          </a:p>
          <a:p>
            <a:pPr indent="0" lvl="0" marL="0" rtl="0" algn="l">
              <a:spcBef>
                <a:spcPts val="0"/>
              </a:spcBef>
              <a:spcAft>
                <a:spcPts val="0"/>
              </a:spcAft>
              <a:buClr>
                <a:schemeClr val="dk1"/>
              </a:buClr>
              <a:buSzPts val="990"/>
              <a:buFont typeface="Arial"/>
              <a:buNone/>
            </a:pPr>
            <a:r>
              <a:rPr b="1" lang="en" sz="1510">
                <a:solidFill>
                  <a:srgbClr val="0000FF"/>
                </a:solidFill>
              </a:rPr>
              <a:t>SET</a:t>
            </a:r>
            <a:r>
              <a:rPr b="1" lang="en" sz="1510"/>
              <a:t> search_path = census, public;</a:t>
            </a:r>
            <a:endParaRPr b="1" sz="1510"/>
          </a:p>
          <a:p>
            <a:pPr indent="0" lvl="0" marL="0" rtl="0" algn="l">
              <a:spcBef>
                <a:spcPts val="0"/>
              </a:spcBef>
              <a:spcAft>
                <a:spcPts val="0"/>
              </a:spcAft>
              <a:buClr>
                <a:schemeClr val="dk1"/>
              </a:buClr>
              <a:buSzPts val="990"/>
              <a:buFont typeface="Arial"/>
              <a:buNone/>
            </a:pPr>
            <a:r>
              <a:t/>
            </a:r>
            <a:endParaRPr b="1" sz="1510"/>
          </a:p>
          <a:p>
            <a:pPr indent="0" lvl="0" marL="0" rtl="0" algn="l">
              <a:spcBef>
                <a:spcPts val="0"/>
              </a:spcBef>
              <a:spcAft>
                <a:spcPts val="0"/>
              </a:spcAft>
              <a:buClr>
                <a:schemeClr val="dk1"/>
              </a:buClr>
              <a:buSzPts val="990"/>
              <a:buFont typeface="Arial"/>
              <a:buNone/>
            </a:pPr>
            <a:r>
              <a:rPr b="1" lang="en" sz="1510">
                <a:solidFill>
                  <a:srgbClr val="999999"/>
                </a:solidFill>
              </a:rPr>
              <a:t>-- permanently add schema to search path</a:t>
            </a:r>
            <a:endParaRPr b="1" sz="1510">
              <a:solidFill>
                <a:srgbClr val="999999"/>
              </a:solidFill>
            </a:endParaRPr>
          </a:p>
          <a:p>
            <a:pPr indent="0" lvl="0" marL="0" rtl="0" algn="l">
              <a:spcBef>
                <a:spcPts val="0"/>
              </a:spcBef>
              <a:spcAft>
                <a:spcPts val="0"/>
              </a:spcAft>
              <a:buClr>
                <a:schemeClr val="dk1"/>
              </a:buClr>
              <a:buSzPts val="990"/>
              <a:buFont typeface="Arial"/>
              <a:buNone/>
            </a:pPr>
            <a:r>
              <a:rPr b="1" lang="en" sz="1510">
                <a:solidFill>
                  <a:srgbClr val="0000FF"/>
                </a:solidFill>
              </a:rPr>
              <a:t>ALTER USER</a:t>
            </a:r>
            <a:r>
              <a:rPr b="1" lang="en" sz="1510"/>
              <a:t> postgres </a:t>
            </a:r>
            <a:endParaRPr b="1" sz="1510"/>
          </a:p>
          <a:p>
            <a:pPr indent="0" lvl="0" marL="0" rtl="0" algn="l">
              <a:spcBef>
                <a:spcPts val="0"/>
              </a:spcBef>
              <a:spcAft>
                <a:spcPts val="0"/>
              </a:spcAft>
              <a:buSzPts val="990"/>
              <a:buNone/>
            </a:pPr>
            <a:r>
              <a:rPr b="1" lang="en" sz="1510"/>
              <a:t>  </a:t>
            </a:r>
            <a:r>
              <a:rPr b="1" lang="en" sz="1510">
                <a:solidFill>
                  <a:srgbClr val="0000FF"/>
                </a:solidFill>
              </a:rPr>
              <a:t>SET</a:t>
            </a:r>
            <a:r>
              <a:rPr b="1" lang="en" sz="1510"/>
              <a:t> search_path = census, public;</a:t>
            </a:r>
            <a:endParaRPr b="1" sz="1510"/>
          </a:p>
        </p:txBody>
      </p:sp>
      <p:sp>
        <p:nvSpPr>
          <p:cNvPr id="2913" name="Google Shape;2913;p36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33 - Schemas</a:t>
            </a:r>
            <a:endParaRPr b="1" sz="1500">
              <a:solidFill>
                <a:srgbClr val="FFFFFF"/>
              </a:solidFill>
              <a:latin typeface="Calibri"/>
              <a:ea typeface="Calibri"/>
              <a:cs typeface="Calibri"/>
              <a:sym typeface="Calibri"/>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36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 a User Schema</a:t>
            </a:r>
            <a:endParaRPr/>
          </a:p>
        </p:txBody>
      </p:sp>
      <p:sp>
        <p:nvSpPr>
          <p:cNvPr id="2919" name="Google Shape;2919;p365"/>
          <p:cNvSpPr txBox="1"/>
          <p:nvPr>
            <p:ph idx="2" type="title"/>
          </p:nvPr>
        </p:nvSpPr>
        <p:spPr>
          <a:xfrm>
            <a:off x="390525" y="1264825"/>
            <a:ext cx="8520600" cy="13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10">
                <a:solidFill>
                  <a:srgbClr val="999999"/>
                </a:solidFill>
              </a:rPr>
              <a:t>-- create a user</a:t>
            </a:r>
            <a:endParaRPr b="1" sz="1710">
              <a:solidFill>
                <a:srgbClr val="999999"/>
              </a:solidFill>
            </a:endParaRPr>
          </a:p>
          <a:p>
            <a:pPr indent="0" lvl="0" marL="0" rtl="0" algn="l">
              <a:spcBef>
                <a:spcPts val="0"/>
              </a:spcBef>
              <a:spcAft>
                <a:spcPts val="0"/>
              </a:spcAft>
              <a:buClr>
                <a:schemeClr val="dk1"/>
              </a:buClr>
              <a:buSzPts val="1100"/>
              <a:buFont typeface="Arial"/>
              <a:buNone/>
            </a:pPr>
            <a:r>
              <a:rPr b="1" lang="en" sz="1710">
                <a:solidFill>
                  <a:srgbClr val="0000FF"/>
                </a:solidFill>
              </a:rPr>
              <a:t>CREATE USER</a:t>
            </a:r>
            <a:r>
              <a:rPr b="1" lang="en" sz="1710">
                <a:solidFill>
                  <a:srgbClr val="999999"/>
                </a:solidFill>
              </a:rPr>
              <a:t> </a:t>
            </a:r>
            <a:r>
              <a:rPr b="1" lang="en" sz="1710">
                <a:solidFill>
                  <a:schemeClr val="dk1"/>
                </a:solidFill>
              </a:rPr>
              <a:t>myuser</a:t>
            </a:r>
            <a:r>
              <a:rPr b="1" lang="en" sz="1710">
                <a:solidFill>
                  <a:srgbClr val="999999"/>
                </a:solidFill>
              </a:rPr>
              <a:t> </a:t>
            </a:r>
            <a:r>
              <a:rPr b="1" lang="en" sz="1710">
                <a:solidFill>
                  <a:srgbClr val="0000FF"/>
                </a:solidFill>
              </a:rPr>
              <a:t>WITH ROLE</a:t>
            </a:r>
            <a:r>
              <a:rPr b="1" lang="en" sz="1710">
                <a:solidFill>
                  <a:srgbClr val="999999"/>
                </a:solidFill>
              </a:rPr>
              <a:t> </a:t>
            </a:r>
            <a:r>
              <a:rPr b="1" lang="en" sz="1710">
                <a:solidFill>
                  <a:schemeClr val="dk1"/>
                </a:solidFill>
              </a:rPr>
              <a:t>postgis_writer</a:t>
            </a:r>
            <a:r>
              <a:rPr b="1" lang="en" sz="1710">
                <a:solidFill>
                  <a:srgbClr val="999999"/>
                </a:solidFill>
              </a:rPr>
              <a:t>;</a:t>
            </a:r>
            <a:endParaRPr b="1" sz="1710">
              <a:solidFill>
                <a:srgbClr val="999999"/>
              </a:solidFill>
            </a:endParaRPr>
          </a:p>
          <a:p>
            <a:pPr indent="0" lvl="0" marL="0" rtl="0" algn="l">
              <a:spcBef>
                <a:spcPts val="0"/>
              </a:spcBef>
              <a:spcAft>
                <a:spcPts val="0"/>
              </a:spcAft>
              <a:buClr>
                <a:schemeClr val="dk1"/>
              </a:buClr>
              <a:buSzPts val="1100"/>
              <a:buFont typeface="Arial"/>
              <a:buNone/>
            </a:pPr>
            <a:r>
              <a:rPr b="1" lang="en" sz="1710">
                <a:solidFill>
                  <a:srgbClr val="999999"/>
                </a:solidFill>
              </a:rPr>
              <a:t>-- create a user schema </a:t>
            </a:r>
            <a:endParaRPr b="1" sz="1710">
              <a:solidFill>
                <a:srgbClr val="999999"/>
              </a:solidFill>
            </a:endParaRPr>
          </a:p>
          <a:p>
            <a:pPr indent="0" lvl="0" marL="0" rtl="0" algn="l">
              <a:spcBef>
                <a:spcPts val="0"/>
              </a:spcBef>
              <a:spcAft>
                <a:spcPts val="0"/>
              </a:spcAft>
              <a:buSzPts val="1100"/>
              <a:buNone/>
            </a:pPr>
            <a:r>
              <a:rPr b="1" lang="en" sz="1710">
                <a:solidFill>
                  <a:srgbClr val="0000FF"/>
                </a:solidFill>
              </a:rPr>
              <a:t>CREATE SCHEMA</a:t>
            </a:r>
            <a:r>
              <a:rPr b="1" lang="en" sz="1710">
                <a:solidFill>
                  <a:srgbClr val="999999"/>
                </a:solidFill>
              </a:rPr>
              <a:t> </a:t>
            </a:r>
            <a:r>
              <a:rPr b="1" lang="en" sz="1710">
                <a:solidFill>
                  <a:schemeClr val="dk1"/>
                </a:solidFill>
              </a:rPr>
              <a:t>myuser</a:t>
            </a:r>
            <a:r>
              <a:rPr b="1" lang="en" sz="1710">
                <a:solidFill>
                  <a:srgbClr val="999999"/>
                </a:solidFill>
              </a:rPr>
              <a:t> </a:t>
            </a:r>
            <a:r>
              <a:rPr b="1" lang="en" sz="1710">
                <a:solidFill>
                  <a:srgbClr val="0000FF"/>
                </a:solidFill>
              </a:rPr>
              <a:t>AUTHORIZATION</a:t>
            </a:r>
            <a:r>
              <a:rPr b="1" lang="en" sz="1710">
                <a:solidFill>
                  <a:srgbClr val="999999"/>
                </a:solidFill>
              </a:rPr>
              <a:t> </a:t>
            </a:r>
            <a:r>
              <a:rPr b="1" lang="en" sz="1710">
                <a:solidFill>
                  <a:schemeClr val="dk1"/>
                </a:solidFill>
              </a:rPr>
              <a:t>myuser</a:t>
            </a:r>
            <a:r>
              <a:rPr b="1" lang="en" sz="1710">
                <a:solidFill>
                  <a:srgbClr val="999999"/>
                </a:solidFill>
              </a:rPr>
              <a:t>;</a:t>
            </a:r>
            <a:endParaRPr b="1" sz="1710">
              <a:solidFill>
                <a:srgbClr val="999999"/>
              </a:solidFill>
            </a:endParaRPr>
          </a:p>
        </p:txBody>
      </p:sp>
      <p:sp>
        <p:nvSpPr>
          <p:cNvPr id="2920" name="Google Shape;2920;p365"/>
          <p:cNvSpPr txBox="1"/>
          <p:nvPr>
            <p:ph idx="4294967295" type="body"/>
          </p:nvPr>
        </p:nvSpPr>
        <p:spPr>
          <a:xfrm>
            <a:off x="311700" y="2590800"/>
            <a:ext cx="8599500" cy="2181300"/>
          </a:xfrm>
          <a:prstGeom prst="rect">
            <a:avLst/>
          </a:prstGeom>
        </p:spPr>
        <p:txBody>
          <a:bodyPr anchorCtr="0" anchor="t" bIns="91425" lIns="91425" spcFirstLastPara="1" rIns="91425" wrap="square" tIns="91425">
            <a:noAutofit/>
          </a:bodyPr>
          <a:lstStyle/>
          <a:p>
            <a:pPr indent="-347980" lvl="0" marL="457200" rtl="0" algn="l">
              <a:lnSpc>
                <a:spcPct val="95000"/>
              </a:lnSpc>
              <a:spcBef>
                <a:spcPts val="0"/>
              </a:spcBef>
              <a:spcAft>
                <a:spcPts val="0"/>
              </a:spcAft>
              <a:buClr>
                <a:schemeClr val="dk1"/>
              </a:buClr>
              <a:buSzPts val="1880"/>
              <a:buChar char="●"/>
            </a:pPr>
            <a:r>
              <a:rPr lang="en" sz="1879">
                <a:solidFill>
                  <a:schemeClr val="dk1"/>
                </a:solidFill>
              </a:rPr>
              <a:t>connect as “myuser”</a:t>
            </a:r>
            <a:endParaRPr sz="1879">
              <a:solidFill>
                <a:schemeClr val="dk1"/>
              </a:solidFill>
            </a:endParaRPr>
          </a:p>
          <a:p>
            <a:pPr indent="-347980" lvl="0" marL="457200" rtl="0" algn="l">
              <a:lnSpc>
                <a:spcPct val="95000"/>
              </a:lnSpc>
              <a:spcBef>
                <a:spcPts val="0"/>
              </a:spcBef>
              <a:spcAft>
                <a:spcPts val="0"/>
              </a:spcAft>
              <a:buClr>
                <a:schemeClr val="dk1"/>
              </a:buClr>
              <a:buSzPts val="1880"/>
              <a:buChar char="●"/>
            </a:pPr>
            <a:r>
              <a:rPr lang="en" sz="1879">
                <a:solidFill>
                  <a:schemeClr val="dk1"/>
                </a:solidFill>
              </a:rPr>
              <a:t>see where tables are created?</a:t>
            </a:r>
            <a:endParaRPr sz="1879">
              <a:solidFill>
                <a:schemeClr val="dk1"/>
              </a:solidFill>
            </a:endParaRPr>
          </a:p>
          <a:p>
            <a:pPr indent="-347980" lvl="1" marL="914400" rtl="0" algn="l">
              <a:lnSpc>
                <a:spcPct val="95000"/>
              </a:lnSpc>
              <a:spcBef>
                <a:spcPts val="0"/>
              </a:spcBef>
              <a:spcAft>
                <a:spcPts val="0"/>
              </a:spcAft>
              <a:buClr>
                <a:srgbClr val="006E1D"/>
              </a:buClr>
              <a:buSzPts val="1880"/>
              <a:buChar char="○"/>
            </a:pPr>
            <a:r>
              <a:rPr b="1" lang="en" sz="1879">
                <a:solidFill>
                  <a:srgbClr val="006E1D"/>
                </a:solidFill>
              </a:rPr>
              <a:t>in the “myuser” schema!</a:t>
            </a:r>
            <a:endParaRPr b="1" sz="1879">
              <a:solidFill>
                <a:srgbClr val="006E1D"/>
              </a:solidFill>
            </a:endParaRPr>
          </a:p>
          <a:p>
            <a:pPr indent="-347980" lvl="0" marL="457200" rtl="0" algn="l">
              <a:lnSpc>
                <a:spcPct val="95000"/>
              </a:lnSpc>
              <a:spcBef>
                <a:spcPts val="0"/>
              </a:spcBef>
              <a:spcAft>
                <a:spcPts val="0"/>
              </a:spcAft>
              <a:buClr>
                <a:schemeClr val="dk1"/>
              </a:buClr>
              <a:buSzPts val="1880"/>
              <a:buChar char="●"/>
            </a:pPr>
            <a:r>
              <a:rPr lang="en" sz="1879">
                <a:solidFill>
                  <a:schemeClr val="dk1"/>
                </a:solidFill>
              </a:rPr>
              <a:t>see what the default visibility is?</a:t>
            </a:r>
            <a:endParaRPr sz="1879">
              <a:solidFill>
                <a:schemeClr val="dk1"/>
              </a:solidFill>
            </a:endParaRPr>
          </a:p>
          <a:p>
            <a:pPr indent="-347980" lvl="0" marL="457200" rtl="0" algn="l">
              <a:lnSpc>
                <a:spcPct val="95000"/>
              </a:lnSpc>
              <a:spcBef>
                <a:spcPts val="0"/>
              </a:spcBef>
              <a:spcAft>
                <a:spcPts val="0"/>
              </a:spcAft>
              <a:buClr>
                <a:schemeClr val="dk1"/>
              </a:buClr>
              <a:buSzPts val="1880"/>
              <a:buChar char="●"/>
            </a:pPr>
            <a:r>
              <a:rPr lang="en" sz="1879">
                <a:solidFill>
                  <a:schemeClr val="dk1"/>
                </a:solidFill>
              </a:rPr>
              <a:t>what is the “search_path” set to?</a:t>
            </a:r>
            <a:endParaRPr sz="1879">
              <a:solidFill>
                <a:schemeClr val="dk1"/>
              </a:solidFill>
            </a:endParaRPr>
          </a:p>
          <a:p>
            <a:pPr indent="-347980" lvl="1" marL="914400" rtl="0" algn="l">
              <a:lnSpc>
                <a:spcPct val="95000"/>
              </a:lnSpc>
              <a:spcBef>
                <a:spcPts val="0"/>
              </a:spcBef>
              <a:spcAft>
                <a:spcPts val="0"/>
              </a:spcAft>
              <a:buClr>
                <a:srgbClr val="006E1D"/>
              </a:buClr>
              <a:buSzPts val="1880"/>
              <a:buChar char="○"/>
            </a:pPr>
            <a:r>
              <a:rPr b="1" lang="en" sz="1879">
                <a:solidFill>
                  <a:srgbClr val="006E1D"/>
                </a:solidFill>
              </a:rPr>
              <a:t>search_path = $user, public</a:t>
            </a:r>
            <a:endParaRPr b="1" sz="1879">
              <a:solidFill>
                <a:srgbClr val="006E1D"/>
              </a:solidFill>
            </a:endParaRPr>
          </a:p>
        </p:txBody>
      </p:sp>
      <p:sp>
        <p:nvSpPr>
          <p:cNvPr id="2921" name="Google Shape;2921;p365"/>
          <p:cNvSpPr txBox="1"/>
          <p:nvPr/>
        </p:nvSpPr>
        <p:spPr>
          <a:xfrm>
            <a:off x="6324600" y="923925"/>
            <a:ext cx="1933500" cy="306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22" name="Google Shape;2922;p365"/>
          <p:cNvSpPr txBox="1"/>
          <p:nvPr/>
        </p:nvSpPr>
        <p:spPr>
          <a:xfrm>
            <a:off x="6324600" y="1264825"/>
            <a:ext cx="25146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libri"/>
                <a:ea typeface="Calibri"/>
                <a:cs typeface="Calibri"/>
                <a:sym typeface="Calibri"/>
              </a:rPr>
              <a:t>If there is a schema with the same name as a user, the default search_path results in all new tables going into that schema and default searches </a:t>
            </a:r>
            <a:r>
              <a:rPr b="1" lang="en" sz="1900">
                <a:latin typeface="Calibri"/>
                <a:ea typeface="Calibri"/>
                <a:cs typeface="Calibri"/>
                <a:sym typeface="Calibri"/>
              </a:rPr>
              <a:t>finding</a:t>
            </a:r>
            <a:r>
              <a:rPr lang="en" sz="1900">
                <a:latin typeface="Calibri"/>
                <a:ea typeface="Calibri"/>
                <a:cs typeface="Calibri"/>
                <a:sym typeface="Calibri"/>
              </a:rPr>
              <a:t> those tables.</a:t>
            </a:r>
            <a:endParaRPr sz="1900">
              <a:latin typeface="Calibri"/>
              <a:ea typeface="Calibri"/>
              <a:cs typeface="Calibri"/>
              <a:sym typeface="Calibri"/>
            </a:endParaRPr>
          </a:p>
        </p:txBody>
      </p:sp>
      <p:cxnSp>
        <p:nvCxnSpPr>
          <p:cNvPr id="2923" name="Google Shape;2923;p365"/>
          <p:cNvCxnSpPr>
            <a:stCxn id="2922" idx="1"/>
          </p:cNvCxnSpPr>
          <p:nvPr/>
        </p:nvCxnSpPr>
        <p:spPr>
          <a:xfrm rot="10800000">
            <a:off x="5591100" y="2352625"/>
            <a:ext cx="733500" cy="174300"/>
          </a:xfrm>
          <a:prstGeom prst="straightConnector1">
            <a:avLst/>
          </a:prstGeom>
          <a:noFill/>
          <a:ln cap="flat" cmpd="sng" w="76200">
            <a:solidFill>
              <a:srgbClr val="9E9E9E"/>
            </a:solidFill>
            <a:prstDash val="solid"/>
            <a:round/>
            <a:headEnd len="med" w="med" type="none"/>
            <a:tailEnd len="med" w="med" type="triangle"/>
          </a:ln>
        </p:spPr>
      </p:cxnSp>
      <p:sp>
        <p:nvSpPr>
          <p:cNvPr id="2924" name="Google Shape;2924;p36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33 - Schemas</a:t>
            </a:r>
            <a:endParaRPr b="1" sz="1500">
              <a:solidFill>
                <a:srgbClr val="FFFFFF"/>
              </a:solidFill>
              <a:latin typeface="Calibri"/>
              <a:ea typeface="Calibri"/>
              <a:cs typeface="Calibri"/>
              <a:sym typeface="Calibri"/>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366"/>
          <p:cNvSpPr txBox="1"/>
          <p:nvPr>
            <p:ph type="title"/>
          </p:nvPr>
        </p:nvSpPr>
        <p:spPr>
          <a:xfrm>
            <a:off x="311700" y="2150850"/>
            <a:ext cx="8520600" cy="11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140"/>
              <a:t>Section 34 - Backup and Restore</a:t>
            </a:r>
            <a:endParaRPr sz="3140"/>
          </a:p>
        </p:txBody>
      </p:sp>
      <p:sp>
        <p:nvSpPr>
          <p:cNvPr id="2930" name="Google Shape;2930;p36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36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Backup / Restore Options</a:t>
            </a:r>
            <a:endParaRPr/>
          </a:p>
        </p:txBody>
      </p:sp>
      <p:sp>
        <p:nvSpPr>
          <p:cNvPr id="2936" name="Google Shape;2936;p3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en" sz="2100"/>
              <a:t>pg_dump / pg_restore</a:t>
            </a:r>
            <a:endParaRPr b="1" sz="2100"/>
          </a:p>
          <a:p>
            <a:pPr indent="-361950" lvl="1" marL="914400" rtl="0" algn="l">
              <a:spcBef>
                <a:spcPts val="0"/>
              </a:spcBef>
              <a:spcAft>
                <a:spcPts val="0"/>
              </a:spcAft>
              <a:buSzPts val="2100"/>
              <a:buChar char="○"/>
            </a:pPr>
            <a:r>
              <a:rPr lang="en" sz="2100"/>
              <a:t>portable, simple, classic</a:t>
            </a:r>
            <a:endParaRPr sz="2100"/>
          </a:p>
          <a:p>
            <a:pPr indent="-361950" lvl="0" marL="457200" rtl="0" algn="l">
              <a:spcBef>
                <a:spcPts val="0"/>
              </a:spcBef>
              <a:spcAft>
                <a:spcPts val="0"/>
              </a:spcAft>
              <a:buSzPts val="2100"/>
              <a:buChar char="●"/>
            </a:pPr>
            <a:r>
              <a:rPr b="1" lang="en" sz="2100"/>
              <a:t>pg_backrest</a:t>
            </a:r>
            <a:endParaRPr b="1" sz="2100"/>
          </a:p>
          <a:p>
            <a:pPr indent="-361950" lvl="1" marL="914400" rtl="0" algn="l">
              <a:spcBef>
                <a:spcPts val="0"/>
              </a:spcBef>
              <a:spcAft>
                <a:spcPts val="0"/>
              </a:spcAft>
              <a:buSzPts val="2100"/>
              <a:buChar char="○"/>
            </a:pPr>
            <a:r>
              <a:rPr lang="en" sz="2100"/>
              <a:t>scalable, incremental, durable</a:t>
            </a:r>
            <a:endParaRPr sz="2100"/>
          </a:p>
          <a:p>
            <a:pPr indent="-361950" lvl="1" marL="914400" rtl="0" algn="l">
              <a:spcBef>
                <a:spcPts val="0"/>
              </a:spcBef>
              <a:spcAft>
                <a:spcPts val="0"/>
              </a:spcAft>
              <a:buSzPts val="2100"/>
              <a:buChar char="○"/>
            </a:pPr>
            <a:r>
              <a:rPr lang="en" sz="2100"/>
              <a:t>true backup via snapshot and WAL archive</a:t>
            </a:r>
            <a:endParaRPr sz="2100"/>
          </a:p>
          <a:p>
            <a:pPr indent="-361950" lvl="0" marL="457200" rtl="0" algn="l">
              <a:spcBef>
                <a:spcPts val="0"/>
              </a:spcBef>
              <a:spcAft>
                <a:spcPts val="0"/>
              </a:spcAft>
              <a:buSzPts val="2100"/>
              <a:buChar char="●"/>
            </a:pPr>
            <a:r>
              <a:rPr b="1" lang="en" sz="2100"/>
              <a:t>online replication</a:t>
            </a:r>
            <a:endParaRPr b="1" sz="2100"/>
          </a:p>
          <a:p>
            <a:pPr indent="-361950" lvl="1" marL="914400" rtl="0" algn="l">
              <a:spcBef>
                <a:spcPts val="0"/>
              </a:spcBef>
              <a:spcAft>
                <a:spcPts val="0"/>
              </a:spcAft>
              <a:buSzPts val="2100"/>
              <a:buChar char="○"/>
            </a:pPr>
            <a:r>
              <a:rPr lang="en" sz="2100"/>
              <a:t>not really a backup</a:t>
            </a:r>
            <a:endParaRPr sz="2100"/>
          </a:p>
          <a:p>
            <a:pPr indent="-361950" lvl="1" marL="914400" rtl="0" algn="l">
              <a:spcBef>
                <a:spcPts val="0"/>
              </a:spcBef>
              <a:spcAft>
                <a:spcPts val="0"/>
              </a:spcAft>
              <a:buSzPts val="2100"/>
              <a:buChar char="○"/>
            </a:pPr>
            <a:r>
              <a:rPr lang="en" sz="2100"/>
              <a:t>scalable, incremental, real-time</a:t>
            </a:r>
            <a:endParaRPr sz="2100"/>
          </a:p>
        </p:txBody>
      </p:sp>
      <p:sp>
        <p:nvSpPr>
          <p:cNvPr id="2937" name="Google Shape;2937;p36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368"/>
          <p:cNvSpPr txBox="1"/>
          <p:nvPr>
            <p:ph idx="4294967295" type="body"/>
          </p:nvPr>
        </p:nvSpPr>
        <p:spPr>
          <a:xfrm>
            <a:off x="5324475" y="1152475"/>
            <a:ext cx="3507600" cy="3638700"/>
          </a:xfrm>
          <a:prstGeom prst="rect">
            <a:avLst/>
          </a:prstGeom>
        </p:spPr>
        <p:txBody>
          <a:bodyPr anchorCtr="0" anchor="t" bIns="91425" lIns="91425" spcFirstLastPara="1" rIns="91425" wrap="square" tIns="91425">
            <a:normAutofit fontScale="70000"/>
          </a:bodyPr>
          <a:lstStyle/>
          <a:p>
            <a:pPr indent="-321945" lvl="0" marL="457200" rtl="0" algn="l">
              <a:spcBef>
                <a:spcPts val="0"/>
              </a:spcBef>
              <a:spcAft>
                <a:spcPts val="0"/>
              </a:spcAft>
              <a:buSzPct val="100000"/>
              <a:buChar char="●"/>
            </a:pPr>
            <a:r>
              <a:rPr lang="en" sz="2100"/>
              <a:t>periodically take a snapshot of all the database files </a:t>
            </a:r>
            <a:r>
              <a:rPr lang="en" sz="2100"/>
              <a:t>pg_dump</a:t>
            </a:r>
            <a:endParaRPr sz="2100"/>
          </a:p>
          <a:p>
            <a:pPr indent="-321945" lvl="0" marL="457200" rtl="0" algn="l">
              <a:spcBef>
                <a:spcPts val="0"/>
              </a:spcBef>
              <a:spcAft>
                <a:spcPts val="0"/>
              </a:spcAft>
              <a:buSzPct val="100000"/>
              <a:buChar char="●"/>
            </a:pPr>
            <a:r>
              <a:rPr lang="en" sz="2100"/>
              <a:t>continually copy the WAL files into a safe storage location</a:t>
            </a:r>
            <a:endParaRPr sz="2100"/>
          </a:p>
          <a:p>
            <a:pPr indent="-321945" lvl="0" marL="457200" rtl="0" algn="l">
              <a:spcBef>
                <a:spcPts val="0"/>
              </a:spcBef>
              <a:spcAft>
                <a:spcPts val="0"/>
              </a:spcAft>
              <a:buSzPct val="100000"/>
              <a:buChar char="●"/>
            </a:pPr>
            <a:r>
              <a:rPr lang="en" sz="2100"/>
              <a:t>restore consists of taking snapshot and playing WAL files back until point-in-time-recovery is reached</a:t>
            </a:r>
            <a:endParaRPr sz="2100"/>
          </a:p>
          <a:p>
            <a:pPr indent="-321945" lvl="0" marL="457200" rtl="0" algn="l">
              <a:spcBef>
                <a:spcPts val="0"/>
              </a:spcBef>
              <a:spcAft>
                <a:spcPts val="0"/>
              </a:spcAft>
              <a:buSzPct val="100000"/>
              <a:buChar char="●"/>
            </a:pPr>
            <a:r>
              <a:rPr lang="en" sz="2100"/>
              <a:t>utility like pg_backrest automates many common desires and avoids common </a:t>
            </a:r>
            <a:r>
              <a:rPr lang="en" sz="2100"/>
              <a:t>pitfalls</a:t>
            </a:r>
            <a:endParaRPr sz="2100"/>
          </a:p>
          <a:p>
            <a:pPr indent="-321944" lvl="1" marL="914400" rtl="0" algn="l">
              <a:spcBef>
                <a:spcPts val="0"/>
              </a:spcBef>
              <a:spcAft>
                <a:spcPts val="0"/>
              </a:spcAft>
              <a:buSzPct val="100000"/>
              <a:buChar char="○"/>
            </a:pPr>
            <a:r>
              <a:rPr lang="en" sz="2100"/>
              <a:t>store snapshots / WAL on object store</a:t>
            </a:r>
            <a:endParaRPr sz="2100"/>
          </a:p>
          <a:p>
            <a:pPr indent="-321944" lvl="1" marL="914400" rtl="0" algn="l">
              <a:spcBef>
                <a:spcPts val="0"/>
              </a:spcBef>
              <a:spcAft>
                <a:spcPts val="0"/>
              </a:spcAft>
              <a:buSzPct val="100000"/>
              <a:buChar char="○"/>
            </a:pPr>
            <a:r>
              <a:rPr lang="en" sz="2100"/>
              <a:t>avoid failed archive commands</a:t>
            </a:r>
            <a:endParaRPr sz="2100"/>
          </a:p>
        </p:txBody>
      </p:sp>
      <p:sp>
        <p:nvSpPr>
          <p:cNvPr id="2943" name="Google Shape;2943;p368"/>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Generic Backup Theory</a:t>
            </a:r>
            <a:endParaRPr/>
          </a:p>
        </p:txBody>
      </p:sp>
      <p:pic>
        <p:nvPicPr>
          <p:cNvPr id="2944" name="Google Shape;2944;p368"/>
          <p:cNvPicPr preferRelativeResize="0"/>
          <p:nvPr/>
        </p:nvPicPr>
        <p:blipFill>
          <a:blip r:embed="rId3">
            <a:alphaModFix/>
          </a:blip>
          <a:stretch>
            <a:fillRect/>
          </a:stretch>
        </p:blipFill>
        <p:spPr>
          <a:xfrm>
            <a:off x="428625" y="1170125"/>
            <a:ext cx="4714875" cy="2074550"/>
          </a:xfrm>
          <a:prstGeom prst="rect">
            <a:avLst/>
          </a:prstGeom>
          <a:noFill/>
          <a:ln>
            <a:noFill/>
          </a:ln>
        </p:spPr>
      </p:pic>
      <p:sp>
        <p:nvSpPr>
          <p:cNvPr id="2945" name="Google Shape;2945;p36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36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Kinds of Upgrade</a:t>
            </a:r>
            <a:endParaRPr/>
          </a:p>
        </p:txBody>
      </p:sp>
      <p:sp>
        <p:nvSpPr>
          <p:cNvPr id="2951" name="Google Shape;2951;p3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sz="2200"/>
              <a:t>PostgreSQL</a:t>
            </a:r>
            <a:r>
              <a:rPr lang="en" sz="2200"/>
              <a:t> upgrades</a:t>
            </a:r>
            <a:endParaRPr sz="2200"/>
          </a:p>
          <a:p>
            <a:pPr indent="-368300" lvl="1" marL="914400" rtl="0" algn="l">
              <a:spcBef>
                <a:spcPts val="0"/>
              </a:spcBef>
              <a:spcAft>
                <a:spcPts val="0"/>
              </a:spcAft>
              <a:buSzPts val="2200"/>
              <a:buChar char="○"/>
            </a:pPr>
            <a:r>
              <a:rPr lang="en" sz="2200"/>
              <a:t>dump/restore</a:t>
            </a:r>
            <a:endParaRPr sz="2200"/>
          </a:p>
          <a:p>
            <a:pPr indent="-368300" lvl="1" marL="914400" rtl="0" algn="l">
              <a:spcBef>
                <a:spcPts val="0"/>
              </a:spcBef>
              <a:spcAft>
                <a:spcPts val="0"/>
              </a:spcAft>
              <a:buSzPts val="2200"/>
              <a:buChar char="○"/>
            </a:pPr>
            <a:r>
              <a:rPr lang="en" sz="2200"/>
              <a:t>pg_upgrade</a:t>
            </a:r>
            <a:endParaRPr sz="2200"/>
          </a:p>
          <a:p>
            <a:pPr indent="-368300" lvl="0" marL="457200" rtl="0" algn="l">
              <a:spcBef>
                <a:spcPts val="0"/>
              </a:spcBef>
              <a:spcAft>
                <a:spcPts val="0"/>
              </a:spcAft>
              <a:buSzPts val="2200"/>
              <a:buChar char="●"/>
            </a:pPr>
            <a:r>
              <a:rPr b="1" lang="en" sz="2200"/>
              <a:t>PostGIS</a:t>
            </a:r>
            <a:r>
              <a:rPr lang="en" sz="2200"/>
              <a:t> upgrades</a:t>
            </a:r>
            <a:endParaRPr sz="2200"/>
          </a:p>
          <a:p>
            <a:pPr indent="-368300" lvl="1" marL="914400" rtl="0" algn="l">
              <a:spcBef>
                <a:spcPts val="0"/>
              </a:spcBef>
              <a:spcAft>
                <a:spcPts val="0"/>
              </a:spcAft>
              <a:buSzPts val="2200"/>
              <a:buChar char="○"/>
            </a:pPr>
            <a:r>
              <a:rPr lang="en" sz="2200"/>
              <a:t>soft upgrade</a:t>
            </a:r>
            <a:endParaRPr sz="2200"/>
          </a:p>
          <a:p>
            <a:pPr indent="-368300" lvl="1" marL="914400" rtl="0" algn="l">
              <a:spcBef>
                <a:spcPts val="0"/>
              </a:spcBef>
              <a:spcAft>
                <a:spcPts val="0"/>
              </a:spcAft>
              <a:buSzPts val="2200"/>
              <a:buChar char="○"/>
            </a:pPr>
            <a:r>
              <a:rPr lang="en" sz="2200"/>
              <a:t>hard upgrade</a:t>
            </a:r>
            <a:endParaRPr sz="2200"/>
          </a:p>
        </p:txBody>
      </p:sp>
      <p:sp>
        <p:nvSpPr>
          <p:cNvPr id="2952" name="Google Shape;2952;p36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Section 5 - Loading </a:t>
            </a:r>
            <a:br>
              <a:rPr lang="en"/>
            </a:br>
            <a:r>
              <a:rPr lang="en"/>
              <a:t>Spatial Data</a:t>
            </a:r>
            <a:endParaRPr/>
          </a:p>
        </p:txBody>
      </p:sp>
      <p:sp>
        <p:nvSpPr>
          <p:cNvPr id="366" name="Google Shape;366;p4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37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PostgreSQL Upgrades</a:t>
            </a:r>
            <a:endParaRPr/>
          </a:p>
        </p:txBody>
      </p:sp>
      <p:sp>
        <p:nvSpPr>
          <p:cNvPr id="2958" name="Google Shape;2958;p3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b="1" lang="en" sz="2200"/>
              <a:t>Minor upgrades</a:t>
            </a:r>
            <a:endParaRPr sz="2200"/>
          </a:p>
          <a:p>
            <a:pPr indent="-368300" lvl="1" marL="914400" rtl="0" algn="l">
              <a:spcBef>
                <a:spcPts val="0"/>
              </a:spcBef>
              <a:spcAft>
                <a:spcPts val="0"/>
              </a:spcAft>
              <a:buSzPts val="2200"/>
              <a:buChar char="○"/>
            </a:pPr>
            <a:r>
              <a:rPr lang="en" sz="2200"/>
              <a:t>12.2 → 12.3</a:t>
            </a:r>
            <a:endParaRPr sz="2200"/>
          </a:p>
          <a:p>
            <a:pPr indent="-368300" lvl="1" marL="914400" rtl="0" algn="l">
              <a:spcBef>
                <a:spcPts val="0"/>
              </a:spcBef>
              <a:spcAft>
                <a:spcPts val="0"/>
              </a:spcAft>
              <a:buSzPts val="2200"/>
              <a:buChar char="○"/>
            </a:pPr>
            <a:r>
              <a:rPr lang="en" sz="2200"/>
              <a:t>install new software, restart</a:t>
            </a:r>
            <a:endParaRPr sz="2200"/>
          </a:p>
          <a:p>
            <a:pPr indent="-368300" lvl="0" marL="457200" rtl="0" algn="l">
              <a:spcBef>
                <a:spcPts val="0"/>
              </a:spcBef>
              <a:spcAft>
                <a:spcPts val="0"/>
              </a:spcAft>
              <a:buSzPts val="2200"/>
              <a:buChar char="●"/>
            </a:pPr>
            <a:r>
              <a:rPr b="1" lang="en" sz="2200"/>
              <a:t>Major upgrades</a:t>
            </a:r>
            <a:endParaRPr sz="2200"/>
          </a:p>
          <a:p>
            <a:pPr indent="-368300" lvl="1" marL="914400" rtl="0" algn="l">
              <a:spcBef>
                <a:spcPts val="0"/>
              </a:spcBef>
              <a:spcAft>
                <a:spcPts val="0"/>
              </a:spcAft>
              <a:buSzPts val="2200"/>
              <a:buChar char="○"/>
            </a:pPr>
            <a:r>
              <a:rPr lang="en" sz="2200"/>
              <a:t>12 → 13</a:t>
            </a:r>
            <a:endParaRPr sz="2200"/>
          </a:p>
          <a:p>
            <a:pPr indent="-368300" lvl="1" marL="914400" rtl="0" algn="l">
              <a:spcBef>
                <a:spcPts val="0"/>
              </a:spcBef>
              <a:spcAft>
                <a:spcPts val="0"/>
              </a:spcAft>
              <a:buSzPts val="2200"/>
              <a:buChar char="○"/>
            </a:pPr>
            <a:r>
              <a:rPr lang="en" sz="2200"/>
              <a:t>dump/restore or pg_upgrade</a:t>
            </a:r>
            <a:endParaRPr sz="2200"/>
          </a:p>
        </p:txBody>
      </p:sp>
      <p:sp>
        <p:nvSpPr>
          <p:cNvPr id="2959" name="Google Shape;2959;p37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37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PostgreSQL Dump/Restore</a:t>
            </a:r>
            <a:endParaRPr/>
          </a:p>
        </p:txBody>
      </p:sp>
      <p:sp>
        <p:nvSpPr>
          <p:cNvPr id="2965" name="Google Shape;2965;p3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pg_dumpall</a:t>
            </a:r>
            <a:endParaRPr/>
          </a:p>
          <a:p>
            <a:pPr indent="-374650" lvl="0" marL="457200" rtl="0" algn="l">
              <a:spcBef>
                <a:spcPts val="0"/>
              </a:spcBef>
              <a:spcAft>
                <a:spcPts val="0"/>
              </a:spcAft>
              <a:buSzPts val="2300"/>
              <a:buChar char="●"/>
            </a:pPr>
            <a:r>
              <a:rPr lang="en"/>
              <a:t>install new PostgreSQL</a:t>
            </a:r>
            <a:endParaRPr/>
          </a:p>
          <a:p>
            <a:pPr indent="-374650" lvl="0" marL="457200" rtl="0" algn="l">
              <a:spcBef>
                <a:spcPts val="0"/>
              </a:spcBef>
              <a:spcAft>
                <a:spcPts val="0"/>
              </a:spcAft>
              <a:buSzPts val="2300"/>
              <a:buChar char="●"/>
            </a:pPr>
            <a:r>
              <a:rPr lang="en"/>
              <a:t>install identical PostGIS</a:t>
            </a:r>
            <a:endParaRPr/>
          </a:p>
          <a:p>
            <a:pPr indent="-374650" lvl="1" marL="914400" rtl="0" algn="l">
              <a:spcBef>
                <a:spcPts val="0"/>
              </a:spcBef>
              <a:spcAft>
                <a:spcPts val="0"/>
              </a:spcAft>
              <a:buSzPts val="2300"/>
              <a:buChar char="○"/>
            </a:pPr>
            <a:r>
              <a:rPr lang="en" sz="2300"/>
              <a:t>why? PostGIS function signatures</a:t>
            </a:r>
            <a:endParaRPr sz="2300"/>
          </a:p>
          <a:p>
            <a:pPr indent="-374650" lvl="0" marL="457200" rtl="0" algn="l">
              <a:spcBef>
                <a:spcPts val="0"/>
              </a:spcBef>
              <a:spcAft>
                <a:spcPts val="0"/>
              </a:spcAft>
              <a:buSzPts val="2300"/>
              <a:buChar char="●"/>
            </a:pPr>
            <a:r>
              <a:rPr lang="en"/>
              <a:t>pg_restore</a:t>
            </a:r>
            <a:endParaRPr/>
          </a:p>
        </p:txBody>
      </p:sp>
      <p:sp>
        <p:nvSpPr>
          <p:cNvPr id="2966" name="Google Shape;2966;p37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sp>
        <p:nvSpPr>
          <p:cNvPr id="2971" name="Google Shape;2971;p37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PostgreSQL pg_upgrade</a:t>
            </a:r>
            <a:endParaRPr/>
          </a:p>
        </p:txBody>
      </p:sp>
      <p:sp>
        <p:nvSpPr>
          <p:cNvPr id="2972" name="Google Shape;2972;p3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install new PostgreSQL</a:t>
            </a:r>
            <a:endParaRPr/>
          </a:p>
          <a:p>
            <a:pPr indent="-374650" lvl="0" marL="457200" rtl="0" algn="l">
              <a:spcBef>
                <a:spcPts val="0"/>
              </a:spcBef>
              <a:spcAft>
                <a:spcPts val="0"/>
              </a:spcAft>
              <a:buSzPts val="2300"/>
              <a:buChar char="●"/>
            </a:pPr>
            <a:r>
              <a:rPr lang="en"/>
              <a:t>install identical PostGIS</a:t>
            </a:r>
            <a:endParaRPr/>
          </a:p>
          <a:p>
            <a:pPr indent="-374650" lvl="0" marL="457200" rtl="0" algn="l">
              <a:spcBef>
                <a:spcPts val="0"/>
              </a:spcBef>
              <a:spcAft>
                <a:spcPts val="0"/>
              </a:spcAft>
              <a:buSzPts val="2300"/>
              <a:buChar char="●"/>
            </a:pPr>
            <a:r>
              <a:rPr lang="en"/>
              <a:t>create new data area</a:t>
            </a:r>
            <a:endParaRPr/>
          </a:p>
          <a:p>
            <a:pPr indent="-374650" lvl="0" marL="457200" rtl="0" algn="l">
              <a:spcBef>
                <a:spcPts val="0"/>
              </a:spcBef>
              <a:spcAft>
                <a:spcPts val="0"/>
              </a:spcAft>
              <a:buSzPts val="2300"/>
              <a:buChar char="●"/>
            </a:pPr>
            <a:r>
              <a:rPr lang="en"/>
              <a:t>pg_upgrade</a:t>
            </a:r>
            <a:endParaRPr/>
          </a:p>
        </p:txBody>
      </p:sp>
      <p:sp>
        <p:nvSpPr>
          <p:cNvPr id="2973" name="Google Shape;2973;p372"/>
          <p:cNvSpPr txBox="1"/>
          <p:nvPr/>
        </p:nvSpPr>
        <p:spPr>
          <a:xfrm>
            <a:off x="400050" y="3257550"/>
            <a:ext cx="81249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latin typeface="Consolas"/>
                <a:ea typeface="Consolas"/>
                <a:cs typeface="Consolas"/>
                <a:sym typeface="Consolas"/>
              </a:rPr>
              <a:t>pg_upgrade</a:t>
            </a:r>
            <a:endParaRPr sz="1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700">
                <a:latin typeface="Consolas"/>
                <a:ea typeface="Consolas"/>
                <a:cs typeface="Consolas"/>
                <a:sym typeface="Consolas"/>
              </a:rPr>
              <a:t>  --old-datadir "/var/lib/postgres/12/data"</a:t>
            </a:r>
            <a:endParaRPr sz="1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700">
                <a:latin typeface="Consolas"/>
                <a:ea typeface="Consolas"/>
                <a:cs typeface="Consolas"/>
                <a:sym typeface="Consolas"/>
              </a:rPr>
              <a:t>  --new-datadir "/</a:t>
            </a:r>
            <a:r>
              <a:rPr lang="en" sz="1700">
                <a:solidFill>
                  <a:schemeClr val="dk1"/>
                </a:solidFill>
                <a:latin typeface="Consolas"/>
                <a:ea typeface="Consolas"/>
                <a:cs typeface="Consolas"/>
                <a:sym typeface="Consolas"/>
              </a:rPr>
              <a:t>var/lib/postgres</a:t>
            </a:r>
            <a:r>
              <a:rPr lang="en" sz="1700">
                <a:latin typeface="Consolas"/>
                <a:ea typeface="Consolas"/>
                <a:cs typeface="Consolas"/>
                <a:sym typeface="Consolas"/>
              </a:rPr>
              <a:t>/13/data"</a:t>
            </a:r>
            <a:endParaRPr sz="17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700">
                <a:latin typeface="Consolas"/>
                <a:ea typeface="Consolas"/>
                <a:cs typeface="Consolas"/>
                <a:sym typeface="Consolas"/>
              </a:rPr>
              <a:t>  --old-bindir "/usr/pgsql/12/bin"</a:t>
            </a:r>
            <a:endParaRPr sz="1700">
              <a:latin typeface="Consolas"/>
              <a:ea typeface="Consolas"/>
              <a:cs typeface="Consolas"/>
              <a:sym typeface="Consolas"/>
            </a:endParaRPr>
          </a:p>
          <a:p>
            <a:pPr indent="0" lvl="0" marL="0" rtl="0" algn="l">
              <a:spcBef>
                <a:spcPts val="0"/>
              </a:spcBef>
              <a:spcAft>
                <a:spcPts val="0"/>
              </a:spcAft>
              <a:buNone/>
            </a:pPr>
            <a:r>
              <a:rPr lang="en" sz="1700">
                <a:latin typeface="Consolas"/>
                <a:ea typeface="Consolas"/>
                <a:cs typeface="Consolas"/>
                <a:sym typeface="Consolas"/>
              </a:rPr>
              <a:t>  --new-bindir "</a:t>
            </a:r>
            <a:r>
              <a:rPr lang="en" sz="1700">
                <a:solidFill>
                  <a:schemeClr val="dk1"/>
                </a:solidFill>
                <a:latin typeface="Consolas"/>
                <a:ea typeface="Consolas"/>
                <a:cs typeface="Consolas"/>
                <a:sym typeface="Consolas"/>
              </a:rPr>
              <a:t>/usr/pgsql/13/bin</a:t>
            </a:r>
            <a:r>
              <a:rPr lang="en" sz="1700">
                <a:latin typeface="Consolas"/>
                <a:ea typeface="Consolas"/>
                <a:cs typeface="Consolas"/>
                <a:sym typeface="Consolas"/>
              </a:rPr>
              <a:t>"</a:t>
            </a:r>
            <a:endParaRPr sz="1700">
              <a:latin typeface="Consolas"/>
              <a:ea typeface="Consolas"/>
              <a:cs typeface="Consolas"/>
              <a:sym typeface="Consolas"/>
            </a:endParaRPr>
          </a:p>
        </p:txBody>
      </p:sp>
      <p:sp>
        <p:nvSpPr>
          <p:cNvPr id="2974" name="Google Shape;2974;p37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37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 Upgrades</a:t>
            </a:r>
            <a:endParaRPr/>
          </a:p>
        </p:txBody>
      </p:sp>
      <p:sp>
        <p:nvSpPr>
          <p:cNvPr id="2980" name="Google Shape;2980;p3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Minor upgrades (soft upgrade)</a:t>
            </a:r>
            <a:endParaRPr/>
          </a:p>
          <a:p>
            <a:pPr indent="-349250" lvl="1" marL="914400" rtl="0" algn="l">
              <a:spcBef>
                <a:spcPts val="0"/>
              </a:spcBef>
              <a:spcAft>
                <a:spcPts val="0"/>
              </a:spcAft>
              <a:buSzPts val="1900"/>
              <a:buChar char="○"/>
            </a:pPr>
            <a:r>
              <a:rPr lang="en"/>
              <a:t>3.1.1 → 3.1.2 or 3.0.1 → 3.1.0</a:t>
            </a:r>
            <a:endParaRPr/>
          </a:p>
          <a:p>
            <a:pPr indent="-374650" lvl="0" marL="457200" rtl="0" algn="l">
              <a:spcBef>
                <a:spcPts val="0"/>
              </a:spcBef>
              <a:spcAft>
                <a:spcPts val="0"/>
              </a:spcAft>
              <a:buSzPts val="2300"/>
              <a:buChar char="●"/>
            </a:pPr>
            <a:r>
              <a:rPr lang="en"/>
              <a:t>install new software</a:t>
            </a:r>
            <a:endParaRPr/>
          </a:p>
          <a:p>
            <a:pPr indent="-349250" lvl="1" marL="914400" rtl="0" algn="l">
              <a:spcBef>
                <a:spcPts val="0"/>
              </a:spcBef>
              <a:spcAft>
                <a:spcPts val="0"/>
              </a:spcAft>
              <a:buSzPts val="1900"/>
              <a:buFont typeface="Consolas"/>
              <a:buChar char="○"/>
            </a:pPr>
            <a:r>
              <a:rPr b="1" lang="en">
                <a:solidFill>
                  <a:srgbClr val="0000FF"/>
                </a:solidFill>
                <a:latin typeface="Consolas"/>
                <a:ea typeface="Consolas"/>
                <a:cs typeface="Consolas"/>
                <a:sym typeface="Consolas"/>
              </a:rPr>
              <a:t>ALTER EXTENSION</a:t>
            </a:r>
            <a:r>
              <a:rPr b="1" lang="en">
                <a:latin typeface="Consolas"/>
                <a:ea typeface="Consolas"/>
                <a:cs typeface="Consolas"/>
                <a:sym typeface="Consolas"/>
              </a:rPr>
              <a:t> postgis </a:t>
            </a:r>
            <a:br>
              <a:rPr b="1" lang="en">
                <a:latin typeface="Consolas"/>
                <a:ea typeface="Consolas"/>
                <a:cs typeface="Consolas"/>
                <a:sym typeface="Consolas"/>
              </a:rPr>
            </a:br>
            <a:r>
              <a:rPr b="1" lang="en">
                <a:solidFill>
                  <a:srgbClr val="0000FF"/>
                </a:solidFill>
                <a:latin typeface="Consolas"/>
                <a:ea typeface="Consolas"/>
                <a:cs typeface="Consolas"/>
                <a:sym typeface="Consolas"/>
              </a:rPr>
              <a:t>UPDATE TO</a:t>
            </a:r>
            <a:r>
              <a:rPr b="1" lang="en">
                <a:latin typeface="Consolas"/>
                <a:ea typeface="Consolas"/>
                <a:cs typeface="Consolas"/>
                <a:sym typeface="Consolas"/>
              </a:rPr>
              <a:t> '3.1.0';</a:t>
            </a:r>
            <a:endParaRPr b="1">
              <a:latin typeface="Consolas"/>
              <a:ea typeface="Consolas"/>
              <a:cs typeface="Consolas"/>
              <a:sym typeface="Consolas"/>
            </a:endParaRPr>
          </a:p>
        </p:txBody>
      </p:sp>
      <p:sp>
        <p:nvSpPr>
          <p:cNvPr id="2981" name="Google Shape;2981;p37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34 - Backup and Restore</a:t>
            </a:r>
            <a:endParaRPr b="1" sz="1500">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1592838" y="1305325"/>
            <a:ext cx="5958324" cy="3559150"/>
          </a:xfrm>
          <a:prstGeom prst="rect">
            <a:avLst/>
          </a:prstGeom>
          <a:noFill/>
          <a:ln cap="flat" cmpd="sng" w="9525">
            <a:solidFill>
              <a:srgbClr val="B7B7B7"/>
            </a:solidFill>
            <a:prstDash val="solid"/>
            <a:round/>
            <a:headEnd len="sm" w="sm" type="none"/>
            <a:tailEnd len="sm" w="sm" type="none"/>
          </a:ln>
        </p:spPr>
      </p:pic>
      <p:sp>
        <p:nvSpPr>
          <p:cNvPr id="372" name="Google Shape;372;p47"/>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postgis-workshop/data/nyc_data.backup</a:t>
            </a:r>
            <a:endParaRPr/>
          </a:p>
        </p:txBody>
      </p:sp>
      <p:sp>
        <p:nvSpPr>
          <p:cNvPr id="373" name="Google Shape;373;p4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pic>
        <p:nvPicPr>
          <p:cNvPr id="379" name="Google Shape;379;p48"/>
          <p:cNvPicPr preferRelativeResize="0"/>
          <p:nvPr/>
        </p:nvPicPr>
        <p:blipFill>
          <a:blip r:embed="rId3">
            <a:alphaModFix/>
          </a:blip>
          <a:stretch>
            <a:fillRect/>
          </a:stretch>
        </p:blipFill>
        <p:spPr>
          <a:xfrm>
            <a:off x="936125" y="570130"/>
            <a:ext cx="7271751" cy="44301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pic>
        <p:nvPicPr>
          <p:cNvPr id="385" name="Google Shape;385;p49"/>
          <p:cNvPicPr preferRelativeResize="0"/>
          <p:nvPr/>
        </p:nvPicPr>
        <p:blipFill>
          <a:blip r:embed="rId3">
            <a:alphaModFix/>
          </a:blip>
          <a:stretch>
            <a:fillRect/>
          </a:stretch>
        </p:blipFill>
        <p:spPr>
          <a:xfrm>
            <a:off x="1187076" y="753675"/>
            <a:ext cx="6769851" cy="40521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title"/>
          </p:nvPr>
        </p:nvSpPr>
        <p:spPr>
          <a:xfrm>
            <a:off x="311700" y="34073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workshop materials online</a:t>
            </a:r>
            <a:endParaRPr/>
          </a:p>
        </p:txBody>
      </p:sp>
      <p:sp>
        <p:nvSpPr>
          <p:cNvPr id="59" name="Google Shape;59;p14"/>
          <p:cNvSpPr txBox="1"/>
          <p:nvPr>
            <p:ph idx="1" type="body"/>
          </p:nvPr>
        </p:nvSpPr>
        <p:spPr>
          <a:xfrm>
            <a:off x="311700" y="3962350"/>
            <a:ext cx="8520600" cy="724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http://postgis.net/workshops/postgis-intro</a:t>
            </a:r>
            <a:endParaRPr/>
          </a:p>
        </p:txBody>
      </p:sp>
      <p:sp>
        <p:nvSpPr>
          <p:cNvPr id="60" name="Google Shape;60;p1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1 - Welcome</a:t>
            </a:r>
            <a:endParaRPr b="1" sz="1500">
              <a:solidFill>
                <a:srgbClr val="FFFFFF"/>
              </a:solidFill>
              <a:latin typeface="Calibri"/>
              <a:ea typeface="Calibri"/>
              <a:cs typeface="Calibri"/>
              <a:sym typeface="Calibri"/>
            </a:endParaRPr>
          </a:p>
        </p:txBody>
      </p:sp>
      <p:sp>
        <p:nvSpPr>
          <p:cNvPr id="61" name="Google Shape;61;p14"/>
          <p:cNvSpPr txBox="1"/>
          <p:nvPr>
            <p:ph type="title"/>
          </p:nvPr>
        </p:nvSpPr>
        <p:spPr>
          <a:xfrm>
            <a:off x="311700" y="1973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Download data bundle</a:t>
            </a:r>
            <a:endParaRPr/>
          </a:p>
        </p:txBody>
      </p:sp>
      <p:sp>
        <p:nvSpPr>
          <p:cNvPr id="62" name="Google Shape;62;p14"/>
          <p:cNvSpPr txBox="1"/>
          <p:nvPr>
            <p:ph idx="1" type="body"/>
          </p:nvPr>
        </p:nvSpPr>
        <p:spPr>
          <a:xfrm>
            <a:off x="311700" y="2528400"/>
            <a:ext cx="8520600" cy="724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http://s3.cleverelephant.ca/postgis-workshop-2020.zip</a:t>
            </a:r>
            <a:endParaRPr/>
          </a:p>
        </p:txBody>
      </p:sp>
      <p:sp>
        <p:nvSpPr>
          <p:cNvPr id="63" name="Google Shape;63;p1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Download PgAdmin</a:t>
            </a:r>
            <a:endParaRPr/>
          </a:p>
        </p:txBody>
      </p:sp>
      <p:sp>
        <p:nvSpPr>
          <p:cNvPr id="64" name="Google Shape;64;p14"/>
          <p:cNvSpPr txBox="1"/>
          <p:nvPr>
            <p:ph idx="1" type="body"/>
          </p:nvPr>
        </p:nvSpPr>
        <p:spPr>
          <a:xfrm>
            <a:off x="311700" y="1152475"/>
            <a:ext cx="8520600" cy="724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https://www.pgadmin.org/download/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0"/>
          <p:cNvPicPr preferRelativeResize="0"/>
          <p:nvPr/>
        </p:nvPicPr>
        <p:blipFill>
          <a:blip r:embed="rId3">
            <a:alphaModFix/>
          </a:blip>
          <a:stretch>
            <a:fillRect/>
          </a:stretch>
        </p:blipFill>
        <p:spPr>
          <a:xfrm>
            <a:off x="1198075" y="701925"/>
            <a:ext cx="6747851" cy="4038901"/>
          </a:xfrm>
          <a:prstGeom prst="rect">
            <a:avLst/>
          </a:prstGeom>
          <a:noFill/>
          <a:ln cap="flat" cmpd="sng" w="9525">
            <a:solidFill>
              <a:srgbClr val="B7B7B7"/>
            </a:solidFill>
            <a:prstDash val="solid"/>
            <a:round/>
            <a:headEnd len="sm" w="sm" type="none"/>
            <a:tailEnd len="sm" w="sm" type="none"/>
          </a:ln>
        </p:spPr>
      </p:pic>
      <p:sp>
        <p:nvSpPr>
          <p:cNvPr id="391" name="Google Shape;391;p5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
        <p:nvSpPr>
          <p:cNvPr id="397" name="Google Shape;397;p51"/>
          <p:cNvSpPr txBox="1"/>
          <p:nvPr>
            <p:ph idx="4294967295"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Loading “GIS data files”</a:t>
            </a:r>
            <a:endParaRPr/>
          </a:p>
        </p:txBody>
      </p:sp>
      <p:sp>
        <p:nvSpPr>
          <p:cNvPr id="398" name="Google Shape;398;p51"/>
          <p:cNvSpPr txBox="1"/>
          <p:nvPr/>
        </p:nvSpPr>
        <p:spPr>
          <a:xfrm>
            <a:off x="498900" y="1328925"/>
            <a:ext cx="3565200" cy="3339300"/>
          </a:xfrm>
          <a:prstGeom prst="rect">
            <a:avLst/>
          </a:prstGeom>
          <a:solidFill>
            <a:srgbClr val="EFEFEF"/>
          </a:solid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None/>
            </a:pPr>
            <a:r>
              <a:rPr b="1" lang="en" sz="1700"/>
              <a:t>ogr2ogr</a:t>
            </a:r>
            <a:endParaRPr b="1" sz="1700"/>
          </a:p>
          <a:p>
            <a:pPr indent="-336550" lvl="0" marL="457200" rtl="0" algn="l">
              <a:lnSpc>
                <a:spcPct val="115000"/>
              </a:lnSpc>
              <a:spcBef>
                <a:spcPts val="0"/>
              </a:spcBef>
              <a:spcAft>
                <a:spcPts val="0"/>
              </a:spcAft>
              <a:buSzPts val="1700"/>
              <a:buChar char="●"/>
            </a:pPr>
            <a:r>
              <a:rPr lang="en" sz="1700"/>
              <a:t>supports many formats</a:t>
            </a:r>
            <a:endParaRPr sz="1700"/>
          </a:p>
          <a:p>
            <a:pPr indent="-336550" lvl="1" marL="914400" rtl="0" algn="l">
              <a:lnSpc>
                <a:spcPct val="115000"/>
              </a:lnSpc>
              <a:spcBef>
                <a:spcPts val="0"/>
              </a:spcBef>
              <a:spcAft>
                <a:spcPts val="0"/>
              </a:spcAft>
              <a:buSzPts val="1700"/>
              <a:buChar char="○"/>
            </a:pPr>
            <a:r>
              <a:rPr lang="en" sz="1700"/>
              <a:t>shp, fgdb, geojson, etc</a:t>
            </a:r>
            <a:endParaRPr sz="1700"/>
          </a:p>
          <a:p>
            <a:pPr indent="-336550" lvl="0" marL="457200" rtl="0" algn="l">
              <a:lnSpc>
                <a:spcPct val="115000"/>
              </a:lnSpc>
              <a:spcBef>
                <a:spcPts val="0"/>
              </a:spcBef>
              <a:spcAft>
                <a:spcPts val="0"/>
              </a:spcAft>
              <a:buSzPts val="1700"/>
              <a:buChar char="●"/>
            </a:pPr>
            <a:r>
              <a:rPr lang="en" sz="1700"/>
              <a:t>supports many databases</a:t>
            </a:r>
            <a:endParaRPr sz="1700"/>
          </a:p>
          <a:p>
            <a:pPr indent="-336550" lvl="1" marL="914400" rtl="0" algn="l">
              <a:lnSpc>
                <a:spcPct val="115000"/>
              </a:lnSpc>
              <a:spcBef>
                <a:spcPts val="0"/>
              </a:spcBef>
              <a:spcAft>
                <a:spcPts val="0"/>
              </a:spcAft>
              <a:buSzPts val="1700"/>
              <a:buChar char="○"/>
            </a:pPr>
            <a:r>
              <a:rPr lang="en" sz="1700"/>
              <a:t>sqlserver, </a:t>
            </a:r>
            <a:r>
              <a:rPr lang="en" sz="1700"/>
              <a:t>oracle,</a:t>
            </a:r>
            <a:r>
              <a:rPr lang="en" sz="1700"/>
              <a:t> mysql</a:t>
            </a:r>
            <a:endParaRPr sz="1700"/>
          </a:p>
          <a:p>
            <a:pPr indent="-336550" lvl="0" marL="457200" rtl="0" algn="l">
              <a:lnSpc>
                <a:spcPct val="115000"/>
              </a:lnSpc>
              <a:spcBef>
                <a:spcPts val="0"/>
              </a:spcBef>
              <a:spcAft>
                <a:spcPts val="0"/>
              </a:spcAft>
              <a:buSzPts val="1700"/>
              <a:buChar char="●"/>
            </a:pPr>
            <a:r>
              <a:rPr lang="en" sz="1700"/>
              <a:t>many processing options</a:t>
            </a:r>
            <a:endParaRPr sz="1700"/>
          </a:p>
          <a:p>
            <a:pPr indent="-336550" lvl="0" marL="457200" rtl="0" algn="l">
              <a:lnSpc>
                <a:spcPct val="115000"/>
              </a:lnSpc>
              <a:spcBef>
                <a:spcPts val="0"/>
              </a:spcBef>
              <a:spcAft>
                <a:spcPts val="0"/>
              </a:spcAft>
              <a:buSzPts val="1700"/>
              <a:buChar char="●"/>
            </a:pPr>
            <a:r>
              <a:rPr lang="en" sz="1700"/>
              <a:t>separate install</a:t>
            </a:r>
            <a:endParaRPr sz="1700"/>
          </a:p>
          <a:p>
            <a:pPr indent="-336550" lvl="0" marL="457200" rtl="0" algn="l">
              <a:lnSpc>
                <a:spcPct val="115000"/>
              </a:lnSpc>
              <a:spcBef>
                <a:spcPts val="0"/>
              </a:spcBef>
              <a:spcAft>
                <a:spcPts val="0"/>
              </a:spcAft>
              <a:buSzPts val="1700"/>
              <a:buChar char="●"/>
            </a:pPr>
            <a:r>
              <a:rPr lang="en" sz="1700"/>
              <a:t>complex command line</a:t>
            </a:r>
            <a:endParaRPr sz="1700"/>
          </a:p>
          <a:p>
            <a:pPr indent="-336550" lvl="0" marL="457200" rtl="0" algn="l">
              <a:lnSpc>
                <a:spcPct val="115000"/>
              </a:lnSpc>
              <a:spcBef>
                <a:spcPts val="0"/>
              </a:spcBef>
              <a:spcAft>
                <a:spcPts val="0"/>
              </a:spcAft>
              <a:buSzPts val="1700"/>
              <a:buChar char="●"/>
            </a:pPr>
            <a:r>
              <a:rPr lang="en" sz="1700"/>
              <a:t>connects directly to database</a:t>
            </a:r>
            <a:endParaRPr sz="1700"/>
          </a:p>
        </p:txBody>
      </p:sp>
      <p:sp>
        <p:nvSpPr>
          <p:cNvPr id="399" name="Google Shape;399;p51"/>
          <p:cNvSpPr txBox="1"/>
          <p:nvPr/>
        </p:nvSpPr>
        <p:spPr>
          <a:xfrm>
            <a:off x="4833825" y="1328925"/>
            <a:ext cx="3565200" cy="2737500"/>
          </a:xfrm>
          <a:prstGeom prst="rect">
            <a:avLst/>
          </a:prstGeom>
          <a:solidFill>
            <a:srgbClr val="EFEFEF"/>
          </a:solid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None/>
            </a:pPr>
            <a:r>
              <a:rPr b="1" lang="en" sz="1700"/>
              <a:t>shp2pgsql</a:t>
            </a:r>
            <a:endParaRPr b="1" sz="1700"/>
          </a:p>
          <a:p>
            <a:pPr indent="-336550" lvl="0" marL="457200" rtl="0" algn="l">
              <a:lnSpc>
                <a:spcPct val="115000"/>
              </a:lnSpc>
              <a:spcBef>
                <a:spcPts val="0"/>
              </a:spcBef>
              <a:spcAft>
                <a:spcPts val="0"/>
              </a:spcAft>
              <a:buSzPts val="1700"/>
              <a:buChar char="●"/>
            </a:pPr>
            <a:r>
              <a:rPr lang="en" sz="1700"/>
              <a:t>supports only shape file</a:t>
            </a:r>
            <a:endParaRPr sz="1700"/>
          </a:p>
          <a:p>
            <a:pPr indent="-336550" lvl="0" marL="457200" rtl="0" algn="l">
              <a:lnSpc>
                <a:spcPct val="115000"/>
              </a:lnSpc>
              <a:spcBef>
                <a:spcPts val="0"/>
              </a:spcBef>
              <a:spcAft>
                <a:spcPts val="0"/>
              </a:spcAft>
              <a:buSzPts val="1700"/>
              <a:buChar char="●"/>
            </a:pPr>
            <a:r>
              <a:rPr lang="en" sz="1700"/>
              <a:t>supports only pgsql</a:t>
            </a:r>
            <a:endParaRPr sz="1700"/>
          </a:p>
          <a:p>
            <a:pPr indent="-336550" lvl="0" marL="457200" rtl="0" algn="l">
              <a:lnSpc>
                <a:spcPct val="115000"/>
              </a:lnSpc>
              <a:spcBef>
                <a:spcPts val="0"/>
              </a:spcBef>
              <a:spcAft>
                <a:spcPts val="0"/>
              </a:spcAft>
              <a:buSzPts val="1700"/>
              <a:buChar char="●"/>
            </a:pPr>
            <a:r>
              <a:rPr lang="en" sz="1700"/>
              <a:t>minimal processing options</a:t>
            </a:r>
            <a:endParaRPr sz="1700"/>
          </a:p>
          <a:p>
            <a:pPr indent="-336550" lvl="0" marL="457200" rtl="0" algn="l">
              <a:lnSpc>
                <a:spcPct val="115000"/>
              </a:lnSpc>
              <a:spcBef>
                <a:spcPts val="0"/>
              </a:spcBef>
              <a:spcAft>
                <a:spcPts val="0"/>
              </a:spcAft>
              <a:buSzPts val="1700"/>
              <a:buChar char="●"/>
            </a:pPr>
            <a:r>
              <a:rPr lang="en" sz="1700"/>
              <a:t>comes with postgis</a:t>
            </a:r>
            <a:endParaRPr sz="1700"/>
          </a:p>
          <a:p>
            <a:pPr indent="-336550" lvl="0" marL="457200" rtl="0" algn="l">
              <a:lnSpc>
                <a:spcPct val="115000"/>
              </a:lnSpc>
              <a:spcBef>
                <a:spcPts val="0"/>
              </a:spcBef>
              <a:spcAft>
                <a:spcPts val="0"/>
              </a:spcAft>
              <a:buSzPts val="1700"/>
              <a:buChar char="●"/>
            </a:pPr>
            <a:r>
              <a:rPr lang="en" sz="1700"/>
              <a:t>simpler command line</a:t>
            </a:r>
            <a:endParaRPr sz="1700"/>
          </a:p>
          <a:p>
            <a:pPr indent="-336550" lvl="0" marL="457200" rtl="0" algn="l">
              <a:lnSpc>
                <a:spcPct val="115000"/>
              </a:lnSpc>
              <a:spcBef>
                <a:spcPts val="0"/>
              </a:spcBef>
              <a:spcAft>
                <a:spcPts val="0"/>
              </a:spcAft>
              <a:buSzPts val="1700"/>
              <a:buChar char="●"/>
            </a:pPr>
            <a:r>
              <a:rPr lang="en" sz="1700"/>
              <a:t>generates SQL file to pass into the database</a:t>
            </a:r>
            <a:endParaRPr sz="1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
        <p:nvSpPr>
          <p:cNvPr id="405" name="Google Shape;405;p52"/>
          <p:cNvSpPr txBox="1"/>
          <p:nvPr>
            <p:ph idx="4294967295" type="title"/>
          </p:nvPr>
        </p:nvSpPr>
        <p:spPr>
          <a:xfrm>
            <a:off x="311700" y="627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ogr2ogr</a:t>
            </a:r>
            <a:endParaRPr/>
          </a:p>
        </p:txBody>
      </p:sp>
      <p:sp>
        <p:nvSpPr>
          <p:cNvPr id="406" name="Google Shape;406;p52"/>
          <p:cNvSpPr txBox="1"/>
          <p:nvPr/>
        </p:nvSpPr>
        <p:spPr>
          <a:xfrm>
            <a:off x="498900" y="1557525"/>
            <a:ext cx="7638000" cy="28014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700">
                <a:latin typeface="Consolas"/>
                <a:ea typeface="Consolas"/>
                <a:cs typeface="Consolas"/>
                <a:sym typeface="Consolas"/>
              </a:rPr>
            </a:br>
            <a:r>
              <a:rPr b="1" lang="en" sz="1700">
                <a:latin typeface="Consolas"/>
                <a:ea typeface="Consolas"/>
                <a:cs typeface="Consolas"/>
                <a:sym typeface="Consolas"/>
              </a:rPr>
              <a:t>  ogr2ogr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-nln nyc_census_blocks_2000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-nlt PROMOTE_TO_MULTI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-lco GEOMETRY_NAME=geom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-lco FID=gid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-lco PRECISION=NO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Pg:'dbname=nyc host=localhost user=postgres port=5432'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nyc_census_blocks_2000.shp</a:t>
            </a:r>
            <a:br>
              <a:rPr b="1" lang="en" sz="1700">
                <a:latin typeface="Consolas"/>
                <a:ea typeface="Consolas"/>
                <a:cs typeface="Consolas"/>
                <a:sym typeface="Consolas"/>
              </a:rPr>
            </a:br>
            <a:endParaRPr b="1" sz="1700">
              <a:latin typeface="Consolas"/>
              <a:ea typeface="Consolas"/>
              <a:cs typeface="Consolas"/>
              <a:sym typeface="Consolas"/>
            </a:endParaRPr>
          </a:p>
        </p:txBody>
      </p:sp>
      <p:sp>
        <p:nvSpPr>
          <p:cNvPr id="407" name="Google Shape;407;p52"/>
          <p:cNvSpPr txBox="1"/>
          <p:nvPr/>
        </p:nvSpPr>
        <p:spPr>
          <a:xfrm>
            <a:off x="5108800" y="744950"/>
            <a:ext cx="14208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new layer name</a:t>
            </a:r>
            <a:endParaRPr b="1">
              <a:solidFill>
                <a:srgbClr val="FFFFFF"/>
              </a:solidFill>
              <a:latin typeface="Calibri"/>
              <a:ea typeface="Calibri"/>
              <a:cs typeface="Calibri"/>
              <a:sym typeface="Calibri"/>
            </a:endParaRPr>
          </a:p>
        </p:txBody>
      </p:sp>
      <p:cxnSp>
        <p:nvCxnSpPr>
          <p:cNvPr id="408" name="Google Shape;408;p52"/>
          <p:cNvCxnSpPr>
            <a:stCxn id="407" idx="2"/>
          </p:cNvCxnSpPr>
          <p:nvPr/>
        </p:nvCxnSpPr>
        <p:spPr>
          <a:xfrm flipH="1">
            <a:off x="4527100" y="1145150"/>
            <a:ext cx="1292100" cy="1111200"/>
          </a:xfrm>
          <a:prstGeom prst="straightConnector1">
            <a:avLst/>
          </a:prstGeom>
          <a:noFill/>
          <a:ln cap="flat" cmpd="sng" w="38100">
            <a:solidFill>
              <a:srgbClr val="0000FF"/>
            </a:solidFill>
            <a:prstDash val="solid"/>
            <a:round/>
            <a:headEnd len="med" w="med" type="none"/>
            <a:tailEnd len="med" w="med" type="triangle"/>
          </a:ln>
        </p:spPr>
      </p:cxnSp>
      <p:sp>
        <p:nvSpPr>
          <p:cNvPr id="409" name="Google Shape;409;p52"/>
          <p:cNvSpPr txBox="1"/>
          <p:nvPr/>
        </p:nvSpPr>
        <p:spPr>
          <a:xfrm>
            <a:off x="6703875" y="1145150"/>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new layer type</a:t>
            </a:r>
            <a:endParaRPr b="1">
              <a:solidFill>
                <a:srgbClr val="FFFFFF"/>
              </a:solidFill>
              <a:latin typeface="Calibri"/>
              <a:ea typeface="Calibri"/>
              <a:cs typeface="Calibri"/>
              <a:sym typeface="Calibri"/>
            </a:endParaRPr>
          </a:p>
        </p:txBody>
      </p:sp>
      <p:cxnSp>
        <p:nvCxnSpPr>
          <p:cNvPr id="410" name="Google Shape;410;p52"/>
          <p:cNvCxnSpPr>
            <a:stCxn id="409" idx="1"/>
          </p:cNvCxnSpPr>
          <p:nvPr/>
        </p:nvCxnSpPr>
        <p:spPr>
          <a:xfrm flipH="1">
            <a:off x="4451175" y="1345250"/>
            <a:ext cx="2252700" cy="1177200"/>
          </a:xfrm>
          <a:prstGeom prst="straightConnector1">
            <a:avLst/>
          </a:prstGeom>
          <a:noFill/>
          <a:ln cap="flat" cmpd="sng" w="38100">
            <a:solidFill>
              <a:srgbClr val="0000FF"/>
            </a:solidFill>
            <a:prstDash val="solid"/>
            <a:round/>
            <a:headEnd len="med" w="med" type="none"/>
            <a:tailEnd len="med" w="med" type="triangle"/>
          </a:ln>
        </p:spPr>
      </p:cxnSp>
      <p:sp>
        <p:nvSpPr>
          <p:cNvPr id="411" name="Google Shape;411;p52"/>
          <p:cNvSpPr txBox="1"/>
          <p:nvPr/>
        </p:nvSpPr>
        <p:spPr>
          <a:xfrm>
            <a:off x="7117950" y="1718050"/>
            <a:ext cx="14709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geometry column name</a:t>
            </a:r>
            <a:endParaRPr b="1">
              <a:solidFill>
                <a:srgbClr val="FFFFFF"/>
              </a:solidFill>
              <a:latin typeface="Calibri"/>
              <a:ea typeface="Calibri"/>
              <a:cs typeface="Calibri"/>
              <a:sym typeface="Calibri"/>
            </a:endParaRPr>
          </a:p>
        </p:txBody>
      </p:sp>
      <p:cxnSp>
        <p:nvCxnSpPr>
          <p:cNvPr id="412" name="Google Shape;412;p52"/>
          <p:cNvCxnSpPr>
            <a:stCxn id="411" idx="1"/>
          </p:cNvCxnSpPr>
          <p:nvPr/>
        </p:nvCxnSpPr>
        <p:spPr>
          <a:xfrm flipH="1">
            <a:off x="4185450" y="2025850"/>
            <a:ext cx="2932500" cy="754800"/>
          </a:xfrm>
          <a:prstGeom prst="straightConnector1">
            <a:avLst/>
          </a:prstGeom>
          <a:noFill/>
          <a:ln cap="flat" cmpd="sng" w="38100">
            <a:solidFill>
              <a:srgbClr val="0000FF"/>
            </a:solidFill>
            <a:prstDash val="solid"/>
            <a:round/>
            <a:headEnd len="med" w="med" type="none"/>
            <a:tailEnd len="med" w="med" type="triangle"/>
          </a:ln>
        </p:spPr>
      </p:cxnSp>
      <p:sp>
        <p:nvSpPr>
          <p:cNvPr id="413" name="Google Shape;413;p52"/>
          <p:cNvSpPr txBox="1"/>
          <p:nvPr/>
        </p:nvSpPr>
        <p:spPr>
          <a:xfrm>
            <a:off x="5879825" y="2456088"/>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pk name</a:t>
            </a:r>
            <a:endParaRPr b="1">
              <a:solidFill>
                <a:srgbClr val="FFFFFF"/>
              </a:solidFill>
              <a:latin typeface="Calibri"/>
              <a:ea typeface="Calibri"/>
              <a:cs typeface="Calibri"/>
              <a:sym typeface="Calibri"/>
            </a:endParaRPr>
          </a:p>
        </p:txBody>
      </p:sp>
      <p:cxnSp>
        <p:nvCxnSpPr>
          <p:cNvPr id="414" name="Google Shape;414;p52"/>
          <p:cNvCxnSpPr>
            <a:stCxn id="413" idx="1"/>
          </p:cNvCxnSpPr>
          <p:nvPr/>
        </p:nvCxnSpPr>
        <p:spPr>
          <a:xfrm flipH="1">
            <a:off x="3304025" y="2656188"/>
            <a:ext cx="2575800" cy="428400"/>
          </a:xfrm>
          <a:prstGeom prst="straightConnector1">
            <a:avLst/>
          </a:prstGeom>
          <a:noFill/>
          <a:ln cap="flat" cmpd="sng" w="38100">
            <a:solidFill>
              <a:srgbClr val="0000FF"/>
            </a:solidFill>
            <a:prstDash val="solid"/>
            <a:round/>
            <a:headEnd len="med" w="med" type="none"/>
            <a:tailEnd len="med" w="med" type="triangle"/>
          </a:ln>
        </p:spPr>
      </p:cxnSp>
      <p:sp>
        <p:nvSpPr>
          <p:cNvPr id="415" name="Google Shape;415;p52"/>
          <p:cNvSpPr txBox="1"/>
          <p:nvPr/>
        </p:nvSpPr>
        <p:spPr>
          <a:xfrm>
            <a:off x="7266300" y="2928138"/>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full precision?</a:t>
            </a:r>
            <a:endParaRPr b="1">
              <a:solidFill>
                <a:srgbClr val="FFFFFF"/>
              </a:solidFill>
              <a:latin typeface="Calibri"/>
              <a:ea typeface="Calibri"/>
              <a:cs typeface="Calibri"/>
              <a:sym typeface="Calibri"/>
            </a:endParaRPr>
          </a:p>
        </p:txBody>
      </p:sp>
      <p:cxnSp>
        <p:nvCxnSpPr>
          <p:cNvPr id="416" name="Google Shape;416;p52"/>
          <p:cNvCxnSpPr>
            <a:stCxn id="415" idx="1"/>
          </p:cNvCxnSpPr>
          <p:nvPr/>
        </p:nvCxnSpPr>
        <p:spPr>
          <a:xfrm flipH="1">
            <a:off x="3494100" y="3128238"/>
            <a:ext cx="3772200" cy="184200"/>
          </a:xfrm>
          <a:prstGeom prst="straightConnector1">
            <a:avLst/>
          </a:prstGeom>
          <a:noFill/>
          <a:ln cap="flat" cmpd="sng" w="38100">
            <a:solidFill>
              <a:srgbClr val="0000FF"/>
            </a:solidFill>
            <a:prstDash val="solid"/>
            <a:round/>
            <a:headEnd len="med" w="med" type="none"/>
            <a:tailEnd len="med" w="med" type="triangle"/>
          </a:ln>
        </p:spPr>
      </p:cxnSp>
      <p:sp>
        <p:nvSpPr>
          <p:cNvPr id="417" name="Google Shape;417;p52"/>
          <p:cNvSpPr txBox="1"/>
          <p:nvPr/>
        </p:nvSpPr>
        <p:spPr>
          <a:xfrm>
            <a:off x="7076225" y="4184338"/>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destination data</a:t>
            </a:r>
            <a:endParaRPr b="1">
              <a:solidFill>
                <a:srgbClr val="FFFFFF"/>
              </a:solidFill>
              <a:latin typeface="Calibri"/>
              <a:ea typeface="Calibri"/>
              <a:cs typeface="Calibri"/>
              <a:sym typeface="Calibri"/>
            </a:endParaRPr>
          </a:p>
        </p:txBody>
      </p:sp>
      <p:cxnSp>
        <p:nvCxnSpPr>
          <p:cNvPr id="418" name="Google Shape;418;p52"/>
          <p:cNvCxnSpPr>
            <a:stCxn id="417" idx="0"/>
          </p:cNvCxnSpPr>
          <p:nvPr/>
        </p:nvCxnSpPr>
        <p:spPr>
          <a:xfrm rot="10800000">
            <a:off x="7368575" y="3791038"/>
            <a:ext cx="494100" cy="393300"/>
          </a:xfrm>
          <a:prstGeom prst="straightConnector1">
            <a:avLst/>
          </a:prstGeom>
          <a:noFill/>
          <a:ln cap="flat" cmpd="sng" w="38100">
            <a:solidFill>
              <a:srgbClr val="0000FF"/>
            </a:solidFill>
            <a:prstDash val="solid"/>
            <a:round/>
            <a:headEnd len="med" w="med" type="none"/>
            <a:tailEnd len="med" w="med" type="triangle"/>
          </a:ln>
        </p:spPr>
      </p:cxnSp>
      <p:sp>
        <p:nvSpPr>
          <p:cNvPr id="419" name="Google Shape;419;p52"/>
          <p:cNvSpPr txBox="1"/>
          <p:nvPr/>
        </p:nvSpPr>
        <p:spPr>
          <a:xfrm>
            <a:off x="5276075" y="434431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source</a:t>
            </a:r>
            <a:r>
              <a:rPr b="1" lang="en">
                <a:solidFill>
                  <a:srgbClr val="FFFFFF"/>
                </a:solidFill>
                <a:latin typeface="Calibri"/>
                <a:ea typeface="Calibri"/>
                <a:cs typeface="Calibri"/>
                <a:sym typeface="Calibri"/>
              </a:rPr>
              <a:t> data</a:t>
            </a:r>
            <a:endParaRPr b="1">
              <a:solidFill>
                <a:srgbClr val="FFFFFF"/>
              </a:solidFill>
              <a:latin typeface="Calibri"/>
              <a:ea typeface="Calibri"/>
              <a:cs typeface="Calibri"/>
              <a:sym typeface="Calibri"/>
            </a:endParaRPr>
          </a:p>
        </p:txBody>
      </p:sp>
      <p:cxnSp>
        <p:nvCxnSpPr>
          <p:cNvPr id="420" name="Google Shape;420;p52"/>
          <p:cNvCxnSpPr>
            <a:stCxn id="419" idx="0"/>
          </p:cNvCxnSpPr>
          <p:nvPr/>
        </p:nvCxnSpPr>
        <p:spPr>
          <a:xfrm rot="10800000">
            <a:off x="4299425" y="3882313"/>
            <a:ext cx="1763100" cy="462000"/>
          </a:xfrm>
          <a:prstGeom prst="straightConnector1">
            <a:avLst/>
          </a:prstGeom>
          <a:noFill/>
          <a:ln cap="flat" cmpd="sng" w="38100">
            <a:solidFill>
              <a:srgbClr val="0000FF"/>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“shape file”?</a:t>
            </a:r>
            <a:endParaRPr/>
          </a:p>
        </p:txBody>
      </p:sp>
      <p:sp>
        <p:nvSpPr>
          <p:cNvPr id="426" name="Google Shape;42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SzPts val="2300"/>
              <a:buChar char="●"/>
            </a:pPr>
            <a:r>
              <a:rPr b="1" lang="en"/>
              <a:t>nyc_streets.shp</a:t>
            </a:r>
            <a:endParaRPr b="1"/>
          </a:p>
          <a:p>
            <a:pPr indent="-349250" lvl="1" marL="914400" rtl="0" algn="l">
              <a:spcBef>
                <a:spcPts val="0"/>
              </a:spcBef>
              <a:spcAft>
                <a:spcPts val="0"/>
              </a:spcAft>
              <a:buSzPts val="1900"/>
              <a:buChar char="○"/>
            </a:pPr>
            <a:r>
              <a:rPr lang="en"/>
              <a:t>The actual “shapes”, in a binary format</a:t>
            </a:r>
            <a:endParaRPr/>
          </a:p>
          <a:p>
            <a:pPr indent="-374650" lvl="0" marL="457200" rtl="0" algn="l">
              <a:spcBef>
                <a:spcPts val="0"/>
              </a:spcBef>
              <a:spcAft>
                <a:spcPts val="0"/>
              </a:spcAft>
              <a:buSzPts val="2300"/>
              <a:buChar char="●"/>
            </a:pPr>
            <a:r>
              <a:rPr b="1" lang="en"/>
              <a:t>nyc_streets.dbf</a:t>
            </a:r>
            <a:endParaRPr b="1"/>
          </a:p>
          <a:p>
            <a:pPr indent="-349250" lvl="1" marL="914400" rtl="0" algn="l">
              <a:spcBef>
                <a:spcPts val="0"/>
              </a:spcBef>
              <a:spcAft>
                <a:spcPts val="0"/>
              </a:spcAft>
              <a:buSzPts val="1900"/>
              <a:buChar char="○"/>
            </a:pPr>
            <a:r>
              <a:rPr lang="en"/>
              <a:t>The “attributes” of the streets,  a spreadsheet of one row per shape with the non-spatial information (name, street number, city, etc)</a:t>
            </a:r>
            <a:endParaRPr/>
          </a:p>
          <a:p>
            <a:pPr indent="-374650" lvl="0" marL="457200" rtl="0" algn="l">
              <a:spcBef>
                <a:spcPts val="0"/>
              </a:spcBef>
              <a:spcAft>
                <a:spcPts val="0"/>
              </a:spcAft>
              <a:buSzPts val="2300"/>
              <a:buChar char="●"/>
            </a:pPr>
            <a:r>
              <a:rPr b="1" lang="en"/>
              <a:t>nyc_streets.shx</a:t>
            </a:r>
            <a:endParaRPr b="1"/>
          </a:p>
          <a:p>
            <a:pPr indent="-349250" lvl="1" marL="914400" rtl="0" algn="l">
              <a:spcBef>
                <a:spcPts val="0"/>
              </a:spcBef>
              <a:spcAft>
                <a:spcPts val="0"/>
              </a:spcAft>
              <a:buSzPts val="1900"/>
              <a:buChar char="○"/>
            </a:pPr>
            <a:r>
              <a:rPr lang="en"/>
              <a:t>An offset index. (Shape 5 begins at byte 1023 in the shp file, etc)</a:t>
            </a:r>
            <a:endParaRPr/>
          </a:p>
          <a:p>
            <a:pPr indent="-374650" lvl="0" marL="457200" rtl="0" algn="l">
              <a:spcBef>
                <a:spcPts val="0"/>
              </a:spcBef>
              <a:spcAft>
                <a:spcPts val="0"/>
              </a:spcAft>
              <a:buSzPts val="2300"/>
              <a:buChar char="●"/>
            </a:pPr>
            <a:r>
              <a:rPr b="1" lang="en"/>
              <a:t>nyc_streets.prj</a:t>
            </a:r>
            <a:endParaRPr b="1"/>
          </a:p>
          <a:p>
            <a:pPr indent="-349250" lvl="1" marL="914400" rtl="0" algn="l">
              <a:spcBef>
                <a:spcPts val="0"/>
              </a:spcBef>
              <a:spcAft>
                <a:spcPts val="0"/>
              </a:spcAft>
              <a:buSzPts val="1900"/>
              <a:buChar char="○"/>
            </a:pPr>
            <a:r>
              <a:rPr lang="en"/>
              <a:t>The spatial reference system of the data in WKT format.</a:t>
            </a:r>
            <a:endParaRPr/>
          </a:p>
        </p:txBody>
      </p:sp>
      <p:sp>
        <p:nvSpPr>
          <p:cNvPr id="427" name="Google Shape;427;p5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nyc_streets.prj (EPSG:26918)</a:t>
            </a:r>
            <a:endParaRPr/>
          </a:p>
        </p:txBody>
      </p:sp>
      <p:sp>
        <p:nvSpPr>
          <p:cNvPr id="433" name="Google Shape;433;p54"/>
          <p:cNvSpPr txBox="1"/>
          <p:nvPr>
            <p:ph idx="2" type="title"/>
          </p:nvPr>
        </p:nvSpPr>
        <p:spPr>
          <a:xfrm>
            <a:off x="390525" y="1188625"/>
            <a:ext cx="8217300" cy="3597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10"/>
              <a:t>PROJCS["NAD_1983_UTM_Zone_18N",</a:t>
            </a:r>
            <a:endParaRPr b="1" sz="1710"/>
          </a:p>
          <a:p>
            <a:pPr indent="0" lvl="0" marL="0" rtl="0" algn="l">
              <a:spcBef>
                <a:spcPts val="0"/>
              </a:spcBef>
              <a:spcAft>
                <a:spcPts val="0"/>
              </a:spcAft>
              <a:buSzPts val="990"/>
              <a:buNone/>
            </a:pPr>
            <a:r>
              <a:rPr b="1" lang="en" sz="1710"/>
              <a:t>  GEOGCS["GCS_North_American_1983",</a:t>
            </a:r>
            <a:endParaRPr b="1" sz="1710"/>
          </a:p>
          <a:p>
            <a:pPr indent="0" lvl="0" marL="0" rtl="0" algn="l">
              <a:spcBef>
                <a:spcPts val="0"/>
              </a:spcBef>
              <a:spcAft>
                <a:spcPts val="0"/>
              </a:spcAft>
              <a:buSzPts val="990"/>
              <a:buNone/>
            </a:pPr>
            <a:r>
              <a:rPr b="1" lang="en" sz="1710"/>
              <a:t>    DATUM["D_North_American_1983",</a:t>
            </a:r>
            <a:endParaRPr b="1" sz="1710"/>
          </a:p>
          <a:p>
            <a:pPr indent="0" lvl="0" marL="0" rtl="0" algn="l">
              <a:spcBef>
                <a:spcPts val="0"/>
              </a:spcBef>
              <a:spcAft>
                <a:spcPts val="0"/>
              </a:spcAft>
              <a:buSzPts val="990"/>
              <a:buNone/>
            </a:pPr>
            <a:r>
              <a:rPr b="1" lang="en" sz="1710"/>
              <a:t>      SPHEROID["GRS_1980",6378137,298.257222101]],</a:t>
            </a:r>
            <a:endParaRPr b="1" sz="1710"/>
          </a:p>
          <a:p>
            <a:pPr indent="0" lvl="0" marL="0" rtl="0" algn="l">
              <a:spcBef>
                <a:spcPts val="0"/>
              </a:spcBef>
              <a:spcAft>
                <a:spcPts val="0"/>
              </a:spcAft>
              <a:buSzPts val="990"/>
              <a:buNone/>
            </a:pPr>
            <a:r>
              <a:rPr b="1" lang="en" sz="1710"/>
              <a:t>    PRIMEM["Greenwich",0],</a:t>
            </a:r>
            <a:endParaRPr b="1" sz="1710"/>
          </a:p>
          <a:p>
            <a:pPr indent="0" lvl="0" marL="0" rtl="0" algn="l">
              <a:spcBef>
                <a:spcPts val="0"/>
              </a:spcBef>
              <a:spcAft>
                <a:spcPts val="0"/>
              </a:spcAft>
              <a:buSzPts val="990"/>
              <a:buNone/>
            </a:pPr>
            <a:r>
              <a:rPr b="1" lang="en" sz="1710"/>
              <a:t>    UNIT["Degree",0.017453292519943295]],</a:t>
            </a:r>
            <a:endParaRPr b="1" sz="1710"/>
          </a:p>
          <a:p>
            <a:pPr indent="0" lvl="0" marL="0" rtl="0" algn="l">
              <a:spcBef>
                <a:spcPts val="0"/>
              </a:spcBef>
              <a:spcAft>
                <a:spcPts val="0"/>
              </a:spcAft>
              <a:buSzPts val="990"/>
              <a:buNone/>
            </a:pPr>
            <a:r>
              <a:rPr b="1" lang="en" sz="1710"/>
              <a:t>  PROJECTION["Transverse_Mercator"],</a:t>
            </a:r>
            <a:endParaRPr b="1" sz="1710"/>
          </a:p>
          <a:p>
            <a:pPr indent="0" lvl="0" marL="0" rtl="0" algn="l">
              <a:spcBef>
                <a:spcPts val="0"/>
              </a:spcBef>
              <a:spcAft>
                <a:spcPts val="0"/>
              </a:spcAft>
              <a:buSzPts val="990"/>
              <a:buNone/>
            </a:pPr>
            <a:r>
              <a:rPr b="1" lang="en" sz="1710"/>
              <a:t>  PARAMETER["latitude_of_origin",0],</a:t>
            </a:r>
            <a:endParaRPr b="1" sz="1710"/>
          </a:p>
          <a:p>
            <a:pPr indent="0" lvl="0" marL="0" rtl="0" algn="l">
              <a:spcBef>
                <a:spcPts val="0"/>
              </a:spcBef>
              <a:spcAft>
                <a:spcPts val="0"/>
              </a:spcAft>
              <a:buSzPts val="990"/>
              <a:buNone/>
            </a:pPr>
            <a:r>
              <a:rPr b="1" lang="en" sz="1710"/>
              <a:t>  PARAMETER["central_meridian",-75],</a:t>
            </a:r>
            <a:endParaRPr b="1" sz="1710"/>
          </a:p>
          <a:p>
            <a:pPr indent="0" lvl="0" marL="0" rtl="0" algn="l">
              <a:spcBef>
                <a:spcPts val="0"/>
              </a:spcBef>
              <a:spcAft>
                <a:spcPts val="0"/>
              </a:spcAft>
              <a:buSzPts val="990"/>
              <a:buNone/>
            </a:pPr>
            <a:r>
              <a:rPr b="1" lang="en" sz="1710"/>
              <a:t>  PARAMETER["scale_factor",0.9996],</a:t>
            </a:r>
            <a:endParaRPr b="1" sz="1710"/>
          </a:p>
          <a:p>
            <a:pPr indent="0" lvl="0" marL="0" rtl="0" algn="l">
              <a:spcBef>
                <a:spcPts val="0"/>
              </a:spcBef>
              <a:spcAft>
                <a:spcPts val="0"/>
              </a:spcAft>
              <a:buSzPts val="990"/>
              <a:buNone/>
            </a:pPr>
            <a:r>
              <a:rPr b="1" lang="en" sz="1710"/>
              <a:t>  PARAMETER["false_easting",500000],</a:t>
            </a:r>
            <a:endParaRPr b="1" sz="1710"/>
          </a:p>
          <a:p>
            <a:pPr indent="0" lvl="0" marL="0" rtl="0" algn="l">
              <a:spcBef>
                <a:spcPts val="0"/>
              </a:spcBef>
              <a:spcAft>
                <a:spcPts val="0"/>
              </a:spcAft>
              <a:buSzPts val="990"/>
              <a:buNone/>
            </a:pPr>
            <a:r>
              <a:rPr b="1" lang="en" sz="1710"/>
              <a:t>  PARAMETER["false_northing",0],</a:t>
            </a:r>
            <a:endParaRPr b="1" sz="1710"/>
          </a:p>
          <a:p>
            <a:pPr indent="0" lvl="0" marL="0" rtl="0" algn="l">
              <a:spcBef>
                <a:spcPts val="0"/>
              </a:spcBef>
              <a:spcAft>
                <a:spcPts val="0"/>
              </a:spcAft>
              <a:buSzPts val="990"/>
              <a:buNone/>
            </a:pPr>
            <a:r>
              <a:rPr b="1" lang="en" sz="1710"/>
              <a:t>  UNIT["Meter",1]]</a:t>
            </a:r>
            <a:endParaRPr b="1" sz="1710"/>
          </a:p>
        </p:txBody>
      </p:sp>
      <p:sp>
        <p:nvSpPr>
          <p:cNvPr id="434" name="Google Shape;434;p5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nyc_streets.prj (EPSG:26918)</a:t>
            </a:r>
            <a:endParaRPr/>
          </a:p>
        </p:txBody>
      </p:sp>
      <p:sp>
        <p:nvSpPr>
          <p:cNvPr id="440" name="Google Shape;440;p55"/>
          <p:cNvSpPr txBox="1"/>
          <p:nvPr>
            <p:ph idx="2" type="title"/>
          </p:nvPr>
        </p:nvSpPr>
        <p:spPr>
          <a:xfrm>
            <a:off x="481675" y="1925600"/>
            <a:ext cx="3582900" cy="4827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10"/>
              <a:t>POINT(586020 4513147)</a:t>
            </a:r>
            <a:endParaRPr b="1" sz="1710"/>
          </a:p>
        </p:txBody>
      </p:sp>
      <p:sp>
        <p:nvSpPr>
          <p:cNvPr id="441" name="Google Shape;441;p55"/>
          <p:cNvSpPr txBox="1"/>
          <p:nvPr>
            <p:ph type="title"/>
          </p:nvPr>
        </p:nvSpPr>
        <p:spPr>
          <a:xfrm>
            <a:off x="403300" y="1304450"/>
            <a:ext cx="4071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Universal Transverse Mercator</a:t>
            </a:r>
            <a:br>
              <a:rPr lang="en" sz="1800"/>
            </a:br>
            <a:r>
              <a:rPr lang="en" sz="1800"/>
              <a:t>EPSG:26918</a:t>
            </a:r>
            <a:endParaRPr sz="1800"/>
          </a:p>
        </p:txBody>
      </p:sp>
      <p:sp>
        <p:nvSpPr>
          <p:cNvPr id="442" name="Google Shape;442;p55"/>
          <p:cNvSpPr txBox="1"/>
          <p:nvPr>
            <p:ph idx="2" type="title"/>
          </p:nvPr>
        </p:nvSpPr>
        <p:spPr>
          <a:xfrm>
            <a:off x="4951625" y="4319225"/>
            <a:ext cx="3582900" cy="4827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710"/>
              <a:t>POINT(-73.9808 40.7648)</a:t>
            </a:r>
            <a:endParaRPr b="1" sz="1710"/>
          </a:p>
        </p:txBody>
      </p:sp>
      <p:sp>
        <p:nvSpPr>
          <p:cNvPr id="443" name="Google Shape;443;p55"/>
          <p:cNvSpPr txBox="1"/>
          <p:nvPr>
            <p:ph type="title"/>
          </p:nvPr>
        </p:nvSpPr>
        <p:spPr>
          <a:xfrm>
            <a:off x="4873250" y="3698075"/>
            <a:ext cx="4071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WGS 1984</a:t>
            </a:r>
            <a:br>
              <a:rPr lang="en" sz="1800"/>
            </a:br>
            <a:r>
              <a:rPr lang="en" sz="1800"/>
              <a:t>EPSG:4326</a:t>
            </a:r>
            <a:endParaRPr sz="1800"/>
          </a:p>
        </p:txBody>
      </p:sp>
      <p:pic>
        <p:nvPicPr>
          <p:cNvPr id="444" name="Google Shape;444;p55"/>
          <p:cNvPicPr preferRelativeResize="0"/>
          <p:nvPr/>
        </p:nvPicPr>
        <p:blipFill>
          <a:blip r:embed="rId3">
            <a:alphaModFix/>
          </a:blip>
          <a:stretch>
            <a:fillRect/>
          </a:stretch>
        </p:blipFill>
        <p:spPr>
          <a:xfrm>
            <a:off x="874175" y="2537900"/>
            <a:ext cx="2430399" cy="2430399"/>
          </a:xfrm>
          <a:prstGeom prst="rect">
            <a:avLst/>
          </a:prstGeom>
          <a:noFill/>
          <a:ln>
            <a:noFill/>
          </a:ln>
        </p:spPr>
      </p:pic>
      <p:pic>
        <p:nvPicPr>
          <p:cNvPr id="445" name="Google Shape;445;p55"/>
          <p:cNvPicPr preferRelativeResize="0"/>
          <p:nvPr/>
        </p:nvPicPr>
        <p:blipFill>
          <a:blip r:embed="rId4">
            <a:alphaModFix/>
          </a:blip>
          <a:stretch>
            <a:fillRect/>
          </a:stretch>
        </p:blipFill>
        <p:spPr>
          <a:xfrm>
            <a:off x="5448713" y="1033375"/>
            <a:ext cx="2588725" cy="2588725"/>
          </a:xfrm>
          <a:prstGeom prst="rect">
            <a:avLst/>
          </a:prstGeom>
          <a:noFill/>
          <a:ln>
            <a:noFill/>
          </a:ln>
        </p:spPr>
      </p:pic>
      <p:sp>
        <p:nvSpPr>
          <p:cNvPr id="446" name="Google Shape;446;p5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
        <p:nvSpPr>
          <p:cNvPr id="452" name="Google Shape;452;p56"/>
          <p:cNvSpPr txBox="1"/>
          <p:nvPr>
            <p:ph idx="4294967295" type="title"/>
          </p:nvPr>
        </p:nvSpPr>
        <p:spPr>
          <a:xfrm>
            <a:off x="311700" y="627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shp</a:t>
            </a:r>
            <a:r>
              <a:rPr lang="en"/>
              <a:t>2pgsql</a:t>
            </a:r>
            <a:endParaRPr/>
          </a:p>
        </p:txBody>
      </p:sp>
      <p:sp>
        <p:nvSpPr>
          <p:cNvPr id="453" name="Google Shape;453;p56"/>
          <p:cNvSpPr txBox="1"/>
          <p:nvPr/>
        </p:nvSpPr>
        <p:spPr>
          <a:xfrm>
            <a:off x="498900" y="1557525"/>
            <a:ext cx="7638000" cy="25398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700">
                <a:latin typeface="Consolas"/>
                <a:ea typeface="Consolas"/>
                <a:cs typeface="Consolas"/>
                <a:sym typeface="Consolas"/>
              </a:rPr>
            </a:br>
            <a:r>
              <a:rPr b="1" lang="en" sz="1700">
                <a:latin typeface="Consolas"/>
                <a:ea typeface="Consolas"/>
                <a:cs typeface="Consolas"/>
                <a:sym typeface="Consolas"/>
              </a:rPr>
              <a:t>  shp2pgsql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-D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-I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-s 26918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nyc_census_blocks_2000.shp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nyc_census_blocks_2000 \</a:t>
            </a:r>
            <a:endParaRPr b="1" sz="1700">
              <a:latin typeface="Consolas"/>
              <a:ea typeface="Consolas"/>
              <a:cs typeface="Consolas"/>
              <a:sym typeface="Consolas"/>
            </a:endParaRPr>
          </a:p>
          <a:p>
            <a:pPr indent="0" lvl="0" marL="0" rtl="0" algn="l">
              <a:spcBef>
                <a:spcPts val="0"/>
              </a:spcBef>
              <a:spcAft>
                <a:spcPts val="0"/>
              </a:spcAft>
              <a:buNone/>
            </a:pPr>
            <a:r>
              <a:rPr b="1" lang="en" sz="1700">
                <a:latin typeface="Consolas"/>
                <a:ea typeface="Consolas"/>
                <a:cs typeface="Consolas"/>
                <a:sym typeface="Consolas"/>
              </a:rPr>
              <a:t>    </a:t>
            </a:r>
            <a:r>
              <a:rPr b="1" lang="en" sz="1700">
                <a:solidFill>
                  <a:srgbClr val="FF0000"/>
                </a:solidFill>
                <a:latin typeface="Consolas"/>
                <a:ea typeface="Consolas"/>
                <a:cs typeface="Consolas"/>
                <a:sym typeface="Consolas"/>
              </a:rPr>
              <a:t>| psql dbname=nyc user=postgres host=localhost</a:t>
            </a:r>
            <a:endParaRPr b="1" sz="1700">
              <a:solidFill>
                <a:srgbClr val="FF0000"/>
              </a:solidFill>
              <a:latin typeface="Consolas"/>
              <a:ea typeface="Consolas"/>
              <a:cs typeface="Consolas"/>
              <a:sym typeface="Consolas"/>
            </a:endParaRPr>
          </a:p>
          <a:p>
            <a:pPr indent="0" lvl="0" marL="0" rtl="0" algn="l">
              <a:spcBef>
                <a:spcPts val="0"/>
              </a:spcBef>
              <a:spcAft>
                <a:spcPts val="0"/>
              </a:spcAft>
              <a:buNone/>
            </a:pPr>
            <a:r>
              <a:t/>
            </a:r>
            <a:endParaRPr b="1" sz="1700">
              <a:latin typeface="Consolas"/>
              <a:ea typeface="Consolas"/>
              <a:cs typeface="Consolas"/>
              <a:sym typeface="Consolas"/>
            </a:endParaRPr>
          </a:p>
        </p:txBody>
      </p:sp>
      <p:sp>
        <p:nvSpPr>
          <p:cNvPr id="454" name="Google Shape;454;p56"/>
          <p:cNvSpPr txBox="1"/>
          <p:nvPr/>
        </p:nvSpPr>
        <p:spPr>
          <a:xfrm>
            <a:off x="4593750" y="1017113"/>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dump format</a:t>
            </a:r>
            <a:endParaRPr b="1">
              <a:solidFill>
                <a:srgbClr val="FFFFFF"/>
              </a:solidFill>
              <a:latin typeface="Calibri"/>
              <a:ea typeface="Calibri"/>
              <a:cs typeface="Calibri"/>
              <a:sym typeface="Calibri"/>
            </a:endParaRPr>
          </a:p>
        </p:txBody>
      </p:sp>
      <p:cxnSp>
        <p:nvCxnSpPr>
          <p:cNvPr id="455" name="Google Shape;455;p56"/>
          <p:cNvCxnSpPr>
            <a:stCxn id="454" idx="1"/>
          </p:cNvCxnSpPr>
          <p:nvPr/>
        </p:nvCxnSpPr>
        <p:spPr>
          <a:xfrm flipH="1">
            <a:off x="1846350" y="1217213"/>
            <a:ext cx="2747400" cy="1062000"/>
          </a:xfrm>
          <a:prstGeom prst="straightConnector1">
            <a:avLst/>
          </a:prstGeom>
          <a:noFill/>
          <a:ln cap="flat" cmpd="sng" w="38100">
            <a:solidFill>
              <a:srgbClr val="0000FF"/>
            </a:solidFill>
            <a:prstDash val="solid"/>
            <a:round/>
            <a:headEnd len="med" w="med" type="none"/>
            <a:tailEnd len="med" w="med" type="triangle"/>
          </a:ln>
        </p:spPr>
      </p:cxnSp>
      <p:sp>
        <p:nvSpPr>
          <p:cNvPr id="456" name="Google Shape;456;p56"/>
          <p:cNvSpPr txBox="1"/>
          <p:nvPr/>
        </p:nvSpPr>
        <p:spPr>
          <a:xfrm>
            <a:off x="6426575" y="1200513"/>
            <a:ext cx="14709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build spatial index</a:t>
            </a:r>
            <a:endParaRPr b="1">
              <a:solidFill>
                <a:srgbClr val="FFFFFF"/>
              </a:solidFill>
              <a:latin typeface="Calibri"/>
              <a:ea typeface="Calibri"/>
              <a:cs typeface="Calibri"/>
              <a:sym typeface="Calibri"/>
            </a:endParaRPr>
          </a:p>
        </p:txBody>
      </p:sp>
      <p:cxnSp>
        <p:nvCxnSpPr>
          <p:cNvPr id="457" name="Google Shape;457;p56"/>
          <p:cNvCxnSpPr>
            <a:stCxn id="456" idx="1"/>
          </p:cNvCxnSpPr>
          <p:nvPr/>
        </p:nvCxnSpPr>
        <p:spPr>
          <a:xfrm flipH="1">
            <a:off x="1952675" y="1508313"/>
            <a:ext cx="4473900" cy="1021800"/>
          </a:xfrm>
          <a:prstGeom prst="straightConnector1">
            <a:avLst/>
          </a:prstGeom>
          <a:noFill/>
          <a:ln cap="flat" cmpd="sng" w="38100">
            <a:solidFill>
              <a:srgbClr val="0000FF"/>
            </a:solidFill>
            <a:prstDash val="solid"/>
            <a:round/>
            <a:headEnd len="med" w="med" type="none"/>
            <a:tailEnd len="med" w="med" type="triangle"/>
          </a:ln>
        </p:spPr>
      </p:cxnSp>
      <p:sp>
        <p:nvSpPr>
          <p:cNvPr id="458" name="Google Shape;458;p56"/>
          <p:cNvSpPr txBox="1"/>
          <p:nvPr/>
        </p:nvSpPr>
        <p:spPr>
          <a:xfrm>
            <a:off x="6174247" y="1948348"/>
            <a:ext cx="15729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spatial reference id of data</a:t>
            </a:r>
            <a:endParaRPr b="1">
              <a:solidFill>
                <a:srgbClr val="FFFFFF"/>
              </a:solidFill>
              <a:latin typeface="Calibri"/>
              <a:ea typeface="Calibri"/>
              <a:cs typeface="Calibri"/>
              <a:sym typeface="Calibri"/>
            </a:endParaRPr>
          </a:p>
        </p:txBody>
      </p:sp>
      <p:cxnSp>
        <p:nvCxnSpPr>
          <p:cNvPr id="459" name="Google Shape;459;p56"/>
          <p:cNvCxnSpPr>
            <a:stCxn id="458" idx="1"/>
          </p:cNvCxnSpPr>
          <p:nvPr/>
        </p:nvCxnSpPr>
        <p:spPr>
          <a:xfrm flipH="1">
            <a:off x="2408347" y="2256148"/>
            <a:ext cx="3765900" cy="577800"/>
          </a:xfrm>
          <a:prstGeom prst="straightConnector1">
            <a:avLst/>
          </a:prstGeom>
          <a:noFill/>
          <a:ln cap="flat" cmpd="sng" w="38100">
            <a:solidFill>
              <a:srgbClr val="0000FF"/>
            </a:solidFill>
            <a:prstDash val="solid"/>
            <a:round/>
            <a:headEnd len="med" w="med" type="none"/>
            <a:tailEnd len="med" w="med" type="triangle"/>
          </a:ln>
        </p:spPr>
      </p:cxnSp>
      <p:sp>
        <p:nvSpPr>
          <p:cNvPr id="460" name="Google Shape;460;p56"/>
          <p:cNvSpPr txBox="1"/>
          <p:nvPr/>
        </p:nvSpPr>
        <p:spPr>
          <a:xfrm>
            <a:off x="7319350" y="2667888"/>
            <a:ext cx="1572900" cy="4002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source file</a:t>
            </a:r>
            <a:endParaRPr b="1">
              <a:solidFill>
                <a:srgbClr val="FFFFFF"/>
              </a:solidFill>
              <a:latin typeface="Calibri"/>
              <a:ea typeface="Calibri"/>
              <a:cs typeface="Calibri"/>
              <a:sym typeface="Calibri"/>
            </a:endParaRPr>
          </a:p>
        </p:txBody>
      </p:sp>
      <p:cxnSp>
        <p:nvCxnSpPr>
          <p:cNvPr id="461" name="Google Shape;461;p56"/>
          <p:cNvCxnSpPr>
            <a:stCxn id="460" idx="1"/>
          </p:cNvCxnSpPr>
          <p:nvPr/>
        </p:nvCxnSpPr>
        <p:spPr>
          <a:xfrm flipH="1">
            <a:off x="4459750" y="2867988"/>
            <a:ext cx="2859600" cy="209100"/>
          </a:xfrm>
          <a:prstGeom prst="straightConnector1">
            <a:avLst/>
          </a:prstGeom>
          <a:noFill/>
          <a:ln cap="flat" cmpd="sng" w="38100">
            <a:solidFill>
              <a:srgbClr val="0000FF"/>
            </a:solidFill>
            <a:prstDash val="solid"/>
            <a:round/>
            <a:headEnd len="med" w="med" type="none"/>
            <a:tailEnd len="med" w="med" type="triangle"/>
          </a:ln>
        </p:spPr>
      </p:cxnSp>
      <p:sp>
        <p:nvSpPr>
          <p:cNvPr id="462" name="Google Shape;462;p56"/>
          <p:cNvSpPr txBox="1"/>
          <p:nvPr/>
        </p:nvSpPr>
        <p:spPr>
          <a:xfrm>
            <a:off x="7319350" y="3179638"/>
            <a:ext cx="15729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destination table name</a:t>
            </a:r>
            <a:endParaRPr b="1">
              <a:solidFill>
                <a:srgbClr val="FFFFFF"/>
              </a:solidFill>
              <a:latin typeface="Calibri"/>
              <a:ea typeface="Calibri"/>
              <a:cs typeface="Calibri"/>
              <a:sym typeface="Calibri"/>
            </a:endParaRPr>
          </a:p>
        </p:txBody>
      </p:sp>
      <p:cxnSp>
        <p:nvCxnSpPr>
          <p:cNvPr id="463" name="Google Shape;463;p56"/>
          <p:cNvCxnSpPr>
            <a:stCxn id="462" idx="1"/>
          </p:cNvCxnSpPr>
          <p:nvPr/>
        </p:nvCxnSpPr>
        <p:spPr>
          <a:xfrm rot="10800000">
            <a:off x="4064650" y="3351538"/>
            <a:ext cx="3254700" cy="135900"/>
          </a:xfrm>
          <a:prstGeom prst="straightConnector1">
            <a:avLst/>
          </a:prstGeom>
          <a:noFill/>
          <a:ln cap="flat" cmpd="sng" w="38100">
            <a:solidFill>
              <a:srgbClr val="0000FF"/>
            </a:solidFill>
            <a:prstDash val="solid"/>
            <a:round/>
            <a:headEnd len="med" w="med" type="none"/>
            <a:tailEnd len="med" w="med" type="triangle"/>
          </a:ln>
        </p:spPr>
      </p:cxnSp>
      <p:sp>
        <p:nvSpPr>
          <p:cNvPr id="464" name="Google Shape;464;p56"/>
          <p:cNvSpPr txBox="1"/>
          <p:nvPr/>
        </p:nvSpPr>
        <p:spPr>
          <a:xfrm>
            <a:off x="5177325" y="4257250"/>
            <a:ext cx="1812300" cy="615600"/>
          </a:xfrm>
          <a:prstGeom prst="rect">
            <a:avLst/>
          </a:prstGeom>
          <a:solidFill>
            <a:srgbClr val="00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destination database connection</a:t>
            </a:r>
            <a:endParaRPr b="1">
              <a:solidFill>
                <a:srgbClr val="FFFFFF"/>
              </a:solidFill>
              <a:latin typeface="Calibri"/>
              <a:ea typeface="Calibri"/>
              <a:cs typeface="Calibri"/>
              <a:sym typeface="Calibri"/>
            </a:endParaRPr>
          </a:p>
        </p:txBody>
      </p:sp>
      <p:cxnSp>
        <p:nvCxnSpPr>
          <p:cNvPr id="465" name="Google Shape;465;p56"/>
          <p:cNvCxnSpPr>
            <a:stCxn id="464" idx="0"/>
          </p:cNvCxnSpPr>
          <p:nvPr/>
        </p:nvCxnSpPr>
        <p:spPr>
          <a:xfrm rot="10800000">
            <a:off x="4320375" y="3795250"/>
            <a:ext cx="1763100" cy="462000"/>
          </a:xfrm>
          <a:prstGeom prst="straightConnector1">
            <a:avLst/>
          </a:prstGeom>
          <a:noFill/>
          <a:ln cap="flat" cmpd="sng" w="38100">
            <a:solidFill>
              <a:srgbClr val="0000FF"/>
            </a:solidFill>
            <a:prstDash val="solid"/>
            <a:round/>
            <a:headEnd len="med" w="med" type="none"/>
            <a:tailEnd len="med" w="med" type="triangle"/>
          </a:ln>
        </p:spPr>
      </p:cxnSp>
      <p:sp>
        <p:nvSpPr>
          <p:cNvPr id="466" name="Google Shape;466;p5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5 - Loading Spatial Data</a:t>
            </a:r>
            <a:endParaRPr b="1" sz="1500">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Section 6 - About </a:t>
            </a:r>
            <a:br>
              <a:rPr lang="en"/>
            </a:br>
            <a:r>
              <a:rPr lang="en"/>
              <a:t>our data</a:t>
            </a:r>
            <a:endParaRPr/>
          </a:p>
        </p:txBody>
      </p:sp>
      <p:sp>
        <p:nvSpPr>
          <p:cNvPr id="472" name="Google Shape;472;p5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8"/>
          <p:cNvPicPr preferRelativeResize="0"/>
          <p:nvPr/>
        </p:nvPicPr>
        <p:blipFill>
          <a:blip r:embed="rId3">
            <a:alphaModFix/>
          </a:blip>
          <a:stretch>
            <a:fillRect/>
          </a:stretch>
        </p:blipFill>
        <p:spPr>
          <a:xfrm>
            <a:off x="4322975" y="403125"/>
            <a:ext cx="4821025" cy="4740376"/>
          </a:xfrm>
          <a:prstGeom prst="rect">
            <a:avLst/>
          </a:prstGeom>
          <a:noFill/>
          <a:ln>
            <a:noFill/>
          </a:ln>
        </p:spPr>
      </p:pic>
      <p:sp>
        <p:nvSpPr>
          <p:cNvPr id="478" name="Google Shape;478;p58"/>
          <p:cNvSpPr txBox="1"/>
          <p:nvPr>
            <p:ph idx="4294967295" type="title"/>
          </p:nvPr>
        </p:nvSpPr>
        <p:spPr>
          <a:xfrm>
            <a:off x="311700" y="597425"/>
            <a:ext cx="35706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nyc_census_blocks</a:t>
            </a:r>
            <a:endParaRPr/>
          </a:p>
        </p:txBody>
      </p:sp>
      <p:sp>
        <p:nvSpPr>
          <p:cNvPr id="479" name="Google Shape;479;p58"/>
          <p:cNvSpPr txBox="1"/>
          <p:nvPr>
            <p:ph idx="4294967295" type="title"/>
          </p:nvPr>
        </p:nvSpPr>
        <p:spPr>
          <a:xfrm>
            <a:off x="390525" y="1188625"/>
            <a:ext cx="3453900" cy="3597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blkid</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popn_total</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popn_white</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popn_black</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popn_nativ</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popn_asian</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popn_other</a:t>
            </a:r>
            <a:endParaRPr b="1" sz="181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10">
                <a:latin typeface="Consolas"/>
                <a:ea typeface="Consolas"/>
                <a:cs typeface="Consolas"/>
                <a:sym typeface="Consolas"/>
              </a:rPr>
              <a:t>boroname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geom</a:t>
            </a:r>
            <a:endParaRPr b="1" sz="1810">
              <a:latin typeface="Consolas"/>
              <a:ea typeface="Consolas"/>
              <a:cs typeface="Consolas"/>
              <a:sym typeface="Consolas"/>
            </a:endParaRPr>
          </a:p>
        </p:txBody>
      </p:sp>
      <p:sp>
        <p:nvSpPr>
          <p:cNvPr id="480" name="Google Shape;480;p5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idx="4294967295" type="title"/>
          </p:nvPr>
        </p:nvSpPr>
        <p:spPr>
          <a:xfrm>
            <a:off x="311700" y="597425"/>
            <a:ext cx="35706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nyc_neighborhoods</a:t>
            </a:r>
            <a:endParaRPr/>
          </a:p>
        </p:txBody>
      </p:sp>
      <p:sp>
        <p:nvSpPr>
          <p:cNvPr id="486" name="Google Shape;486;p59"/>
          <p:cNvSpPr txBox="1"/>
          <p:nvPr>
            <p:ph idx="4294967295" type="title"/>
          </p:nvPr>
        </p:nvSpPr>
        <p:spPr>
          <a:xfrm>
            <a:off x="390525" y="1188625"/>
            <a:ext cx="3453900" cy="3597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10">
                <a:latin typeface="Consolas"/>
                <a:ea typeface="Consolas"/>
                <a:cs typeface="Consolas"/>
                <a:sym typeface="Consolas"/>
              </a:rPr>
              <a:t>name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boroname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geom</a:t>
            </a:r>
            <a:endParaRPr b="1" sz="1810">
              <a:latin typeface="Consolas"/>
              <a:ea typeface="Consolas"/>
              <a:cs typeface="Consolas"/>
              <a:sym typeface="Consolas"/>
            </a:endParaRPr>
          </a:p>
          <a:p>
            <a:pPr indent="0" lvl="0" marL="0" rtl="0" algn="l">
              <a:spcBef>
                <a:spcPts val="0"/>
              </a:spcBef>
              <a:spcAft>
                <a:spcPts val="0"/>
              </a:spcAft>
              <a:buSzPts val="1100"/>
              <a:buNone/>
            </a:pPr>
            <a:r>
              <a:t/>
            </a:r>
            <a:endParaRPr b="1" sz="1810">
              <a:latin typeface="Consolas"/>
              <a:ea typeface="Consolas"/>
              <a:cs typeface="Consolas"/>
              <a:sym typeface="Consolas"/>
            </a:endParaRPr>
          </a:p>
        </p:txBody>
      </p:sp>
      <p:pic>
        <p:nvPicPr>
          <p:cNvPr id="487" name="Google Shape;487;p59"/>
          <p:cNvPicPr preferRelativeResize="0"/>
          <p:nvPr/>
        </p:nvPicPr>
        <p:blipFill>
          <a:blip r:embed="rId3">
            <a:alphaModFix/>
          </a:blip>
          <a:stretch>
            <a:fillRect/>
          </a:stretch>
        </p:blipFill>
        <p:spPr>
          <a:xfrm>
            <a:off x="4360950" y="424825"/>
            <a:ext cx="4783050" cy="4718650"/>
          </a:xfrm>
          <a:prstGeom prst="rect">
            <a:avLst/>
          </a:prstGeom>
          <a:noFill/>
          <a:ln>
            <a:noFill/>
          </a:ln>
        </p:spPr>
      </p:pic>
      <p:sp>
        <p:nvSpPr>
          <p:cNvPr id="488" name="Google Shape;488;p5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1 - Welcome</a:t>
            </a:r>
            <a:endParaRPr b="1" sz="1500">
              <a:solidFill>
                <a:srgbClr val="FFFFFF"/>
              </a:solidFill>
              <a:latin typeface="Calibri"/>
              <a:ea typeface="Calibri"/>
              <a:cs typeface="Calibri"/>
              <a:sym typeface="Calibri"/>
            </a:endParaRPr>
          </a:p>
        </p:txBody>
      </p:sp>
      <p:sp>
        <p:nvSpPr>
          <p:cNvPr id="70" name="Google Shape;70;p1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Download QGIS?</a:t>
            </a:r>
            <a:endParaRPr/>
          </a:p>
        </p:txBody>
      </p:sp>
      <p:sp>
        <p:nvSpPr>
          <p:cNvPr id="71" name="Google Shape;71;p15"/>
          <p:cNvSpPr txBox="1"/>
          <p:nvPr>
            <p:ph idx="1" type="body"/>
          </p:nvPr>
        </p:nvSpPr>
        <p:spPr>
          <a:xfrm>
            <a:off x="311700" y="1152475"/>
            <a:ext cx="8520600" cy="724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a:t>https://qgis.org/</a:t>
            </a:r>
            <a:endParaRPr/>
          </a:p>
        </p:txBody>
      </p:sp>
      <p:pic>
        <p:nvPicPr>
          <p:cNvPr id="72" name="Google Shape;72;p15"/>
          <p:cNvPicPr preferRelativeResize="0"/>
          <p:nvPr/>
        </p:nvPicPr>
        <p:blipFill>
          <a:blip r:embed="rId3">
            <a:alphaModFix/>
          </a:blip>
          <a:stretch>
            <a:fillRect/>
          </a:stretch>
        </p:blipFill>
        <p:spPr>
          <a:xfrm>
            <a:off x="512625" y="1849575"/>
            <a:ext cx="7816327" cy="29614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idx="4294967295" type="title"/>
          </p:nvPr>
        </p:nvSpPr>
        <p:spPr>
          <a:xfrm>
            <a:off x="311700" y="597425"/>
            <a:ext cx="35706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nyc_streets</a:t>
            </a:r>
            <a:endParaRPr/>
          </a:p>
        </p:txBody>
      </p:sp>
      <p:sp>
        <p:nvSpPr>
          <p:cNvPr id="494" name="Google Shape;494;p60"/>
          <p:cNvSpPr txBox="1"/>
          <p:nvPr>
            <p:ph idx="4294967295" type="title"/>
          </p:nvPr>
        </p:nvSpPr>
        <p:spPr>
          <a:xfrm>
            <a:off x="390525" y="1188625"/>
            <a:ext cx="3453900" cy="3597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10">
                <a:latin typeface="Consolas"/>
                <a:ea typeface="Consolas"/>
                <a:cs typeface="Consolas"/>
                <a:sym typeface="Consolas"/>
              </a:rPr>
              <a:t>name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oneway</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type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geom</a:t>
            </a:r>
            <a:endParaRPr b="1" sz="1810">
              <a:latin typeface="Consolas"/>
              <a:ea typeface="Consolas"/>
              <a:cs typeface="Consolas"/>
              <a:sym typeface="Consolas"/>
            </a:endParaRPr>
          </a:p>
          <a:p>
            <a:pPr indent="0" lvl="0" marL="0" rtl="0" algn="l">
              <a:spcBef>
                <a:spcPts val="0"/>
              </a:spcBef>
              <a:spcAft>
                <a:spcPts val="0"/>
              </a:spcAft>
              <a:buSzPts val="1100"/>
              <a:buNone/>
            </a:pPr>
            <a:r>
              <a:t/>
            </a:r>
            <a:endParaRPr b="1" sz="1810">
              <a:latin typeface="Consolas"/>
              <a:ea typeface="Consolas"/>
              <a:cs typeface="Consolas"/>
              <a:sym typeface="Consolas"/>
            </a:endParaRPr>
          </a:p>
          <a:p>
            <a:pPr indent="0" lvl="0" marL="0" rtl="0" algn="l">
              <a:spcBef>
                <a:spcPts val="0"/>
              </a:spcBef>
              <a:spcAft>
                <a:spcPts val="0"/>
              </a:spcAft>
              <a:buSzPts val="1100"/>
              <a:buNone/>
            </a:pPr>
            <a:r>
              <a:t/>
            </a:r>
            <a:endParaRPr b="1" sz="1810">
              <a:latin typeface="Consolas"/>
              <a:ea typeface="Consolas"/>
              <a:cs typeface="Consolas"/>
              <a:sym typeface="Consolas"/>
            </a:endParaRPr>
          </a:p>
        </p:txBody>
      </p:sp>
      <p:pic>
        <p:nvPicPr>
          <p:cNvPr id="495" name="Google Shape;495;p60"/>
          <p:cNvPicPr preferRelativeResize="0"/>
          <p:nvPr/>
        </p:nvPicPr>
        <p:blipFill>
          <a:blip r:embed="rId3">
            <a:alphaModFix/>
          </a:blip>
          <a:stretch>
            <a:fillRect/>
          </a:stretch>
        </p:blipFill>
        <p:spPr>
          <a:xfrm>
            <a:off x="4436700" y="417850"/>
            <a:ext cx="4707300" cy="4725650"/>
          </a:xfrm>
          <a:prstGeom prst="rect">
            <a:avLst/>
          </a:prstGeom>
          <a:noFill/>
          <a:ln>
            <a:noFill/>
          </a:ln>
        </p:spPr>
      </p:pic>
      <p:sp>
        <p:nvSpPr>
          <p:cNvPr id="496" name="Google Shape;496;p6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ph idx="4294967295" type="title"/>
          </p:nvPr>
        </p:nvSpPr>
        <p:spPr>
          <a:xfrm>
            <a:off x="311700" y="597425"/>
            <a:ext cx="35706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nyc_subway_stations</a:t>
            </a:r>
            <a:endParaRPr/>
          </a:p>
        </p:txBody>
      </p:sp>
      <p:sp>
        <p:nvSpPr>
          <p:cNvPr id="502" name="Google Shape;502;p61"/>
          <p:cNvSpPr txBox="1"/>
          <p:nvPr>
            <p:ph idx="4294967295" type="title"/>
          </p:nvPr>
        </p:nvSpPr>
        <p:spPr>
          <a:xfrm>
            <a:off x="390525" y="1188625"/>
            <a:ext cx="3453900" cy="35979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10">
                <a:latin typeface="Consolas"/>
                <a:ea typeface="Consolas"/>
                <a:cs typeface="Consolas"/>
                <a:sym typeface="Consolas"/>
              </a:rPr>
              <a:t>name</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borough</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routes</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transfers</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express</a:t>
            </a:r>
            <a:endParaRPr b="1" sz="1810">
              <a:latin typeface="Consolas"/>
              <a:ea typeface="Consolas"/>
              <a:cs typeface="Consolas"/>
              <a:sym typeface="Consolas"/>
            </a:endParaRPr>
          </a:p>
          <a:p>
            <a:pPr indent="0" lvl="0" marL="0" rtl="0" algn="l">
              <a:spcBef>
                <a:spcPts val="0"/>
              </a:spcBef>
              <a:spcAft>
                <a:spcPts val="0"/>
              </a:spcAft>
              <a:buSzPts val="1100"/>
              <a:buNone/>
            </a:pPr>
            <a:r>
              <a:rPr b="1" lang="en" sz="1810">
                <a:latin typeface="Consolas"/>
                <a:ea typeface="Consolas"/>
                <a:cs typeface="Consolas"/>
                <a:sym typeface="Consolas"/>
              </a:rPr>
              <a:t>geom</a:t>
            </a:r>
            <a:endParaRPr b="1" sz="1810">
              <a:latin typeface="Consolas"/>
              <a:ea typeface="Consolas"/>
              <a:cs typeface="Consolas"/>
              <a:sym typeface="Consolas"/>
            </a:endParaRPr>
          </a:p>
          <a:p>
            <a:pPr indent="0" lvl="0" marL="0" rtl="0" algn="l">
              <a:spcBef>
                <a:spcPts val="0"/>
              </a:spcBef>
              <a:spcAft>
                <a:spcPts val="0"/>
              </a:spcAft>
              <a:buSzPts val="1100"/>
              <a:buNone/>
            </a:pPr>
            <a:r>
              <a:t/>
            </a:r>
            <a:endParaRPr b="1" sz="1810">
              <a:latin typeface="Consolas"/>
              <a:ea typeface="Consolas"/>
              <a:cs typeface="Consolas"/>
              <a:sym typeface="Consolas"/>
            </a:endParaRPr>
          </a:p>
        </p:txBody>
      </p:sp>
      <p:pic>
        <p:nvPicPr>
          <p:cNvPr id="503" name="Google Shape;503;p61"/>
          <p:cNvPicPr preferRelativeResize="0"/>
          <p:nvPr/>
        </p:nvPicPr>
        <p:blipFill>
          <a:blip r:embed="rId3">
            <a:alphaModFix/>
          </a:blip>
          <a:stretch>
            <a:fillRect/>
          </a:stretch>
        </p:blipFill>
        <p:spPr>
          <a:xfrm>
            <a:off x="4657350" y="395075"/>
            <a:ext cx="4489250" cy="4748425"/>
          </a:xfrm>
          <a:prstGeom prst="rect">
            <a:avLst/>
          </a:prstGeom>
          <a:noFill/>
          <a:ln>
            <a:noFill/>
          </a:ln>
        </p:spPr>
      </p:pic>
      <p:sp>
        <p:nvSpPr>
          <p:cNvPr id="504" name="Google Shape;504;p6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311700" y="597425"/>
            <a:ext cx="49965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nyc_census_sociodata</a:t>
            </a:r>
            <a:endParaRPr/>
          </a:p>
        </p:txBody>
      </p:sp>
      <p:graphicFrame>
        <p:nvGraphicFramePr>
          <p:cNvPr id="510" name="Google Shape;510;p62"/>
          <p:cNvGraphicFramePr/>
          <p:nvPr/>
        </p:nvGraphicFramePr>
        <p:xfrm>
          <a:off x="445000" y="1386075"/>
          <a:ext cx="3000000" cy="3000000"/>
        </p:xfrm>
        <a:graphic>
          <a:graphicData uri="http://schemas.openxmlformats.org/drawingml/2006/table">
            <a:tbl>
              <a:tblPr>
                <a:noFill/>
                <a:tableStyleId>{317A359F-22BE-4EAF-A268-50F2D1278A95}</a:tableStyleId>
              </a:tblPr>
              <a:tblGrid>
                <a:gridCol w="2730750"/>
                <a:gridCol w="2730750"/>
                <a:gridCol w="2730750"/>
              </a:tblGrid>
              <a:tr h="607600">
                <a:tc>
                  <a:txBody>
                    <a:bodyPr/>
                    <a:lstStyle/>
                    <a:p>
                      <a:pPr indent="0" lvl="0" marL="0" rtl="0" algn="ctr">
                        <a:spcBef>
                          <a:spcPts val="0"/>
                        </a:spcBef>
                        <a:spcAft>
                          <a:spcPts val="0"/>
                        </a:spcAft>
                        <a:buNone/>
                      </a:pPr>
                      <a:r>
                        <a:rPr lang="en" sz="1700"/>
                        <a:t>tractid</a:t>
                      </a:r>
                      <a:endParaRPr sz="1700"/>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700"/>
                        <a:t>transit_total</a:t>
                      </a:r>
                      <a:endParaRPr sz="1700"/>
                    </a:p>
                  </a:txBody>
                  <a:tcPr marT="91425" marB="91425" marR="91425" marL="91425" anchor="ctr"/>
                </a:tc>
                <a:tc>
                  <a:txBody>
                    <a:bodyPr/>
                    <a:lstStyle/>
                    <a:p>
                      <a:pPr indent="0" lvl="0" marL="0" rtl="0" algn="ctr">
                        <a:spcBef>
                          <a:spcPts val="0"/>
                        </a:spcBef>
                        <a:spcAft>
                          <a:spcPts val="0"/>
                        </a:spcAft>
                        <a:buNone/>
                      </a:pPr>
                      <a:r>
                        <a:rPr lang="en" sz="1700"/>
                        <a:t>transit_public</a:t>
                      </a:r>
                      <a:endParaRPr sz="1700"/>
                    </a:p>
                  </a:txBody>
                  <a:tcPr marT="91425" marB="91425" marR="91425" marL="91425" anchor="ctr"/>
                </a:tc>
              </a:tr>
              <a:tr h="607600">
                <a:tc>
                  <a:txBody>
                    <a:bodyPr/>
                    <a:lstStyle/>
                    <a:p>
                      <a:pPr indent="0" lvl="0" marL="0" rtl="0" algn="ctr">
                        <a:spcBef>
                          <a:spcPts val="0"/>
                        </a:spcBef>
                        <a:spcAft>
                          <a:spcPts val="0"/>
                        </a:spcAft>
                        <a:buNone/>
                      </a:pPr>
                      <a:r>
                        <a:rPr lang="en" sz="1700"/>
                        <a:t>transit_private</a:t>
                      </a:r>
                      <a:endParaRPr sz="1700"/>
                    </a:p>
                  </a:txBody>
                  <a:tcPr marT="91425" marB="91425" marR="91425" marL="91425" anchor="ctr"/>
                </a:tc>
                <a:tc>
                  <a:txBody>
                    <a:bodyPr/>
                    <a:lstStyle/>
                    <a:p>
                      <a:pPr indent="0" lvl="0" marL="0" rtl="0" algn="ctr">
                        <a:spcBef>
                          <a:spcPts val="0"/>
                        </a:spcBef>
                        <a:spcAft>
                          <a:spcPts val="0"/>
                        </a:spcAft>
                        <a:buNone/>
                      </a:pPr>
                      <a:r>
                        <a:rPr lang="en" sz="1700"/>
                        <a:t>transit_other</a:t>
                      </a:r>
                      <a:endParaRPr sz="1700"/>
                    </a:p>
                  </a:txBody>
                  <a:tcPr marT="91425" marB="91425" marR="91425" marL="91425" anchor="ctr"/>
                </a:tc>
                <a:tc>
                  <a:txBody>
                    <a:bodyPr/>
                    <a:lstStyle/>
                    <a:p>
                      <a:pPr indent="0" lvl="0" marL="0" rtl="0" algn="ctr">
                        <a:spcBef>
                          <a:spcPts val="0"/>
                        </a:spcBef>
                        <a:spcAft>
                          <a:spcPts val="0"/>
                        </a:spcAft>
                        <a:buNone/>
                      </a:pPr>
                      <a:r>
                        <a:rPr lang="en" sz="1700"/>
                        <a:t>transit_time_mins</a:t>
                      </a:r>
                      <a:endParaRPr sz="1700"/>
                    </a:p>
                  </a:txBody>
                  <a:tcPr marT="91425" marB="91425" marR="91425" marL="91425" anchor="ctr"/>
                </a:tc>
              </a:tr>
              <a:tr h="607600">
                <a:tc>
                  <a:txBody>
                    <a:bodyPr/>
                    <a:lstStyle/>
                    <a:p>
                      <a:pPr indent="0" lvl="0" marL="0" rtl="0" algn="ctr">
                        <a:spcBef>
                          <a:spcPts val="0"/>
                        </a:spcBef>
                        <a:spcAft>
                          <a:spcPts val="0"/>
                        </a:spcAft>
                        <a:buNone/>
                      </a:pPr>
                      <a:r>
                        <a:rPr lang="en" sz="1700"/>
                        <a:t>family_county</a:t>
                      </a:r>
                      <a:endParaRPr sz="1700"/>
                    </a:p>
                  </a:txBody>
                  <a:tcPr marT="91425" marB="91425" marR="91425" marL="91425" anchor="ctr"/>
                </a:tc>
                <a:tc>
                  <a:txBody>
                    <a:bodyPr/>
                    <a:lstStyle/>
                    <a:p>
                      <a:pPr indent="0" lvl="0" marL="0" rtl="0" algn="ctr">
                        <a:spcBef>
                          <a:spcPts val="0"/>
                        </a:spcBef>
                        <a:spcAft>
                          <a:spcPts val="0"/>
                        </a:spcAft>
                        <a:buNone/>
                      </a:pPr>
                      <a:r>
                        <a:rPr lang="en" sz="1700"/>
                        <a:t>family_income_median</a:t>
                      </a:r>
                      <a:endParaRPr sz="1700"/>
                    </a:p>
                  </a:txBody>
                  <a:tcPr marT="91425" marB="91425" marR="91425" marL="91425" anchor="ctr"/>
                </a:tc>
                <a:tc>
                  <a:txBody>
                    <a:bodyPr/>
                    <a:lstStyle/>
                    <a:p>
                      <a:pPr indent="0" lvl="0" marL="0" rtl="0" algn="ctr">
                        <a:spcBef>
                          <a:spcPts val="0"/>
                        </a:spcBef>
                        <a:spcAft>
                          <a:spcPts val="0"/>
                        </a:spcAft>
                        <a:buNone/>
                      </a:pPr>
                      <a:r>
                        <a:rPr lang="en" sz="1700"/>
                        <a:t>family_income_aggregate</a:t>
                      </a:r>
                      <a:endParaRPr sz="1700"/>
                    </a:p>
                  </a:txBody>
                  <a:tcPr marT="91425" marB="91425" marR="91425" marL="91425" anchor="ctr"/>
                </a:tc>
              </a:tr>
              <a:tr h="607600">
                <a:tc>
                  <a:txBody>
                    <a:bodyPr/>
                    <a:lstStyle/>
                    <a:p>
                      <a:pPr indent="0" lvl="0" marL="0" rtl="0" algn="ctr">
                        <a:spcBef>
                          <a:spcPts val="0"/>
                        </a:spcBef>
                        <a:spcAft>
                          <a:spcPts val="0"/>
                        </a:spcAft>
                        <a:buNone/>
                      </a:pPr>
                      <a:r>
                        <a:rPr lang="en" sz="1700"/>
                        <a:t>edu_total</a:t>
                      </a:r>
                      <a:endParaRPr sz="1700"/>
                    </a:p>
                  </a:txBody>
                  <a:tcPr marT="91425" marB="91425" marR="91425" marL="91425" anchor="ctr"/>
                </a:tc>
                <a:tc>
                  <a:txBody>
                    <a:bodyPr/>
                    <a:lstStyle/>
                    <a:p>
                      <a:pPr indent="0" lvl="0" marL="0" rtl="0" algn="ctr">
                        <a:spcBef>
                          <a:spcPts val="0"/>
                        </a:spcBef>
                        <a:spcAft>
                          <a:spcPts val="0"/>
                        </a:spcAft>
                        <a:buNone/>
                      </a:pPr>
                      <a:r>
                        <a:rPr lang="en" sz="1700"/>
                        <a:t>edu_no_highschool_dipl</a:t>
                      </a:r>
                      <a:endParaRPr sz="1700"/>
                    </a:p>
                  </a:txBody>
                  <a:tcPr marT="91425" marB="91425" marR="91425" marL="91425" anchor="ctr"/>
                </a:tc>
                <a:tc>
                  <a:txBody>
                    <a:bodyPr/>
                    <a:lstStyle/>
                    <a:p>
                      <a:pPr indent="0" lvl="0" marL="0" rtl="0" algn="ctr">
                        <a:spcBef>
                          <a:spcPts val="0"/>
                        </a:spcBef>
                        <a:spcAft>
                          <a:spcPts val="0"/>
                        </a:spcAft>
                        <a:buNone/>
                      </a:pPr>
                      <a:r>
                        <a:rPr lang="en" sz="1700"/>
                        <a:t>edu_highscool_dipl</a:t>
                      </a:r>
                      <a:endParaRPr sz="1700"/>
                    </a:p>
                  </a:txBody>
                  <a:tcPr marT="91425" marB="91425" marR="91425" marL="91425" anchor="ctr"/>
                </a:tc>
              </a:tr>
              <a:tr h="607600">
                <a:tc>
                  <a:txBody>
                    <a:bodyPr/>
                    <a:lstStyle/>
                    <a:p>
                      <a:pPr indent="0" lvl="0" marL="0" rtl="0" algn="ctr">
                        <a:spcBef>
                          <a:spcPts val="0"/>
                        </a:spcBef>
                        <a:spcAft>
                          <a:spcPts val="0"/>
                        </a:spcAft>
                        <a:buNone/>
                      </a:pPr>
                      <a:r>
                        <a:rPr lang="en" sz="1700"/>
                        <a:t>edu_college_dipl</a:t>
                      </a:r>
                      <a:endParaRPr sz="1700"/>
                    </a:p>
                  </a:txBody>
                  <a:tcPr marT="91425" marB="91425" marR="91425" marL="91425" anchor="ctr"/>
                </a:tc>
                <a:tc>
                  <a:txBody>
                    <a:bodyPr/>
                    <a:lstStyle/>
                    <a:p>
                      <a:pPr indent="0" lvl="0" marL="0" rtl="0" algn="ctr">
                        <a:spcBef>
                          <a:spcPts val="0"/>
                        </a:spcBef>
                        <a:spcAft>
                          <a:spcPts val="0"/>
                        </a:spcAft>
                        <a:buNone/>
                      </a:pPr>
                      <a:r>
                        <a:rPr lang="en" sz="1700"/>
                        <a:t>edu_graduate_dipl</a:t>
                      </a:r>
                      <a:endParaRPr sz="1700"/>
                    </a:p>
                  </a:txBody>
                  <a:tcPr marT="91425" marB="91425" marR="91425" marL="91425" anchor="ctr"/>
                </a:tc>
                <a:tc>
                  <a:txBody>
                    <a:bodyPr/>
                    <a:lstStyle/>
                    <a:p>
                      <a:pPr indent="0" lvl="0" marL="0" rtl="0" algn="ctr">
                        <a:spcBef>
                          <a:spcPts val="0"/>
                        </a:spcBef>
                        <a:spcAft>
                          <a:spcPts val="0"/>
                        </a:spcAft>
                        <a:buNone/>
                      </a:pPr>
                      <a:r>
                        <a:t/>
                      </a:r>
                      <a:endParaRPr sz="1700"/>
                    </a:p>
                  </a:txBody>
                  <a:tcPr marT="91425" marB="91425" marR="91425" marL="91425" anchor="ctr"/>
                </a:tc>
              </a:tr>
            </a:tbl>
          </a:graphicData>
        </a:graphic>
      </p:graphicFrame>
      <p:sp>
        <p:nvSpPr>
          <p:cNvPr id="511" name="Google Shape;511;p6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6 - About our data</a:t>
            </a:r>
            <a:endParaRPr b="1" sz="1500">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7 - Simple SQL</a:t>
            </a:r>
            <a:endParaRPr/>
          </a:p>
        </p:txBody>
      </p:sp>
      <p:sp>
        <p:nvSpPr>
          <p:cNvPr id="517" name="Google Shape;517;p6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64"/>
          <p:cNvPicPr preferRelativeResize="0"/>
          <p:nvPr/>
        </p:nvPicPr>
        <p:blipFill>
          <a:blip r:embed="rId3">
            <a:alphaModFix/>
          </a:blip>
          <a:stretch>
            <a:fillRect/>
          </a:stretch>
        </p:blipFill>
        <p:spPr>
          <a:xfrm>
            <a:off x="1421900" y="1188875"/>
            <a:ext cx="739150" cy="719175"/>
          </a:xfrm>
          <a:prstGeom prst="rect">
            <a:avLst/>
          </a:prstGeom>
          <a:noFill/>
          <a:ln>
            <a:noFill/>
          </a:ln>
        </p:spPr>
      </p:pic>
      <p:grpSp>
        <p:nvGrpSpPr>
          <p:cNvPr id="523" name="Google Shape;523;p64"/>
          <p:cNvGrpSpPr/>
          <p:nvPr/>
        </p:nvGrpSpPr>
        <p:grpSpPr>
          <a:xfrm>
            <a:off x="1468075" y="3198850"/>
            <a:ext cx="646800" cy="548700"/>
            <a:chOff x="1851650" y="2427725"/>
            <a:chExt cx="646800" cy="548700"/>
          </a:xfrm>
        </p:grpSpPr>
        <p:sp>
          <p:nvSpPr>
            <p:cNvPr id="524" name="Google Shape;524;p64"/>
            <p:cNvSpPr/>
            <p:nvPr/>
          </p:nvSpPr>
          <p:spPr>
            <a:xfrm>
              <a:off x="1851650" y="2427725"/>
              <a:ext cx="646800" cy="548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64"/>
            <p:cNvPicPr preferRelativeResize="0"/>
            <p:nvPr/>
          </p:nvPicPr>
          <p:blipFill>
            <a:blip r:embed="rId4">
              <a:alphaModFix/>
            </a:blip>
            <a:stretch>
              <a:fillRect/>
            </a:stretch>
          </p:blipFill>
          <p:spPr>
            <a:xfrm>
              <a:off x="1910237" y="2519602"/>
              <a:ext cx="529625" cy="435050"/>
            </a:xfrm>
            <a:prstGeom prst="rect">
              <a:avLst/>
            </a:prstGeom>
            <a:noFill/>
            <a:ln>
              <a:noFill/>
            </a:ln>
          </p:spPr>
        </p:pic>
      </p:grpSp>
      <p:sp>
        <p:nvSpPr>
          <p:cNvPr id="526" name="Google Shape;526;p64"/>
          <p:cNvSpPr txBox="1"/>
          <p:nvPr/>
        </p:nvSpPr>
        <p:spPr>
          <a:xfrm>
            <a:off x="1391875" y="1956150"/>
            <a:ext cx="48693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name </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nyc_neighborhoods;</a:t>
            </a:r>
            <a:endParaRPr b="1" sz="2900">
              <a:latin typeface="Consolas"/>
              <a:ea typeface="Consolas"/>
              <a:cs typeface="Consolas"/>
              <a:sym typeface="Consolas"/>
            </a:endParaRPr>
          </a:p>
        </p:txBody>
      </p:sp>
      <p:sp>
        <p:nvSpPr>
          <p:cNvPr id="527" name="Google Shape;527;p6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5"/>
          <p:cNvSpPr txBox="1"/>
          <p:nvPr>
            <p:ph idx="4294967295" type="title"/>
          </p:nvPr>
        </p:nvSpPr>
        <p:spPr>
          <a:xfrm>
            <a:off x="311700" y="597425"/>
            <a:ext cx="3570600" cy="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PgAdmin and Maps</a:t>
            </a:r>
            <a:endParaRPr/>
          </a:p>
        </p:txBody>
      </p:sp>
      <p:sp>
        <p:nvSpPr>
          <p:cNvPr id="533" name="Google Shape;533;p65"/>
          <p:cNvSpPr txBox="1"/>
          <p:nvPr/>
        </p:nvSpPr>
        <p:spPr>
          <a:xfrm>
            <a:off x="304800" y="1123950"/>
            <a:ext cx="8610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PgAdmin includes a magic “map” button which is fun to use to visualize geometric outputs. If the data are in “geographics” (EPSG:4326) then it will place a base map underneath the data. This can be pretty.</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To see a map with your output, wrap it in </a:t>
            </a:r>
            <a:r>
              <a:rPr b="1" lang="en" sz="2000">
                <a:latin typeface="Calibri"/>
                <a:ea typeface="Calibri"/>
                <a:cs typeface="Calibri"/>
                <a:sym typeface="Calibri"/>
              </a:rPr>
              <a:t>ST_Transform(</a:t>
            </a:r>
            <a:r>
              <a:rPr lang="en" sz="2000">
                <a:latin typeface="Calibri"/>
                <a:ea typeface="Calibri"/>
                <a:cs typeface="Calibri"/>
                <a:sym typeface="Calibri"/>
              </a:rPr>
              <a:t>geom,</a:t>
            </a:r>
            <a:r>
              <a:rPr b="1" lang="en" sz="2000">
                <a:latin typeface="Calibri"/>
                <a:ea typeface="Calibri"/>
                <a:cs typeface="Calibri"/>
                <a:sym typeface="Calibri"/>
              </a:rPr>
              <a:t> 4326). </a:t>
            </a:r>
            <a:r>
              <a:rPr lang="en" sz="2000">
                <a:latin typeface="Calibri"/>
                <a:ea typeface="Calibri"/>
                <a:cs typeface="Calibri"/>
                <a:sym typeface="Calibri"/>
              </a:rPr>
              <a:t>This will make more sense as we work through the materials.</a:t>
            </a:r>
            <a:endParaRPr sz="2000">
              <a:latin typeface="Calibri"/>
              <a:ea typeface="Calibri"/>
              <a:cs typeface="Calibri"/>
              <a:sym typeface="Calibri"/>
            </a:endParaRPr>
          </a:p>
        </p:txBody>
      </p:sp>
      <p:sp>
        <p:nvSpPr>
          <p:cNvPr id="534" name="Google Shape;534;p65"/>
          <p:cNvSpPr txBox="1"/>
          <p:nvPr/>
        </p:nvSpPr>
        <p:spPr>
          <a:xfrm>
            <a:off x="371475" y="3390825"/>
            <a:ext cx="6905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200">
                <a:solidFill>
                  <a:srgbClr val="0000FF"/>
                </a:solidFill>
                <a:latin typeface="Consolas"/>
                <a:ea typeface="Consolas"/>
                <a:cs typeface="Consolas"/>
                <a:sym typeface="Consolas"/>
              </a:rPr>
              <a:t>SELECT </a:t>
            </a:r>
            <a:r>
              <a:rPr b="1" lang="en" sz="2200">
                <a:latin typeface="Consolas"/>
                <a:ea typeface="Consolas"/>
                <a:cs typeface="Consolas"/>
                <a:sym typeface="Consolas"/>
              </a:rPr>
              <a:t>name, </a:t>
            </a:r>
            <a:br>
              <a:rPr b="1" lang="en" sz="2200">
                <a:latin typeface="Consolas"/>
                <a:ea typeface="Consolas"/>
                <a:cs typeface="Consolas"/>
                <a:sym typeface="Consolas"/>
              </a:rPr>
            </a:br>
            <a:r>
              <a:rPr b="1" lang="en" sz="2200">
                <a:latin typeface="Consolas"/>
                <a:ea typeface="Consolas"/>
                <a:cs typeface="Consolas"/>
                <a:sym typeface="Consolas"/>
              </a:rPr>
              <a:t>       </a:t>
            </a:r>
            <a:r>
              <a:rPr b="1" lang="en" sz="2200">
                <a:solidFill>
                  <a:srgbClr val="006E1D"/>
                </a:solidFill>
                <a:latin typeface="Consolas"/>
                <a:ea typeface="Consolas"/>
                <a:cs typeface="Consolas"/>
                <a:sym typeface="Consolas"/>
              </a:rPr>
              <a:t>ST_Transform(</a:t>
            </a:r>
            <a:r>
              <a:rPr b="1" lang="en" sz="2200">
                <a:latin typeface="Consolas"/>
                <a:ea typeface="Consolas"/>
                <a:cs typeface="Consolas"/>
                <a:sym typeface="Consolas"/>
              </a:rPr>
              <a:t>geom, </a:t>
            </a:r>
            <a:r>
              <a:rPr b="1" lang="en" sz="2200">
                <a:solidFill>
                  <a:srgbClr val="FF9900"/>
                </a:solidFill>
                <a:latin typeface="Consolas"/>
                <a:ea typeface="Consolas"/>
                <a:cs typeface="Consolas"/>
                <a:sym typeface="Consolas"/>
              </a:rPr>
              <a:t>4326</a:t>
            </a:r>
            <a:r>
              <a:rPr b="1" lang="en" sz="2200">
                <a:solidFill>
                  <a:srgbClr val="006E1D"/>
                </a:solidFill>
                <a:latin typeface="Consolas"/>
                <a:ea typeface="Consolas"/>
                <a:cs typeface="Consolas"/>
                <a:sym typeface="Consolas"/>
              </a:rPr>
              <a:t>)</a:t>
            </a:r>
            <a:endParaRPr b="1" sz="2200">
              <a:solidFill>
                <a:srgbClr val="006E1D"/>
              </a:solidFill>
              <a:latin typeface="Consolas"/>
              <a:ea typeface="Consolas"/>
              <a:cs typeface="Consolas"/>
              <a:sym typeface="Consolas"/>
            </a:endParaRPr>
          </a:p>
          <a:p>
            <a:pPr indent="0" lvl="0" marL="0" rtl="0" algn="l">
              <a:spcBef>
                <a:spcPts val="0"/>
              </a:spcBef>
              <a:spcAft>
                <a:spcPts val="0"/>
              </a:spcAft>
              <a:buNone/>
            </a:pPr>
            <a:r>
              <a:rPr b="1" lang="en" sz="2200">
                <a:solidFill>
                  <a:srgbClr val="0000FF"/>
                </a:solidFill>
                <a:latin typeface="Consolas"/>
                <a:ea typeface="Consolas"/>
                <a:cs typeface="Consolas"/>
                <a:sym typeface="Consolas"/>
              </a:rPr>
              <a:t>FROM</a:t>
            </a:r>
            <a:r>
              <a:rPr b="1" lang="en" sz="2200">
                <a:latin typeface="Consolas"/>
                <a:ea typeface="Consolas"/>
                <a:cs typeface="Consolas"/>
                <a:sym typeface="Consolas"/>
              </a:rPr>
              <a:t> nyc_neighborhoods;</a:t>
            </a:r>
            <a:endParaRPr b="1" sz="2200">
              <a:latin typeface="Consolas"/>
              <a:ea typeface="Consolas"/>
              <a:cs typeface="Consolas"/>
              <a:sym typeface="Consolas"/>
            </a:endParaRPr>
          </a:p>
        </p:txBody>
      </p:sp>
      <p:sp>
        <p:nvSpPr>
          <p:cNvPr id="535" name="Google Shape;535;p6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pic>
        <p:nvPicPr>
          <p:cNvPr id="536" name="Google Shape;536;p65"/>
          <p:cNvPicPr preferRelativeResize="0"/>
          <p:nvPr/>
        </p:nvPicPr>
        <p:blipFill>
          <a:blip r:embed="rId3">
            <a:alphaModFix/>
          </a:blip>
          <a:stretch>
            <a:fillRect/>
          </a:stretch>
        </p:blipFill>
        <p:spPr>
          <a:xfrm>
            <a:off x="5724513" y="3124200"/>
            <a:ext cx="3419475" cy="2019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idx="12" type="sldNum"/>
          </p:nvPr>
        </p:nvSpPr>
        <p:spPr>
          <a:xfrm>
            <a:off x="-1" y="4795100"/>
            <a:ext cx="568200" cy="34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fld id="{00000000-1234-1234-1234-123412341234}" type="slidenum">
              <a:rPr lang="en"/>
              <a:t>‹#›</a:t>
            </a:fld>
            <a:endParaRPr/>
          </a:p>
        </p:txBody>
      </p:sp>
      <p:pic>
        <p:nvPicPr>
          <p:cNvPr id="542" name="Google Shape;542;p66"/>
          <p:cNvPicPr preferRelativeResize="0"/>
          <p:nvPr/>
        </p:nvPicPr>
        <p:blipFill>
          <a:blip r:embed="rId3">
            <a:alphaModFix/>
          </a:blip>
          <a:stretch>
            <a:fillRect/>
          </a:stretch>
        </p:blipFill>
        <p:spPr>
          <a:xfrm>
            <a:off x="0" y="419100"/>
            <a:ext cx="9144001" cy="4724299"/>
          </a:xfrm>
          <a:prstGeom prst="rect">
            <a:avLst/>
          </a:prstGeom>
          <a:noFill/>
          <a:ln>
            <a:noFill/>
          </a:ln>
        </p:spPr>
      </p:pic>
      <p:sp>
        <p:nvSpPr>
          <p:cNvPr id="543" name="Google Shape;543;p6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Verbs of SQL</a:t>
            </a:r>
            <a:endParaRPr/>
          </a:p>
        </p:txBody>
      </p:sp>
      <p:sp>
        <p:nvSpPr>
          <p:cNvPr id="549" name="Google Shape;549;p67"/>
          <p:cNvSpPr txBox="1"/>
          <p:nvPr/>
        </p:nvSpPr>
        <p:spPr>
          <a:xfrm>
            <a:off x="527300" y="1210050"/>
            <a:ext cx="6652200" cy="33864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 sz="2600">
                <a:solidFill>
                  <a:srgbClr val="0000FF"/>
                </a:solidFill>
                <a:latin typeface="Calibri"/>
                <a:ea typeface="Calibri"/>
                <a:cs typeface="Calibri"/>
                <a:sym typeface="Calibri"/>
              </a:rPr>
              <a:t>SELECT</a:t>
            </a:r>
            <a:r>
              <a:rPr lang="en" sz="2600">
                <a:latin typeface="Calibri"/>
                <a:ea typeface="Calibri"/>
                <a:cs typeface="Calibri"/>
                <a:sym typeface="Calibri"/>
              </a:rPr>
              <a:t> </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 sz="2600">
                <a:latin typeface="Calibri"/>
                <a:ea typeface="Calibri"/>
                <a:cs typeface="Calibri"/>
                <a:sym typeface="Calibri"/>
              </a:rPr>
              <a:t>returns rows in response to a query </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 sz="2600">
                <a:solidFill>
                  <a:srgbClr val="0000FF"/>
                </a:solidFill>
                <a:latin typeface="Calibri"/>
                <a:ea typeface="Calibri"/>
                <a:cs typeface="Calibri"/>
                <a:sym typeface="Calibri"/>
              </a:rPr>
              <a:t>INSERT</a:t>
            </a:r>
            <a:r>
              <a:rPr lang="en" sz="2600">
                <a:latin typeface="Calibri"/>
                <a:ea typeface="Calibri"/>
                <a:cs typeface="Calibri"/>
                <a:sym typeface="Calibri"/>
              </a:rPr>
              <a:t> </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 sz="2600">
                <a:latin typeface="Calibri"/>
                <a:ea typeface="Calibri"/>
                <a:cs typeface="Calibri"/>
                <a:sym typeface="Calibri"/>
              </a:rPr>
              <a:t>adds new rows to a table</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 sz="2600">
                <a:solidFill>
                  <a:srgbClr val="0000FF"/>
                </a:solidFill>
                <a:latin typeface="Calibri"/>
                <a:ea typeface="Calibri"/>
                <a:cs typeface="Calibri"/>
                <a:sym typeface="Calibri"/>
              </a:rPr>
              <a:t>UPDATE</a:t>
            </a:r>
            <a:r>
              <a:rPr lang="en" sz="2600">
                <a:latin typeface="Calibri"/>
                <a:ea typeface="Calibri"/>
                <a:cs typeface="Calibri"/>
                <a:sym typeface="Calibri"/>
              </a:rPr>
              <a:t> </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 sz="2600">
                <a:latin typeface="Calibri"/>
                <a:ea typeface="Calibri"/>
                <a:cs typeface="Calibri"/>
                <a:sym typeface="Calibri"/>
              </a:rPr>
              <a:t>alters existing rows in a table</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 sz="2600">
                <a:solidFill>
                  <a:srgbClr val="0000FF"/>
                </a:solidFill>
                <a:latin typeface="Calibri"/>
                <a:ea typeface="Calibri"/>
                <a:cs typeface="Calibri"/>
                <a:sym typeface="Calibri"/>
              </a:rPr>
              <a:t>DELETE</a:t>
            </a:r>
            <a:r>
              <a:rPr lang="en" sz="2600">
                <a:latin typeface="Calibri"/>
                <a:ea typeface="Calibri"/>
                <a:cs typeface="Calibri"/>
                <a:sym typeface="Calibri"/>
              </a:rPr>
              <a:t> </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 sz="2600">
                <a:latin typeface="Calibri"/>
                <a:ea typeface="Calibri"/>
                <a:cs typeface="Calibri"/>
                <a:sym typeface="Calibri"/>
              </a:rPr>
              <a:t>removes rows from a table</a:t>
            </a:r>
            <a:endParaRPr sz="2600">
              <a:latin typeface="Calibri"/>
              <a:ea typeface="Calibri"/>
              <a:cs typeface="Calibri"/>
              <a:sym typeface="Calibri"/>
            </a:endParaRPr>
          </a:p>
        </p:txBody>
      </p:sp>
      <p:sp>
        <p:nvSpPr>
          <p:cNvPr id="550" name="Google Shape;550;p6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8"/>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80"/>
              <a:t>What are ...</a:t>
            </a:r>
            <a:br>
              <a:rPr lang="en" sz="2380"/>
            </a:br>
            <a:r>
              <a:rPr lang="en" sz="2380"/>
              <a:t>the names of all the neighborhoods in Brooklyn?</a:t>
            </a:r>
            <a:endParaRPr sz="2380"/>
          </a:p>
        </p:txBody>
      </p:sp>
      <p:sp>
        <p:nvSpPr>
          <p:cNvPr id="556" name="Google Shape;556;p68"/>
          <p:cNvSpPr txBox="1"/>
          <p:nvPr/>
        </p:nvSpPr>
        <p:spPr>
          <a:xfrm>
            <a:off x="369250" y="1869625"/>
            <a:ext cx="7372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 </a:t>
            </a:r>
            <a:r>
              <a:rPr b="1" lang="en" sz="3000">
                <a:latin typeface="Consolas"/>
                <a:ea typeface="Consolas"/>
                <a:cs typeface="Consolas"/>
                <a:sym typeface="Consolas"/>
              </a:rPr>
              <a:t>name</a:t>
            </a:r>
            <a:r>
              <a:rPr b="1" lang="en" sz="3000">
                <a:solidFill>
                  <a:srgbClr val="0000FF"/>
                </a:solidFill>
                <a:latin typeface="Consolas"/>
                <a:ea typeface="Consolas"/>
                <a:cs typeface="Consolas"/>
                <a:sym typeface="Consolas"/>
              </a:rPr>
              <a:t> </a:t>
            </a:r>
            <a:endParaRPr b="1" sz="3000">
              <a:solidFill>
                <a:srgbClr val="0000FF"/>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 </a:t>
            </a:r>
            <a:r>
              <a:rPr b="1" lang="en" sz="3000">
                <a:latin typeface="Consolas"/>
                <a:ea typeface="Consolas"/>
                <a:cs typeface="Consolas"/>
                <a:sym typeface="Consolas"/>
              </a:rPr>
              <a:t>nyc_neighborhoods</a:t>
            </a:r>
            <a:endParaRPr b="1" sz="3000">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WHERE </a:t>
            </a:r>
            <a:r>
              <a:rPr b="1" lang="en" sz="3000">
                <a:latin typeface="Consolas"/>
                <a:ea typeface="Consolas"/>
                <a:cs typeface="Consolas"/>
                <a:sym typeface="Consolas"/>
              </a:rPr>
              <a:t>boroname = </a:t>
            </a:r>
            <a:r>
              <a:rPr b="1" lang="en" sz="3000">
                <a:solidFill>
                  <a:srgbClr val="783F04"/>
                </a:solidFill>
                <a:latin typeface="Consolas"/>
                <a:ea typeface="Consolas"/>
                <a:cs typeface="Consolas"/>
                <a:sym typeface="Consolas"/>
              </a:rPr>
              <a:t>'Brooklyn'</a:t>
            </a:r>
            <a:r>
              <a:rPr b="1" lang="en" sz="3000">
                <a:latin typeface="Consolas"/>
                <a:ea typeface="Consolas"/>
                <a:cs typeface="Consolas"/>
                <a:sym typeface="Consolas"/>
              </a:rPr>
              <a:t>;</a:t>
            </a:r>
            <a:endParaRPr b="1" sz="3000">
              <a:solidFill>
                <a:srgbClr val="0000FF"/>
              </a:solidFill>
              <a:latin typeface="Consolas"/>
              <a:ea typeface="Consolas"/>
              <a:cs typeface="Consolas"/>
              <a:sym typeface="Consolas"/>
            </a:endParaRPr>
          </a:p>
        </p:txBody>
      </p:sp>
      <p:sp>
        <p:nvSpPr>
          <p:cNvPr id="557" name="Google Shape;557;p6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9"/>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80"/>
              <a:t>What is the number of letters in the names of all the  neighborhoods in Brooklyn?</a:t>
            </a:r>
            <a:endParaRPr sz="2380"/>
          </a:p>
          <a:p>
            <a:pPr indent="0" lvl="0" marL="0" rtl="0" algn="l">
              <a:spcBef>
                <a:spcPts val="0"/>
              </a:spcBef>
              <a:spcAft>
                <a:spcPts val="0"/>
              </a:spcAft>
              <a:buSzPts val="990"/>
              <a:buNone/>
            </a:pPr>
            <a:r>
              <a:t/>
            </a:r>
            <a:endParaRPr sz="2380"/>
          </a:p>
        </p:txBody>
      </p:sp>
      <p:sp>
        <p:nvSpPr>
          <p:cNvPr id="563" name="Google Shape;563;p69"/>
          <p:cNvSpPr txBox="1"/>
          <p:nvPr/>
        </p:nvSpPr>
        <p:spPr>
          <a:xfrm>
            <a:off x="369250" y="1869625"/>
            <a:ext cx="7372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solidFill>
                  <a:srgbClr val="0000FF"/>
                </a:solidFill>
                <a:latin typeface="Consolas"/>
                <a:ea typeface="Consolas"/>
                <a:cs typeface="Consolas"/>
                <a:sym typeface="Consolas"/>
              </a:rPr>
              <a:t> </a:t>
            </a:r>
            <a:r>
              <a:rPr b="1" lang="en" sz="3000">
                <a:solidFill>
                  <a:srgbClr val="006E1D"/>
                </a:solidFill>
                <a:latin typeface="Consolas"/>
                <a:ea typeface="Consolas"/>
                <a:cs typeface="Consolas"/>
                <a:sym typeface="Consolas"/>
              </a:rPr>
              <a:t>char_length(</a:t>
            </a:r>
            <a:r>
              <a:rPr b="1" lang="en" sz="3000">
                <a:solidFill>
                  <a:schemeClr val="dk1"/>
                </a:solidFill>
                <a:latin typeface="Consolas"/>
                <a:ea typeface="Consolas"/>
                <a:cs typeface="Consolas"/>
                <a:sym typeface="Consolas"/>
              </a:rPr>
              <a:t>name</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FF"/>
                </a:solidFill>
                <a:latin typeface="Consolas"/>
                <a:ea typeface="Consolas"/>
                <a:cs typeface="Consolas"/>
                <a:sym typeface="Consolas"/>
              </a:rPr>
              <a:t>  FROM </a:t>
            </a:r>
            <a:r>
              <a:rPr b="1" lang="en" sz="3000">
                <a:solidFill>
                  <a:schemeClr val="dk1"/>
                </a:solidFill>
                <a:latin typeface="Consolas"/>
                <a:ea typeface="Consolas"/>
                <a:cs typeface="Consolas"/>
                <a:sym typeface="Consolas"/>
              </a:rPr>
              <a:t>nyc_neighborhoods</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  WHERE </a:t>
            </a:r>
            <a:r>
              <a:rPr b="1" lang="en" sz="3000">
                <a:solidFill>
                  <a:schemeClr val="dk1"/>
                </a:solidFill>
                <a:latin typeface="Consolas"/>
                <a:ea typeface="Consolas"/>
                <a:cs typeface="Consolas"/>
                <a:sym typeface="Consolas"/>
              </a:rPr>
              <a:t>boroname =</a:t>
            </a:r>
            <a:r>
              <a:rPr b="1" lang="en" sz="3000">
                <a:solidFill>
                  <a:srgbClr val="0000FF"/>
                </a:solidFill>
                <a:latin typeface="Consolas"/>
                <a:ea typeface="Consolas"/>
                <a:cs typeface="Consolas"/>
                <a:sym typeface="Consolas"/>
              </a:rPr>
              <a:t> </a:t>
            </a:r>
            <a:r>
              <a:rPr b="1" lang="en" sz="3000">
                <a:solidFill>
                  <a:srgbClr val="B45F06"/>
                </a:solidFill>
                <a:latin typeface="Consolas"/>
                <a:ea typeface="Consolas"/>
                <a:cs typeface="Consolas"/>
                <a:sym typeface="Consolas"/>
              </a:rPr>
              <a:t>'Brooklyn'</a:t>
            </a:r>
            <a:r>
              <a:rPr b="1" lang="en" sz="3000">
                <a:solidFill>
                  <a:srgbClr val="0000FF"/>
                </a:solidFill>
                <a:latin typeface="Consolas"/>
                <a:ea typeface="Consolas"/>
                <a:cs typeface="Consolas"/>
                <a:sym typeface="Consolas"/>
              </a:rPr>
              <a:t>;</a:t>
            </a:r>
            <a:endParaRPr b="1" sz="3000">
              <a:solidFill>
                <a:srgbClr val="0000FF"/>
              </a:solidFill>
              <a:latin typeface="Consolas"/>
              <a:ea typeface="Consolas"/>
              <a:cs typeface="Consolas"/>
              <a:sym typeface="Consolas"/>
            </a:endParaRPr>
          </a:p>
        </p:txBody>
      </p:sp>
      <p:sp>
        <p:nvSpPr>
          <p:cNvPr id="564" name="Google Shape;564;p6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Ready?</a:t>
            </a:r>
            <a:endParaRPr/>
          </a:p>
        </p:txBody>
      </p:sp>
      <p:sp>
        <p:nvSpPr>
          <p:cNvPr id="78" name="Google Shape;78;p1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1 - Welcome</a:t>
            </a:r>
            <a:endParaRPr b="1" sz="1500">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0"/>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is the </a:t>
            </a:r>
            <a:r>
              <a:rPr lang="en" sz="2380">
                <a:solidFill>
                  <a:srgbClr val="B45F06"/>
                </a:solidFill>
              </a:rPr>
              <a:t>average</a:t>
            </a:r>
            <a:r>
              <a:rPr lang="en" sz="2380"/>
              <a:t> number of letters and </a:t>
            </a:r>
            <a:r>
              <a:rPr lang="en" sz="2380">
                <a:solidFill>
                  <a:srgbClr val="B45F06"/>
                </a:solidFill>
              </a:rPr>
              <a:t>standard deviation</a:t>
            </a:r>
            <a:r>
              <a:rPr lang="en" sz="2380"/>
              <a:t> of num</a:t>
            </a:r>
            <a:r>
              <a:rPr lang="en" sz="2380"/>
              <a:t>b</a:t>
            </a:r>
            <a:r>
              <a:rPr lang="en" sz="2380"/>
              <a:t>er of letters in the names of all the </a:t>
            </a:r>
            <a:r>
              <a:rPr lang="en" sz="2380">
                <a:solidFill>
                  <a:srgbClr val="B45F06"/>
                </a:solidFill>
              </a:rPr>
              <a:t>neighborhoods in Brooklyn</a:t>
            </a:r>
            <a:r>
              <a:rPr lang="en" sz="2380"/>
              <a:t>?</a:t>
            </a:r>
            <a:endParaRPr sz="2380"/>
          </a:p>
        </p:txBody>
      </p:sp>
      <p:sp>
        <p:nvSpPr>
          <p:cNvPr id="570" name="Google Shape;570;p70"/>
          <p:cNvSpPr txBox="1"/>
          <p:nvPr/>
        </p:nvSpPr>
        <p:spPr>
          <a:xfrm>
            <a:off x="369250" y="2098225"/>
            <a:ext cx="7372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 </a:t>
            </a:r>
            <a:r>
              <a:rPr b="1" lang="en" sz="3000">
                <a:solidFill>
                  <a:srgbClr val="006E1D"/>
                </a:solidFill>
                <a:latin typeface="Consolas"/>
                <a:ea typeface="Consolas"/>
                <a:cs typeface="Consolas"/>
                <a:sym typeface="Consolas"/>
              </a:rPr>
              <a:t>avg(char_length(</a:t>
            </a:r>
            <a:r>
              <a:rPr b="1" lang="en" sz="3000">
                <a:solidFill>
                  <a:schemeClr val="dk1"/>
                </a:solidFill>
                <a:latin typeface="Consolas"/>
                <a:ea typeface="Consolas"/>
                <a:cs typeface="Consolas"/>
                <a:sym typeface="Consolas"/>
              </a:rPr>
              <a:t>name</a:t>
            </a:r>
            <a:r>
              <a:rPr b="1" lang="en" sz="3000">
                <a:solidFill>
                  <a:srgbClr val="006E1D"/>
                </a:solidFill>
                <a:latin typeface="Consolas"/>
                <a:ea typeface="Consolas"/>
                <a:cs typeface="Consolas"/>
                <a:sym typeface="Consolas"/>
              </a:rPr>
              <a:t>))</a:t>
            </a:r>
            <a:r>
              <a:rPr b="1" lang="en" sz="3000">
                <a:solidFill>
                  <a:schemeClr val="dk1"/>
                </a:solidFill>
                <a:latin typeface="Consolas"/>
                <a:ea typeface="Consolas"/>
                <a:cs typeface="Consolas"/>
                <a:sym typeface="Consolas"/>
              </a:rPr>
              <a:t>,</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stddev(char_length(</a:t>
            </a:r>
            <a:r>
              <a:rPr b="1" lang="en" sz="3000">
                <a:solidFill>
                  <a:schemeClr val="dk1"/>
                </a:solidFill>
                <a:latin typeface="Consolas"/>
                <a:ea typeface="Consolas"/>
                <a:cs typeface="Consolas"/>
                <a:sym typeface="Consolas"/>
              </a:rPr>
              <a:t>name</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nyc_neighborhoods</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chemeClr val="dk1"/>
                </a:solidFill>
                <a:latin typeface="Consolas"/>
                <a:ea typeface="Consolas"/>
                <a:cs typeface="Consolas"/>
                <a:sym typeface="Consolas"/>
              </a:rPr>
              <a:t>  </a:t>
            </a:r>
            <a:r>
              <a:rPr b="1" lang="en" sz="3000">
                <a:solidFill>
                  <a:srgbClr val="0000FF"/>
                </a:solidFill>
                <a:latin typeface="Consolas"/>
                <a:ea typeface="Consolas"/>
                <a:cs typeface="Consolas"/>
                <a:sym typeface="Consolas"/>
              </a:rPr>
              <a:t>WHERE</a:t>
            </a:r>
            <a:r>
              <a:rPr b="1" lang="en" sz="3000">
                <a:solidFill>
                  <a:schemeClr val="dk1"/>
                </a:solidFill>
                <a:latin typeface="Consolas"/>
                <a:ea typeface="Consolas"/>
                <a:cs typeface="Consolas"/>
                <a:sym typeface="Consolas"/>
              </a:rPr>
              <a:t> boroname = </a:t>
            </a:r>
            <a:r>
              <a:rPr b="1" lang="en" sz="3000">
                <a:solidFill>
                  <a:srgbClr val="B45F06"/>
                </a:solidFill>
                <a:latin typeface="Consolas"/>
                <a:ea typeface="Consolas"/>
                <a:cs typeface="Consolas"/>
                <a:sym typeface="Consolas"/>
              </a:rPr>
              <a:t>'Brooklyn'</a:t>
            </a:r>
            <a:r>
              <a:rPr b="1" lang="en" sz="3000">
                <a:solidFill>
                  <a:schemeClr val="dk1"/>
                </a:solidFill>
                <a:latin typeface="Consolas"/>
                <a:ea typeface="Consolas"/>
                <a:cs typeface="Consolas"/>
                <a:sym typeface="Consolas"/>
              </a:rPr>
              <a:t>;</a:t>
            </a:r>
            <a:endParaRPr b="1" sz="3000">
              <a:solidFill>
                <a:schemeClr val="dk1"/>
              </a:solidFill>
              <a:latin typeface="Consolas"/>
              <a:ea typeface="Consolas"/>
              <a:cs typeface="Consolas"/>
              <a:sym typeface="Consolas"/>
            </a:endParaRPr>
          </a:p>
        </p:txBody>
      </p:sp>
      <p:sp>
        <p:nvSpPr>
          <p:cNvPr id="571" name="Google Shape;571;p7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1"/>
          <p:cNvSpPr txBox="1"/>
          <p:nvPr>
            <p:ph type="title"/>
          </p:nvPr>
        </p:nvSpPr>
        <p:spPr>
          <a:xfrm>
            <a:off x="311700" y="597425"/>
            <a:ext cx="8520600" cy="13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is the </a:t>
            </a:r>
            <a:r>
              <a:rPr lang="en" sz="2380">
                <a:solidFill>
                  <a:srgbClr val="B45F06"/>
                </a:solidFill>
              </a:rPr>
              <a:t>average</a:t>
            </a:r>
            <a:r>
              <a:rPr lang="en" sz="2380"/>
              <a:t> number of letters in the names of all the neighborhoods in New York City, </a:t>
            </a:r>
            <a:r>
              <a:rPr lang="en" sz="2380">
                <a:solidFill>
                  <a:srgbClr val="B45F06"/>
                </a:solidFill>
              </a:rPr>
              <a:t>reported by borough</a:t>
            </a:r>
            <a:r>
              <a:rPr lang="en" sz="2380"/>
              <a:t>?</a:t>
            </a:r>
            <a:endParaRPr sz="2380"/>
          </a:p>
        </p:txBody>
      </p:sp>
      <p:sp>
        <p:nvSpPr>
          <p:cNvPr id="577" name="Google Shape;577;p71"/>
          <p:cNvSpPr txBox="1"/>
          <p:nvPr/>
        </p:nvSpPr>
        <p:spPr>
          <a:xfrm>
            <a:off x="369250" y="2098225"/>
            <a:ext cx="7372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 </a:t>
            </a:r>
            <a:r>
              <a:rPr b="1" lang="en" sz="3000">
                <a:solidFill>
                  <a:schemeClr val="dk1"/>
                </a:solidFill>
                <a:latin typeface="Consolas"/>
                <a:ea typeface="Consolas"/>
                <a:cs typeface="Consolas"/>
                <a:sym typeface="Consolas"/>
              </a:rPr>
              <a:t>boroname,</a:t>
            </a:r>
            <a:br>
              <a:rPr b="1" lang="en" sz="3000">
                <a:solidFill>
                  <a:schemeClr val="dk1"/>
                </a:solidFill>
                <a:latin typeface="Consolas"/>
                <a:ea typeface="Consolas"/>
                <a:cs typeface="Consolas"/>
                <a:sym typeface="Consolas"/>
              </a:rPr>
            </a:br>
            <a:r>
              <a:rPr b="1" lang="en" sz="3000">
                <a:solidFill>
                  <a:schemeClr val="dk1"/>
                </a:solidFill>
                <a:latin typeface="Consolas"/>
                <a:ea typeface="Consolas"/>
                <a:cs typeface="Consolas"/>
                <a:sym typeface="Consolas"/>
              </a:rPr>
              <a:t>       </a:t>
            </a:r>
            <a:r>
              <a:rPr b="1" lang="en" sz="3000">
                <a:solidFill>
                  <a:srgbClr val="006E1D"/>
                </a:solidFill>
                <a:latin typeface="Consolas"/>
                <a:ea typeface="Consolas"/>
                <a:cs typeface="Consolas"/>
                <a:sym typeface="Consolas"/>
              </a:rPr>
              <a:t>avg(char_length(</a:t>
            </a:r>
            <a:r>
              <a:rPr b="1" lang="en" sz="3000">
                <a:solidFill>
                  <a:schemeClr val="dk1"/>
                </a:solidFill>
                <a:latin typeface="Consolas"/>
                <a:ea typeface="Consolas"/>
                <a:cs typeface="Consolas"/>
                <a:sym typeface="Consolas"/>
              </a:rPr>
              <a:t>name</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a:t>
            </a:r>
            <a:r>
              <a:rPr b="1" lang="en" sz="3000">
                <a:solidFill>
                  <a:schemeClr val="dk1"/>
                </a:solidFill>
                <a:latin typeface="Consolas"/>
                <a:ea typeface="Consolas"/>
                <a:cs typeface="Consolas"/>
                <a:sym typeface="Consolas"/>
              </a:rPr>
              <a:t> nyc_neighborhoods</a:t>
            </a:r>
            <a:endParaRPr b="1" sz="3000">
              <a:solidFill>
                <a:schemeClr val="dk1"/>
              </a:solidFill>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GROUP BY</a:t>
            </a:r>
            <a:r>
              <a:rPr b="1" lang="en" sz="3000">
                <a:solidFill>
                  <a:schemeClr val="dk1"/>
                </a:solidFill>
                <a:latin typeface="Consolas"/>
                <a:ea typeface="Consolas"/>
                <a:cs typeface="Consolas"/>
                <a:sym typeface="Consolas"/>
              </a:rPr>
              <a:t> boroname;</a:t>
            </a:r>
            <a:endParaRPr b="1" sz="3000">
              <a:solidFill>
                <a:schemeClr val="dk1"/>
              </a:solidFill>
              <a:latin typeface="Consolas"/>
              <a:ea typeface="Consolas"/>
              <a:cs typeface="Consolas"/>
              <a:sym typeface="Consolas"/>
            </a:endParaRPr>
          </a:p>
        </p:txBody>
      </p:sp>
      <p:sp>
        <p:nvSpPr>
          <p:cNvPr id="578" name="Google Shape;578;p7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7 - Simple SQL</a:t>
            </a:r>
            <a:endParaRPr b="1" sz="1500">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8 - Simple SQL Exercises</a:t>
            </a:r>
            <a:endParaRPr/>
          </a:p>
        </p:txBody>
      </p:sp>
      <p:pic>
        <p:nvPicPr>
          <p:cNvPr id="584" name="Google Shape;584;p72"/>
          <p:cNvPicPr preferRelativeResize="0"/>
          <p:nvPr/>
        </p:nvPicPr>
        <p:blipFill>
          <a:blip r:embed="rId3">
            <a:alphaModFix/>
          </a:blip>
          <a:stretch>
            <a:fillRect/>
          </a:stretch>
        </p:blipFill>
        <p:spPr>
          <a:xfrm>
            <a:off x="1757175" y="1205175"/>
            <a:ext cx="2975300" cy="3668574"/>
          </a:xfrm>
          <a:prstGeom prst="rect">
            <a:avLst/>
          </a:prstGeom>
          <a:noFill/>
          <a:ln>
            <a:noFill/>
          </a:ln>
        </p:spPr>
      </p:pic>
      <p:pic>
        <p:nvPicPr>
          <p:cNvPr id="585" name="Google Shape;585;p72"/>
          <p:cNvPicPr preferRelativeResize="0"/>
          <p:nvPr/>
        </p:nvPicPr>
        <p:blipFill>
          <a:blip r:embed="rId4">
            <a:alphaModFix/>
          </a:blip>
          <a:stretch>
            <a:fillRect/>
          </a:stretch>
        </p:blipFill>
        <p:spPr>
          <a:xfrm>
            <a:off x="4377400" y="1205175"/>
            <a:ext cx="2863278" cy="3668575"/>
          </a:xfrm>
          <a:prstGeom prst="rect">
            <a:avLst/>
          </a:prstGeom>
          <a:noFill/>
          <a:ln>
            <a:noFill/>
          </a:ln>
        </p:spPr>
      </p:pic>
      <p:sp>
        <p:nvSpPr>
          <p:cNvPr id="586" name="Google Shape;586;p7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3"/>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How many records are in the nyc_streets table?</a:t>
            </a:r>
            <a:endParaRPr sz="2380"/>
          </a:p>
        </p:txBody>
      </p:sp>
      <p:sp>
        <p:nvSpPr>
          <p:cNvPr id="592" name="Google Shape;592;p73"/>
          <p:cNvSpPr txBox="1"/>
          <p:nvPr/>
        </p:nvSpPr>
        <p:spPr>
          <a:xfrm>
            <a:off x="369250" y="1641025"/>
            <a:ext cx="737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r>
              <a:rPr b="1" lang="en" sz="3000">
                <a:solidFill>
                  <a:srgbClr val="006E1D"/>
                </a:solidFill>
                <a:latin typeface="Consolas"/>
                <a:ea typeface="Consolas"/>
                <a:cs typeface="Consolas"/>
                <a:sym typeface="Consolas"/>
              </a:rPr>
              <a:t>Count(</a:t>
            </a:r>
            <a:r>
              <a:rPr b="1" lang="en" sz="3000">
                <a:latin typeface="Consolas"/>
                <a:ea typeface="Consolas"/>
                <a:cs typeface="Consolas"/>
                <a:sym typeface="Consolas"/>
              </a:rPr>
              <a:t>*</a:t>
            </a:r>
            <a:r>
              <a:rPr b="1" lang="en" sz="3000">
                <a:solidFill>
                  <a:srgbClr val="006E1D"/>
                </a:solidFill>
                <a:latin typeface="Consolas"/>
                <a:ea typeface="Consolas"/>
                <a:cs typeface="Consolas"/>
                <a:sym typeface="Consolas"/>
              </a:rPr>
              <a:t>)  </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latin typeface="Consolas"/>
                <a:ea typeface="Consolas"/>
                <a:cs typeface="Consolas"/>
                <a:sym typeface="Consolas"/>
              </a:rPr>
              <a:t> nyc_streets;</a:t>
            </a:r>
            <a:endParaRPr b="1" sz="3000">
              <a:latin typeface="Consolas"/>
              <a:ea typeface="Consolas"/>
              <a:cs typeface="Consolas"/>
              <a:sym typeface="Consolas"/>
            </a:endParaRPr>
          </a:p>
        </p:txBody>
      </p:sp>
      <p:sp>
        <p:nvSpPr>
          <p:cNvPr id="593" name="Google Shape;593;p7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How many streets in NYC start with ‘B’?</a:t>
            </a:r>
            <a:endParaRPr sz="2380"/>
          </a:p>
        </p:txBody>
      </p:sp>
      <p:sp>
        <p:nvSpPr>
          <p:cNvPr id="599" name="Google Shape;599;p74"/>
          <p:cNvSpPr txBox="1"/>
          <p:nvPr/>
        </p:nvSpPr>
        <p:spPr>
          <a:xfrm>
            <a:off x="369250" y="1641025"/>
            <a:ext cx="7372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r>
              <a:rPr b="1" lang="en" sz="3000">
                <a:solidFill>
                  <a:srgbClr val="006E1D"/>
                </a:solidFill>
                <a:latin typeface="Consolas"/>
                <a:ea typeface="Consolas"/>
                <a:cs typeface="Consolas"/>
                <a:sym typeface="Consolas"/>
              </a:rPr>
              <a:t>Count(</a:t>
            </a:r>
            <a:r>
              <a:rPr b="1" lang="en" sz="3000">
                <a:latin typeface="Consolas"/>
                <a:ea typeface="Consolas"/>
                <a:cs typeface="Consolas"/>
                <a:sym typeface="Consolas"/>
              </a:rPr>
              <a:t>*</a:t>
            </a:r>
            <a:r>
              <a:rPr b="1" lang="en" sz="3000">
                <a:solidFill>
                  <a:srgbClr val="006E1D"/>
                </a:solidFill>
                <a:latin typeface="Consolas"/>
                <a:ea typeface="Consolas"/>
                <a:cs typeface="Consolas"/>
                <a:sym typeface="Consolas"/>
              </a:rPr>
              <a:t>)  </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latin typeface="Consolas"/>
                <a:ea typeface="Consolas"/>
                <a:cs typeface="Consolas"/>
                <a:sym typeface="Consolas"/>
              </a:rPr>
              <a:t> nyc_streets</a:t>
            </a:r>
            <a:br>
              <a:rPr b="1" lang="en" sz="3000">
                <a:latin typeface="Consolas"/>
                <a:ea typeface="Consolas"/>
                <a:cs typeface="Consolas"/>
                <a:sym typeface="Consolas"/>
              </a:rPr>
            </a:b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WHERE</a:t>
            </a:r>
            <a:r>
              <a:rPr b="1" lang="en" sz="3000">
                <a:latin typeface="Consolas"/>
                <a:ea typeface="Consolas"/>
                <a:cs typeface="Consolas"/>
                <a:sym typeface="Consolas"/>
              </a:rPr>
              <a:t> name </a:t>
            </a:r>
            <a:r>
              <a:rPr b="1" lang="en" sz="3000">
                <a:solidFill>
                  <a:srgbClr val="0000FF"/>
                </a:solidFill>
                <a:latin typeface="Consolas"/>
                <a:ea typeface="Consolas"/>
                <a:cs typeface="Consolas"/>
                <a:sym typeface="Consolas"/>
              </a:rPr>
              <a:t>LIKE</a:t>
            </a:r>
            <a:r>
              <a:rPr b="1" lang="en" sz="3000">
                <a:latin typeface="Consolas"/>
                <a:ea typeface="Consolas"/>
                <a:cs typeface="Consolas"/>
                <a:sym typeface="Consolas"/>
              </a:rPr>
              <a:t> </a:t>
            </a:r>
            <a:r>
              <a:rPr b="1" lang="en" sz="3000">
                <a:solidFill>
                  <a:srgbClr val="783F04"/>
                </a:solidFill>
                <a:latin typeface="Consolas"/>
                <a:ea typeface="Consolas"/>
                <a:cs typeface="Consolas"/>
                <a:sym typeface="Consolas"/>
              </a:rPr>
              <a:t>'</a:t>
            </a:r>
            <a:r>
              <a:rPr b="1" lang="en" sz="3000">
                <a:solidFill>
                  <a:srgbClr val="B45F06"/>
                </a:solidFill>
                <a:latin typeface="Consolas"/>
                <a:ea typeface="Consolas"/>
                <a:cs typeface="Consolas"/>
                <a:sym typeface="Consolas"/>
              </a:rPr>
              <a:t>B%</a:t>
            </a:r>
            <a:r>
              <a:rPr b="1" lang="en" sz="3000">
                <a:solidFill>
                  <a:srgbClr val="783F04"/>
                </a:solidFill>
                <a:latin typeface="Consolas"/>
                <a:ea typeface="Consolas"/>
                <a:cs typeface="Consolas"/>
                <a:sym typeface="Consolas"/>
              </a:rPr>
              <a:t>'</a:t>
            </a:r>
            <a:r>
              <a:rPr b="1" lang="en" sz="3000">
                <a:latin typeface="Consolas"/>
                <a:ea typeface="Consolas"/>
                <a:cs typeface="Consolas"/>
                <a:sym typeface="Consolas"/>
              </a:rPr>
              <a:t>;</a:t>
            </a:r>
            <a:endParaRPr b="1" sz="3000">
              <a:latin typeface="Consolas"/>
              <a:ea typeface="Consolas"/>
              <a:cs typeface="Consolas"/>
              <a:sym typeface="Consolas"/>
            </a:endParaRPr>
          </a:p>
        </p:txBody>
      </p:sp>
      <p:sp>
        <p:nvSpPr>
          <p:cNvPr id="600" name="Google Shape;600;p7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is the population of NYC?</a:t>
            </a:r>
            <a:endParaRPr sz="2380"/>
          </a:p>
        </p:txBody>
      </p:sp>
      <p:sp>
        <p:nvSpPr>
          <p:cNvPr id="606" name="Google Shape;606;p75"/>
          <p:cNvSpPr txBox="1"/>
          <p:nvPr/>
        </p:nvSpPr>
        <p:spPr>
          <a:xfrm>
            <a:off x="369250" y="1641025"/>
            <a:ext cx="777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r>
              <a:rPr b="1" lang="en" sz="3000">
                <a:solidFill>
                  <a:srgbClr val="006E1D"/>
                </a:solidFill>
                <a:latin typeface="Consolas"/>
                <a:ea typeface="Consolas"/>
                <a:cs typeface="Consolas"/>
                <a:sym typeface="Consolas"/>
              </a:rPr>
              <a:t>Sum(</a:t>
            </a:r>
            <a:r>
              <a:rPr b="1" lang="en" sz="3000">
                <a:latin typeface="Consolas"/>
                <a:ea typeface="Consolas"/>
                <a:cs typeface="Consolas"/>
                <a:sym typeface="Consolas"/>
              </a:rPr>
              <a:t>popn_total</a:t>
            </a:r>
            <a:r>
              <a:rPr b="1" lang="en" sz="3000">
                <a:solidFill>
                  <a:srgbClr val="006E1D"/>
                </a:solidFill>
                <a:latin typeface="Consolas"/>
                <a:ea typeface="Consolas"/>
                <a:cs typeface="Consolas"/>
                <a:sym typeface="Consolas"/>
              </a:rPr>
              <a:t>)</a:t>
            </a:r>
            <a:r>
              <a:rPr b="1" lang="en" sz="3000">
                <a:solidFill>
                  <a:schemeClr val="accent1"/>
                </a:solidFill>
                <a:latin typeface="Consolas"/>
                <a:ea typeface="Consolas"/>
                <a:cs typeface="Consolas"/>
                <a:sym typeface="Consolas"/>
              </a:rPr>
              <a:t> AS </a:t>
            </a:r>
            <a:r>
              <a:rPr b="1" lang="en" sz="3000">
                <a:solidFill>
                  <a:srgbClr val="006E1D"/>
                </a:solidFill>
                <a:latin typeface="Consolas"/>
                <a:ea typeface="Consolas"/>
                <a:cs typeface="Consolas"/>
                <a:sym typeface="Consolas"/>
              </a:rPr>
              <a:t>population</a:t>
            </a:r>
            <a:r>
              <a:rPr b="1" lang="en" sz="3000">
                <a:latin typeface="Consolas"/>
                <a:ea typeface="Consolas"/>
                <a:cs typeface="Consolas"/>
                <a:sym typeface="Consolas"/>
              </a:rPr>
              <a:t>  </a:t>
            </a:r>
            <a:endParaRPr b="1" sz="3000">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latin typeface="Consolas"/>
                <a:ea typeface="Consolas"/>
                <a:cs typeface="Consolas"/>
                <a:sym typeface="Consolas"/>
              </a:rPr>
              <a:t> nyc_census_blocks;</a:t>
            </a:r>
            <a:endParaRPr b="1" sz="3000">
              <a:latin typeface="Consolas"/>
              <a:ea typeface="Consolas"/>
              <a:cs typeface="Consolas"/>
              <a:sym typeface="Consolas"/>
            </a:endParaRPr>
          </a:p>
        </p:txBody>
      </p:sp>
      <p:sp>
        <p:nvSpPr>
          <p:cNvPr id="607" name="Google Shape;607;p7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6"/>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What is the population of ‘The Bronx’?</a:t>
            </a:r>
            <a:endParaRPr sz="2380"/>
          </a:p>
        </p:txBody>
      </p:sp>
      <p:sp>
        <p:nvSpPr>
          <p:cNvPr id="613" name="Google Shape;613;p76"/>
          <p:cNvSpPr txBox="1"/>
          <p:nvPr/>
        </p:nvSpPr>
        <p:spPr>
          <a:xfrm>
            <a:off x="369250" y="1717225"/>
            <a:ext cx="7372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r>
              <a:rPr b="1" lang="en" sz="3000">
                <a:solidFill>
                  <a:srgbClr val="006E1D"/>
                </a:solidFill>
                <a:latin typeface="Consolas"/>
                <a:ea typeface="Consolas"/>
                <a:cs typeface="Consolas"/>
                <a:sym typeface="Consolas"/>
              </a:rPr>
              <a:t>Sum(</a:t>
            </a:r>
            <a:r>
              <a:rPr b="1" lang="en" sz="3000">
                <a:latin typeface="Consolas"/>
                <a:ea typeface="Consolas"/>
                <a:cs typeface="Consolas"/>
                <a:sym typeface="Consolas"/>
              </a:rPr>
              <a:t>popn_total</a:t>
            </a:r>
            <a:r>
              <a:rPr b="1" lang="en" sz="3000">
                <a:solidFill>
                  <a:srgbClr val="006E1D"/>
                </a:solidFill>
                <a:latin typeface="Consolas"/>
                <a:ea typeface="Consolas"/>
                <a:cs typeface="Consolas"/>
                <a:sym typeface="Consolas"/>
              </a:rPr>
              <a:t>)  </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latin typeface="Consolas"/>
                <a:ea typeface="Consolas"/>
                <a:cs typeface="Consolas"/>
                <a:sym typeface="Consolas"/>
              </a:rPr>
              <a:t> nyc_census_blocks</a:t>
            </a:r>
            <a:br>
              <a:rPr b="1" lang="en" sz="3000">
                <a:latin typeface="Consolas"/>
                <a:ea typeface="Consolas"/>
                <a:cs typeface="Consolas"/>
                <a:sym typeface="Consolas"/>
              </a:rPr>
            </a:b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WHERE</a:t>
            </a:r>
            <a:r>
              <a:rPr b="1" lang="en" sz="3000">
                <a:latin typeface="Consolas"/>
                <a:ea typeface="Consolas"/>
                <a:cs typeface="Consolas"/>
                <a:sym typeface="Consolas"/>
              </a:rPr>
              <a:t> boroname = </a:t>
            </a:r>
            <a:r>
              <a:rPr b="1" lang="en" sz="3000">
                <a:solidFill>
                  <a:srgbClr val="783F04"/>
                </a:solidFill>
                <a:latin typeface="Consolas"/>
                <a:ea typeface="Consolas"/>
                <a:cs typeface="Consolas"/>
                <a:sym typeface="Consolas"/>
              </a:rPr>
              <a:t>'</a:t>
            </a:r>
            <a:r>
              <a:rPr b="1" lang="en" sz="3000">
                <a:solidFill>
                  <a:srgbClr val="B45F06"/>
                </a:solidFill>
                <a:latin typeface="Consolas"/>
                <a:ea typeface="Consolas"/>
                <a:cs typeface="Consolas"/>
                <a:sym typeface="Consolas"/>
              </a:rPr>
              <a:t>The Bronx</a:t>
            </a:r>
            <a:r>
              <a:rPr b="1" lang="en" sz="3000">
                <a:solidFill>
                  <a:srgbClr val="783F04"/>
                </a:solidFill>
                <a:latin typeface="Consolas"/>
                <a:ea typeface="Consolas"/>
                <a:cs typeface="Consolas"/>
                <a:sym typeface="Consolas"/>
              </a:rPr>
              <a:t>'</a:t>
            </a:r>
            <a:r>
              <a:rPr b="1" lang="en" sz="3000">
                <a:latin typeface="Consolas"/>
                <a:ea typeface="Consolas"/>
                <a:cs typeface="Consolas"/>
                <a:sym typeface="Consolas"/>
              </a:rPr>
              <a:t>;</a:t>
            </a:r>
            <a:endParaRPr b="1" sz="3000">
              <a:latin typeface="Consolas"/>
              <a:ea typeface="Consolas"/>
              <a:cs typeface="Consolas"/>
              <a:sym typeface="Consolas"/>
            </a:endParaRPr>
          </a:p>
        </p:txBody>
      </p:sp>
      <p:sp>
        <p:nvSpPr>
          <p:cNvPr id="614" name="Google Shape;614;p7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7"/>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How many neighborhoods are in each borough?</a:t>
            </a:r>
            <a:endParaRPr sz="2380"/>
          </a:p>
        </p:txBody>
      </p:sp>
      <p:sp>
        <p:nvSpPr>
          <p:cNvPr id="620" name="Google Shape;620;p77"/>
          <p:cNvSpPr txBox="1"/>
          <p:nvPr/>
        </p:nvSpPr>
        <p:spPr>
          <a:xfrm>
            <a:off x="369250" y="1717225"/>
            <a:ext cx="7372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r>
              <a:rPr b="1" lang="en" sz="3000">
                <a:solidFill>
                  <a:schemeClr val="dk1"/>
                </a:solidFill>
                <a:latin typeface="Consolas"/>
                <a:ea typeface="Consolas"/>
                <a:cs typeface="Consolas"/>
                <a:sym typeface="Consolas"/>
              </a:rPr>
              <a:t>boroname,</a:t>
            </a:r>
            <a:r>
              <a:rPr b="1" lang="en" sz="3000">
                <a:solidFill>
                  <a:srgbClr val="006E1D"/>
                </a:solidFill>
                <a:latin typeface="Consolas"/>
                <a:ea typeface="Consolas"/>
                <a:cs typeface="Consolas"/>
                <a:sym typeface="Consolas"/>
              </a:rPr>
              <a:t> Count(*)</a:t>
            </a:r>
            <a:endParaRPr b="1" sz="3000">
              <a:solidFill>
                <a:srgbClr val="006E1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6E1D"/>
                </a:solidFill>
                <a:latin typeface="Consolas"/>
                <a:ea typeface="Consolas"/>
                <a:cs typeface="Consolas"/>
                <a:sym typeface="Consolas"/>
              </a:rPr>
              <a:t>  </a:t>
            </a:r>
            <a:r>
              <a:rPr b="1" lang="en" sz="3000">
                <a:solidFill>
                  <a:srgbClr val="0000FF"/>
                </a:solidFill>
                <a:latin typeface="Consolas"/>
                <a:ea typeface="Consolas"/>
                <a:cs typeface="Consolas"/>
                <a:sym typeface="Consolas"/>
              </a:rPr>
              <a:t>FROM</a:t>
            </a:r>
            <a:r>
              <a:rPr b="1" lang="en" sz="3000">
                <a:solidFill>
                  <a:srgbClr val="006E1D"/>
                </a:solidFill>
                <a:latin typeface="Consolas"/>
                <a:ea typeface="Consolas"/>
                <a:cs typeface="Consolas"/>
                <a:sym typeface="Consolas"/>
              </a:rPr>
              <a:t> </a:t>
            </a:r>
            <a:r>
              <a:rPr b="1" lang="en" sz="3000">
                <a:solidFill>
                  <a:schemeClr val="dk1"/>
                </a:solidFill>
                <a:latin typeface="Consolas"/>
                <a:ea typeface="Consolas"/>
                <a:cs typeface="Consolas"/>
                <a:sym typeface="Consolas"/>
              </a:rPr>
              <a:t>nyc_neighborhoods</a:t>
            </a:r>
            <a:endParaRPr b="1" sz="30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6E1D"/>
                </a:solidFill>
                <a:latin typeface="Consolas"/>
                <a:ea typeface="Consolas"/>
                <a:cs typeface="Consolas"/>
                <a:sym typeface="Consolas"/>
              </a:rPr>
              <a:t>  </a:t>
            </a:r>
            <a:r>
              <a:rPr b="1" lang="en" sz="3000">
                <a:solidFill>
                  <a:srgbClr val="0000FF"/>
                </a:solidFill>
                <a:latin typeface="Consolas"/>
                <a:ea typeface="Consolas"/>
                <a:cs typeface="Consolas"/>
                <a:sym typeface="Consolas"/>
              </a:rPr>
              <a:t>GROUP BY</a:t>
            </a:r>
            <a:r>
              <a:rPr b="1" lang="en" sz="3000">
                <a:solidFill>
                  <a:srgbClr val="006E1D"/>
                </a:solidFill>
                <a:latin typeface="Consolas"/>
                <a:ea typeface="Consolas"/>
                <a:cs typeface="Consolas"/>
                <a:sym typeface="Consolas"/>
              </a:rPr>
              <a:t> </a:t>
            </a:r>
            <a:r>
              <a:rPr b="1" lang="en" sz="3000">
                <a:solidFill>
                  <a:schemeClr val="dk1"/>
                </a:solidFill>
                <a:latin typeface="Consolas"/>
                <a:ea typeface="Consolas"/>
                <a:cs typeface="Consolas"/>
                <a:sym typeface="Consolas"/>
              </a:rPr>
              <a:t>boroname</a:t>
            </a:r>
            <a:r>
              <a:rPr b="1" lang="en" sz="3000">
                <a:solidFill>
                  <a:srgbClr val="006E1D"/>
                </a:solidFill>
                <a:latin typeface="Consolas"/>
                <a:ea typeface="Consolas"/>
                <a:cs typeface="Consolas"/>
                <a:sym typeface="Consolas"/>
              </a:rPr>
              <a:t>;</a:t>
            </a:r>
            <a:endParaRPr b="1" sz="3000">
              <a:solidFill>
                <a:srgbClr val="006E1D"/>
              </a:solidFill>
              <a:latin typeface="Consolas"/>
              <a:ea typeface="Consolas"/>
              <a:cs typeface="Consolas"/>
              <a:sym typeface="Consolas"/>
            </a:endParaRPr>
          </a:p>
          <a:p>
            <a:pPr indent="0" lvl="0" marL="0" rtl="0" algn="l">
              <a:spcBef>
                <a:spcPts val="0"/>
              </a:spcBef>
              <a:spcAft>
                <a:spcPts val="0"/>
              </a:spcAft>
              <a:buNone/>
            </a:pPr>
            <a:r>
              <a:t/>
            </a:r>
            <a:endParaRPr b="1" sz="3000">
              <a:solidFill>
                <a:srgbClr val="006E1D"/>
              </a:solidFill>
              <a:latin typeface="Consolas"/>
              <a:ea typeface="Consolas"/>
              <a:cs typeface="Consolas"/>
              <a:sym typeface="Consolas"/>
            </a:endParaRPr>
          </a:p>
        </p:txBody>
      </p:sp>
      <p:sp>
        <p:nvSpPr>
          <p:cNvPr id="621" name="Google Shape;621;p7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2380"/>
              <a:t>For each borough in NYC, what is percentage of the population is “white”?</a:t>
            </a:r>
            <a:endParaRPr sz="2380"/>
          </a:p>
        </p:txBody>
      </p:sp>
      <p:sp>
        <p:nvSpPr>
          <p:cNvPr id="627" name="Google Shape;627;p78"/>
          <p:cNvSpPr txBox="1"/>
          <p:nvPr/>
        </p:nvSpPr>
        <p:spPr>
          <a:xfrm>
            <a:off x="369250" y="1717225"/>
            <a:ext cx="7372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a:t>
            </a:r>
            <a:br>
              <a:rPr b="1" lang="en" sz="3000">
                <a:latin typeface="Consolas"/>
                <a:ea typeface="Consolas"/>
                <a:cs typeface="Consolas"/>
                <a:sym typeface="Consolas"/>
              </a:rPr>
            </a:br>
            <a:r>
              <a:rPr b="1" lang="en" sz="3000">
                <a:latin typeface="Consolas"/>
                <a:ea typeface="Consolas"/>
                <a:cs typeface="Consolas"/>
                <a:sym typeface="Consolas"/>
              </a:rPr>
              <a:t> boroname, </a:t>
            </a:r>
            <a:br>
              <a:rPr b="1" lang="en" sz="3000">
                <a:latin typeface="Consolas"/>
                <a:ea typeface="Consolas"/>
                <a:cs typeface="Consolas"/>
                <a:sym typeface="Consolas"/>
              </a:rPr>
            </a:br>
            <a:r>
              <a:rPr b="1" lang="en" sz="3000">
                <a:latin typeface="Consolas"/>
                <a:ea typeface="Consolas"/>
                <a:cs typeface="Consolas"/>
                <a:sym typeface="Consolas"/>
              </a:rPr>
              <a:t> </a:t>
            </a:r>
            <a:r>
              <a:rPr b="1" lang="en" sz="3000">
                <a:solidFill>
                  <a:srgbClr val="B45F06"/>
                </a:solidFill>
                <a:latin typeface="Consolas"/>
                <a:ea typeface="Consolas"/>
                <a:cs typeface="Consolas"/>
                <a:sym typeface="Consolas"/>
              </a:rPr>
              <a:t>100.0</a:t>
            </a:r>
            <a:r>
              <a:rPr b="1" lang="en" sz="3000">
                <a:latin typeface="Consolas"/>
                <a:ea typeface="Consolas"/>
                <a:cs typeface="Consolas"/>
                <a:sym typeface="Consolas"/>
              </a:rPr>
              <a:t> * </a:t>
            </a:r>
            <a:r>
              <a:rPr b="1" lang="en" sz="3000">
                <a:solidFill>
                  <a:srgbClr val="006E1D"/>
                </a:solidFill>
                <a:latin typeface="Consolas"/>
                <a:ea typeface="Consolas"/>
                <a:cs typeface="Consolas"/>
                <a:sym typeface="Consolas"/>
              </a:rPr>
              <a:t>Sum(</a:t>
            </a:r>
            <a:r>
              <a:rPr b="1" lang="en" sz="3000">
                <a:latin typeface="Consolas"/>
                <a:ea typeface="Consolas"/>
                <a:cs typeface="Consolas"/>
                <a:sym typeface="Consolas"/>
              </a:rPr>
              <a:t>popn_white</a:t>
            </a:r>
            <a:r>
              <a:rPr b="1" lang="en" sz="3000">
                <a:solidFill>
                  <a:srgbClr val="006E1D"/>
                </a:solidFill>
                <a:latin typeface="Consolas"/>
                <a:ea typeface="Consolas"/>
                <a:cs typeface="Consolas"/>
                <a:sym typeface="Consolas"/>
              </a:rPr>
              <a:t>) </a:t>
            </a:r>
            <a:r>
              <a:rPr b="1" lang="en" sz="3000">
                <a:latin typeface="Consolas"/>
                <a:ea typeface="Consolas"/>
                <a:cs typeface="Consolas"/>
                <a:sym typeface="Consolas"/>
              </a:rPr>
              <a:t>/ </a:t>
            </a:r>
            <a:endParaRPr b="1" sz="3000">
              <a:latin typeface="Consolas"/>
              <a:ea typeface="Consolas"/>
              <a:cs typeface="Consolas"/>
              <a:sym typeface="Consolas"/>
            </a:endParaRPr>
          </a:p>
          <a:p>
            <a:pPr indent="0" lvl="0" marL="0" rtl="0" algn="l">
              <a:spcBef>
                <a:spcPts val="0"/>
              </a:spcBef>
              <a:spcAft>
                <a:spcPts val="0"/>
              </a:spcAft>
              <a:buNone/>
            </a:pPr>
            <a:r>
              <a:rPr b="1" lang="en" sz="3000">
                <a:solidFill>
                  <a:srgbClr val="006E1D"/>
                </a:solidFill>
                <a:latin typeface="Consolas"/>
                <a:ea typeface="Consolas"/>
                <a:cs typeface="Consolas"/>
                <a:sym typeface="Consolas"/>
              </a:rPr>
              <a:t>         Sum(</a:t>
            </a:r>
            <a:r>
              <a:rPr b="1" lang="en" sz="3000">
                <a:latin typeface="Consolas"/>
                <a:ea typeface="Consolas"/>
                <a:cs typeface="Consolas"/>
                <a:sym typeface="Consolas"/>
              </a:rPr>
              <a:t>popn_total</a:t>
            </a:r>
            <a:r>
              <a:rPr b="1" lang="en" sz="3000">
                <a:solidFill>
                  <a:srgbClr val="006E1D"/>
                </a:solidFill>
                <a:latin typeface="Consolas"/>
                <a:ea typeface="Consolas"/>
                <a:cs typeface="Consolas"/>
                <a:sym typeface="Consolas"/>
              </a:rPr>
              <a:t>)</a:t>
            </a:r>
            <a:r>
              <a:rPr b="1" lang="en" sz="3000">
                <a:latin typeface="Consolas"/>
                <a:ea typeface="Consolas"/>
                <a:cs typeface="Consolas"/>
                <a:sym typeface="Consolas"/>
              </a:rPr>
              <a:t> </a:t>
            </a:r>
            <a:r>
              <a:rPr b="1" lang="en" sz="3000">
                <a:solidFill>
                  <a:srgbClr val="0000FF"/>
                </a:solidFill>
                <a:latin typeface="Consolas"/>
                <a:ea typeface="Consolas"/>
                <a:cs typeface="Consolas"/>
                <a:sym typeface="Consolas"/>
              </a:rPr>
              <a:t>AS</a:t>
            </a:r>
            <a:r>
              <a:rPr b="1" lang="en" sz="3000">
                <a:latin typeface="Consolas"/>
                <a:ea typeface="Consolas"/>
                <a:cs typeface="Consolas"/>
                <a:sym typeface="Consolas"/>
              </a:rPr>
              <a:t> pct </a:t>
            </a:r>
            <a:endParaRPr b="1" sz="3000">
              <a:latin typeface="Consolas"/>
              <a:ea typeface="Consolas"/>
              <a:cs typeface="Consolas"/>
              <a:sym typeface="Consolas"/>
            </a:endParaRPr>
          </a:p>
          <a:p>
            <a:pPr indent="0" lvl="0" marL="0" rtl="0" algn="l">
              <a:spcBef>
                <a:spcPts val="0"/>
              </a:spcBef>
              <a:spcAft>
                <a:spcPts val="0"/>
              </a:spcAft>
              <a:buNone/>
            </a:pPr>
            <a:r>
              <a:rPr b="1" lang="en" sz="3000">
                <a:solidFill>
                  <a:srgbClr val="0000FF"/>
                </a:solidFill>
                <a:latin typeface="Consolas"/>
                <a:ea typeface="Consolas"/>
                <a:cs typeface="Consolas"/>
                <a:sym typeface="Consolas"/>
              </a:rPr>
              <a:t>FROM</a:t>
            </a:r>
            <a:r>
              <a:rPr b="1" lang="en" sz="3000">
                <a:latin typeface="Consolas"/>
                <a:ea typeface="Consolas"/>
                <a:cs typeface="Consolas"/>
                <a:sym typeface="Consolas"/>
              </a:rPr>
              <a:t> nyc_census_blocks</a:t>
            </a:r>
            <a:br>
              <a:rPr b="1" lang="en" sz="3000">
                <a:latin typeface="Consolas"/>
                <a:ea typeface="Consolas"/>
                <a:cs typeface="Consolas"/>
                <a:sym typeface="Consolas"/>
              </a:rPr>
            </a:br>
            <a:r>
              <a:rPr b="1" lang="en" sz="3000">
                <a:solidFill>
                  <a:srgbClr val="0000FF"/>
                </a:solidFill>
                <a:latin typeface="Consolas"/>
                <a:ea typeface="Consolas"/>
                <a:cs typeface="Consolas"/>
                <a:sym typeface="Consolas"/>
              </a:rPr>
              <a:t>GROUP BY</a:t>
            </a:r>
            <a:r>
              <a:rPr b="1" lang="en" sz="3000">
                <a:latin typeface="Consolas"/>
                <a:ea typeface="Consolas"/>
                <a:cs typeface="Consolas"/>
                <a:sym typeface="Consolas"/>
              </a:rPr>
              <a:t> boroname;</a:t>
            </a:r>
            <a:endParaRPr b="1" sz="3000">
              <a:latin typeface="Consolas"/>
              <a:ea typeface="Consolas"/>
              <a:cs typeface="Consolas"/>
              <a:sym typeface="Consolas"/>
            </a:endParaRPr>
          </a:p>
        </p:txBody>
      </p:sp>
      <p:sp>
        <p:nvSpPr>
          <p:cNvPr id="628" name="Google Shape;628;p7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8 - Simple SQL Exercises</a:t>
            </a:r>
            <a:endParaRPr b="1" sz="15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9 - Geometries</a:t>
            </a:r>
            <a:endParaRPr/>
          </a:p>
        </p:txBody>
      </p:sp>
      <p:sp>
        <p:nvSpPr>
          <p:cNvPr id="634" name="Google Shape;634;p7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Section 2 - Introduction</a:t>
            </a:r>
            <a:endParaRPr/>
          </a:p>
        </p:txBody>
      </p:sp>
      <p:sp>
        <p:nvSpPr>
          <p:cNvPr id="84" name="Google Shape;84;p1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Types</a:t>
            </a:r>
            <a:endParaRPr/>
          </a:p>
        </p:txBody>
      </p:sp>
      <p:pic>
        <p:nvPicPr>
          <p:cNvPr id="640" name="Google Shape;640;p80"/>
          <p:cNvPicPr preferRelativeResize="0"/>
          <p:nvPr/>
        </p:nvPicPr>
        <p:blipFill>
          <a:blip r:embed="rId3">
            <a:alphaModFix/>
          </a:blip>
          <a:stretch>
            <a:fillRect/>
          </a:stretch>
        </p:blipFill>
        <p:spPr>
          <a:xfrm>
            <a:off x="152400" y="1322525"/>
            <a:ext cx="8839201" cy="3571759"/>
          </a:xfrm>
          <a:prstGeom prst="rect">
            <a:avLst/>
          </a:prstGeom>
          <a:noFill/>
          <a:ln>
            <a:noFill/>
          </a:ln>
        </p:spPr>
      </p:pic>
      <p:sp>
        <p:nvSpPr>
          <p:cNvPr id="641" name="Google Shape;641;p80"/>
          <p:cNvSpPr/>
          <p:nvPr/>
        </p:nvSpPr>
        <p:spPr>
          <a:xfrm>
            <a:off x="160275"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0"/>
          <p:cNvSpPr/>
          <p:nvPr/>
        </p:nvSpPr>
        <p:spPr>
          <a:xfrm>
            <a:off x="1684275"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0"/>
          <p:cNvSpPr/>
          <p:nvPr/>
        </p:nvSpPr>
        <p:spPr>
          <a:xfrm>
            <a:off x="3192247" y="2659856"/>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0"/>
          <p:cNvSpPr/>
          <p:nvPr/>
        </p:nvSpPr>
        <p:spPr>
          <a:xfrm>
            <a:off x="4792447" y="43804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0"/>
          <p:cNvSpPr/>
          <p:nvPr/>
        </p:nvSpPr>
        <p:spPr>
          <a:xfrm>
            <a:off x="6316447" y="43804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0"/>
          <p:cNvSpPr/>
          <p:nvPr/>
        </p:nvSpPr>
        <p:spPr>
          <a:xfrm>
            <a:off x="7824419" y="3542200"/>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0"/>
          <p:cNvSpPr/>
          <p:nvPr/>
        </p:nvSpPr>
        <p:spPr>
          <a:xfrm>
            <a:off x="6312507" y="2659856"/>
            <a:ext cx="1162200" cy="47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1"/>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a table with geometry</a:t>
            </a:r>
            <a:endParaRPr/>
          </a:p>
        </p:txBody>
      </p:sp>
      <p:sp>
        <p:nvSpPr>
          <p:cNvPr id="654" name="Google Shape;654;p81"/>
          <p:cNvSpPr txBox="1"/>
          <p:nvPr/>
        </p:nvSpPr>
        <p:spPr>
          <a:xfrm>
            <a:off x="369250" y="1336225"/>
            <a:ext cx="7372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CREATE TABLE</a:t>
            </a:r>
            <a:r>
              <a:rPr b="1" lang="en" sz="3000">
                <a:latin typeface="Consolas"/>
                <a:ea typeface="Consolas"/>
                <a:cs typeface="Consolas"/>
                <a:sym typeface="Consolas"/>
              </a:rPr>
              <a:t> geometries </a:t>
            </a:r>
            <a:endParaRPr b="1" sz="3000">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a:t>
            </a:r>
            <a:endParaRPr b="1" sz="3000">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name varchar, </a:t>
            </a:r>
            <a:endParaRPr b="1" sz="3000">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  geom geometry</a:t>
            </a:r>
            <a:endParaRPr b="1" sz="3000">
              <a:latin typeface="Consolas"/>
              <a:ea typeface="Consolas"/>
              <a:cs typeface="Consolas"/>
              <a:sym typeface="Consolas"/>
            </a:endParaRPr>
          </a:p>
          <a:p>
            <a:pPr indent="0" lvl="0" marL="0" rtl="0" algn="l">
              <a:spcBef>
                <a:spcPts val="0"/>
              </a:spcBef>
              <a:spcAft>
                <a:spcPts val="0"/>
              </a:spcAft>
              <a:buNone/>
            </a:pPr>
            <a:r>
              <a:rPr b="1" lang="en" sz="3000">
                <a:latin typeface="Consolas"/>
                <a:ea typeface="Consolas"/>
                <a:cs typeface="Consolas"/>
                <a:sym typeface="Consolas"/>
              </a:rPr>
              <a:t>);</a:t>
            </a:r>
            <a:endParaRPr b="1" sz="3000">
              <a:latin typeface="Consolas"/>
              <a:ea typeface="Consolas"/>
              <a:cs typeface="Consolas"/>
              <a:sym typeface="Consolas"/>
            </a:endParaRPr>
          </a:p>
        </p:txBody>
      </p:sp>
      <p:sp>
        <p:nvSpPr>
          <p:cNvPr id="655" name="Google Shape;655;p8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a table with geometry</a:t>
            </a:r>
            <a:endParaRPr/>
          </a:p>
        </p:txBody>
      </p:sp>
      <p:sp>
        <p:nvSpPr>
          <p:cNvPr id="661" name="Google Shape;661;p82"/>
          <p:cNvSpPr txBox="1"/>
          <p:nvPr/>
        </p:nvSpPr>
        <p:spPr>
          <a:xfrm>
            <a:off x="369250" y="1336225"/>
            <a:ext cx="8463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0000FF"/>
                </a:solidFill>
                <a:latin typeface="Consolas"/>
                <a:ea typeface="Consolas"/>
                <a:cs typeface="Consolas"/>
                <a:sym typeface="Consolas"/>
              </a:rPr>
              <a:t>INSERT</a:t>
            </a:r>
            <a:r>
              <a:rPr b="1" lang="en" sz="2200">
                <a:latin typeface="Consolas"/>
                <a:ea typeface="Consolas"/>
                <a:cs typeface="Consolas"/>
                <a:sym typeface="Consolas"/>
              </a:rPr>
              <a:t> </a:t>
            </a:r>
            <a:r>
              <a:rPr b="1" lang="en" sz="2200">
                <a:solidFill>
                  <a:srgbClr val="0000FF"/>
                </a:solidFill>
                <a:latin typeface="Consolas"/>
                <a:ea typeface="Consolas"/>
                <a:cs typeface="Consolas"/>
                <a:sym typeface="Consolas"/>
              </a:rPr>
              <a:t>INTO</a:t>
            </a:r>
            <a:r>
              <a:rPr b="1" lang="en" sz="2200">
                <a:latin typeface="Consolas"/>
                <a:ea typeface="Consolas"/>
                <a:cs typeface="Consolas"/>
                <a:sym typeface="Consolas"/>
              </a:rPr>
              <a:t> geometries (name, geom) </a:t>
            </a:r>
            <a:r>
              <a:rPr b="1" lang="en" sz="2200">
                <a:solidFill>
                  <a:srgbClr val="0000FF"/>
                </a:solidFill>
                <a:latin typeface="Consolas"/>
                <a:ea typeface="Consolas"/>
                <a:cs typeface="Consolas"/>
                <a:sym typeface="Consolas"/>
              </a:rPr>
              <a:t>VALUES</a:t>
            </a:r>
            <a:endParaRPr b="1" sz="2200">
              <a:solidFill>
                <a:srgbClr val="0000FF"/>
              </a:solidFill>
              <a:latin typeface="Consolas"/>
              <a:ea typeface="Consolas"/>
              <a:cs typeface="Consolas"/>
              <a:sym typeface="Consolas"/>
            </a:endParaRPr>
          </a:p>
          <a:p>
            <a:pPr indent="0" lvl="0" marL="0" rtl="0" algn="l">
              <a:spcBef>
                <a:spcPts val="0"/>
              </a:spcBef>
              <a:spcAft>
                <a:spcPts val="0"/>
              </a:spcAft>
              <a:buNone/>
            </a:pP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'Point'</a:t>
            </a: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'POINT(0 0)'</a:t>
            </a:r>
            <a:r>
              <a:rPr b="1" lang="en" sz="2200">
                <a:latin typeface="Consolas"/>
                <a:ea typeface="Consolas"/>
                <a:cs typeface="Consolas"/>
                <a:sym typeface="Consolas"/>
              </a:rPr>
              <a:t>),</a:t>
            </a:r>
            <a:endParaRPr b="1" sz="2200">
              <a:latin typeface="Consolas"/>
              <a:ea typeface="Consolas"/>
              <a:cs typeface="Consolas"/>
              <a:sym typeface="Consolas"/>
            </a:endParaRPr>
          </a:p>
          <a:p>
            <a:pPr indent="0" lvl="0" marL="0" rtl="0" algn="l">
              <a:spcBef>
                <a:spcPts val="0"/>
              </a:spcBef>
              <a:spcAft>
                <a:spcPts val="0"/>
              </a:spcAft>
              <a:buNone/>
            </a:pP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'Linestring'</a:t>
            </a: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'LINESTRING(0 0, 1 1, 2 1, 2 2)'</a:t>
            </a:r>
            <a:r>
              <a:rPr b="1" lang="en" sz="2200">
                <a:latin typeface="Consolas"/>
                <a:ea typeface="Consolas"/>
                <a:cs typeface="Consolas"/>
                <a:sym typeface="Consolas"/>
              </a:rPr>
              <a:t>),</a:t>
            </a:r>
            <a:endParaRPr b="1" sz="2200">
              <a:latin typeface="Consolas"/>
              <a:ea typeface="Consolas"/>
              <a:cs typeface="Consolas"/>
              <a:sym typeface="Consolas"/>
            </a:endParaRPr>
          </a:p>
          <a:p>
            <a:pPr indent="0" lvl="0" marL="0" rtl="0" algn="l">
              <a:spcBef>
                <a:spcPts val="0"/>
              </a:spcBef>
              <a:spcAft>
                <a:spcPts val="0"/>
              </a:spcAft>
              <a:buNone/>
            </a:pP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'Polygon'</a:t>
            </a: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'POLYGON((0 0, 1 0, 1 1, 0 1, 0 0))'</a:t>
            </a:r>
            <a:r>
              <a:rPr b="1" lang="en" sz="2200">
                <a:latin typeface="Consolas"/>
                <a:ea typeface="Consolas"/>
                <a:cs typeface="Consolas"/>
                <a:sym typeface="Consolas"/>
              </a:rPr>
              <a:t>),</a:t>
            </a:r>
            <a:endParaRPr b="1" sz="2200">
              <a:latin typeface="Consolas"/>
              <a:ea typeface="Consolas"/>
              <a:cs typeface="Consolas"/>
              <a:sym typeface="Consolas"/>
            </a:endParaRPr>
          </a:p>
          <a:p>
            <a:pPr indent="0" lvl="0" marL="0" rtl="0" algn="l">
              <a:spcBef>
                <a:spcPts val="0"/>
              </a:spcBef>
              <a:spcAft>
                <a:spcPts val="0"/>
              </a:spcAft>
              <a:buNone/>
            </a:pP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'PolygonWithHole'</a:t>
            </a: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'POLYGON((...))'</a:t>
            </a:r>
            <a:r>
              <a:rPr b="1" lang="en" sz="2200">
                <a:latin typeface="Consolas"/>
                <a:ea typeface="Consolas"/>
                <a:cs typeface="Consolas"/>
                <a:sym typeface="Consolas"/>
              </a:rPr>
              <a:t>),</a:t>
            </a:r>
            <a:endParaRPr b="1" sz="2200">
              <a:latin typeface="Consolas"/>
              <a:ea typeface="Consolas"/>
              <a:cs typeface="Consolas"/>
              <a:sym typeface="Consolas"/>
            </a:endParaRPr>
          </a:p>
          <a:p>
            <a:pPr indent="0" lvl="0" marL="0" rtl="0" algn="l">
              <a:spcBef>
                <a:spcPts val="0"/>
              </a:spcBef>
              <a:spcAft>
                <a:spcPts val="0"/>
              </a:spcAft>
              <a:buNone/>
            </a:pP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'Collection'</a:t>
            </a:r>
            <a:r>
              <a:rPr b="1" lang="en" sz="2200">
                <a:latin typeface="Consolas"/>
                <a:ea typeface="Consolas"/>
                <a:cs typeface="Consolas"/>
                <a:sym typeface="Consolas"/>
              </a:rPr>
              <a:t>, </a:t>
            </a:r>
            <a:r>
              <a:rPr b="1" lang="en" sz="2200">
                <a:solidFill>
                  <a:srgbClr val="783F04"/>
                </a:solidFill>
                <a:latin typeface="Consolas"/>
                <a:ea typeface="Consolas"/>
                <a:cs typeface="Consolas"/>
                <a:sym typeface="Consolas"/>
              </a:rPr>
              <a:t>'GEOMETRYCOLLECTION(...)'</a:t>
            </a:r>
            <a:r>
              <a:rPr b="1" lang="en" sz="2200">
                <a:latin typeface="Consolas"/>
                <a:ea typeface="Consolas"/>
                <a:cs typeface="Consolas"/>
                <a:sym typeface="Consolas"/>
              </a:rPr>
              <a:t>);</a:t>
            </a:r>
            <a:endParaRPr b="1" sz="2200">
              <a:latin typeface="Consolas"/>
              <a:ea typeface="Consolas"/>
              <a:cs typeface="Consolas"/>
              <a:sym typeface="Consolas"/>
            </a:endParaRPr>
          </a:p>
        </p:txBody>
      </p:sp>
      <p:sp>
        <p:nvSpPr>
          <p:cNvPr id="662" name="Google Shape;662;p8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3"/>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table with geometry</a:t>
            </a:r>
            <a:endParaRPr/>
          </a:p>
        </p:txBody>
      </p:sp>
      <p:sp>
        <p:nvSpPr>
          <p:cNvPr id="668" name="Google Shape;668;p83"/>
          <p:cNvSpPr txBox="1"/>
          <p:nvPr/>
        </p:nvSpPr>
        <p:spPr>
          <a:xfrm>
            <a:off x="369250" y="1412425"/>
            <a:ext cx="8463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0000FF"/>
                </a:solidFill>
                <a:latin typeface="Consolas"/>
                <a:ea typeface="Consolas"/>
                <a:cs typeface="Consolas"/>
                <a:sym typeface="Consolas"/>
              </a:rPr>
              <a:t>SELECT</a:t>
            </a:r>
            <a:r>
              <a:rPr b="1" lang="en" sz="2600">
                <a:latin typeface="Consolas"/>
                <a:ea typeface="Consolas"/>
                <a:cs typeface="Consolas"/>
                <a:sym typeface="Consolas"/>
              </a:rPr>
              <a:t> name, </a:t>
            </a:r>
            <a:r>
              <a:rPr b="1" lang="en" sz="2600">
                <a:solidFill>
                  <a:srgbClr val="006E1D"/>
                </a:solidFill>
                <a:latin typeface="Consolas"/>
                <a:ea typeface="Consolas"/>
                <a:cs typeface="Consolas"/>
                <a:sym typeface="Consolas"/>
              </a:rPr>
              <a:t>ST_AsText(</a:t>
            </a:r>
            <a:r>
              <a:rPr b="1" lang="en" sz="2600">
                <a:latin typeface="Consolas"/>
                <a:ea typeface="Consolas"/>
                <a:cs typeface="Consolas"/>
                <a:sym typeface="Consolas"/>
              </a:rPr>
              <a:t>geom</a:t>
            </a:r>
            <a:r>
              <a:rPr b="1" lang="en" sz="2600">
                <a:solidFill>
                  <a:srgbClr val="006E1D"/>
                </a:solidFill>
                <a:latin typeface="Consolas"/>
                <a:ea typeface="Consolas"/>
                <a:cs typeface="Consolas"/>
                <a:sym typeface="Consolas"/>
              </a:rPr>
              <a:t>)</a:t>
            </a:r>
            <a:r>
              <a:rPr b="1" lang="en" sz="2600">
                <a:latin typeface="Consolas"/>
                <a:ea typeface="Consolas"/>
                <a:cs typeface="Consolas"/>
                <a:sym typeface="Consolas"/>
              </a:rPr>
              <a:t> </a:t>
            </a:r>
            <a:endParaRPr b="1" sz="2600">
              <a:latin typeface="Consolas"/>
              <a:ea typeface="Consolas"/>
              <a:cs typeface="Consolas"/>
              <a:sym typeface="Consolas"/>
            </a:endParaRPr>
          </a:p>
          <a:p>
            <a:pPr indent="0" lvl="0" marL="0" rtl="0" algn="l">
              <a:spcBef>
                <a:spcPts val="0"/>
              </a:spcBef>
              <a:spcAft>
                <a:spcPts val="0"/>
              </a:spcAft>
              <a:buNone/>
            </a:pPr>
            <a:r>
              <a:rPr b="1" lang="en" sz="2600">
                <a:latin typeface="Consolas"/>
                <a:ea typeface="Consolas"/>
                <a:cs typeface="Consolas"/>
                <a:sym typeface="Consolas"/>
              </a:rPr>
              <a:t>  </a:t>
            </a:r>
            <a:r>
              <a:rPr b="1" lang="en" sz="2600">
                <a:solidFill>
                  <a:srgbClr val="0000FF"/>
                </a:solidFill>
                <a:latin typeface="Consolas"/>
                <a:ea typeface="Consolas"/>
                <a:cs typeface="Consolas"/>
                <a:sym typeface="Consolas"/>
              </a:rPr>
              <a:t>FROM</a:t>
            </a:r>
            <a:r>
              <a:rPr b="1" lang="en" sz="2600">
                <a:latin typeface="Consolas"/>
                <a:ea typeface="Consolas"/>
                <a:cs typeface="Consolas"/>
                <a:sym typeface="Consolas"/>
              </a:rPr>
              <a:t> geometries;</a:t>
            </a:r>
            <a:endParaRPr b="1" sz="2600">
              <a:latin typeface="Consolas"/>
              <a:ea typeface="Consolas"/>
              <a:cs typeface="Consolas"/>
              <a:sym typeface="Consolas"/>
            </a:endParaRPr>
          </a:p>
        </p:txBody>
      </p:sp>
      <p:sp>
        <p:nvSpPr>
          <p:cNvPr id="669" name="Google Shape;669;p8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4"/>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Relationships</a:t>
            </a:r>
            <a:endParaRPr/>
          </a:p>
        </p:txBody>
      </p:sp>
      <p:pic>
        <p:nvPicPr>
          <p:cNvPr id="675" name="Google Shape;675;p84"/>
          <p:cNvPicPr preferRelativeResize="0"/>
          <p:nvPr/>
        </p:nvPicPr>
        <p:blipFill rotWithShape="1">
          <a:blip r:embed="rId4">
            <a:alphaModFix/>
          </a:blip>
          <a:srcRect b="14987" l="0" r="0" t="15851"/>
          <a:stretch/>
        </p:blipFill>
        <p:spPr>
          <a:xfrm>
            <a:off x="1135975" y="1496700"/>
            <a:ext cx="6265125" cy="3249925"/>
          </a:xfrm>
          <a:prstGeom prst="rect">
            <a:avLst/>
          </a:prstGeom>
          <a:noFill/>
          <a:ln>
            <a:noFill/>
          </a:ln>
        </p:spPr>
      </p:pic>
      <p:sp>
        <p:nvSpPr>
          <p:cNvPr id="676" name="Google Shape;676;p84"/>
          <p:cNvSpPr/>
          <p:nvPr/>
        </p:nvSpPr>
        <p:spPr>
          <a:xfrm>
            <a:off x="1532325" y="1482425"/>
            <a:ext cx="2701200" cy="7485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4"/>
          <p:cNvSpPr/>
          <p:nvPr/>
        </p:nvSpPr>
        <p:spPr>
          <a:xfrm>
            <a:off x="4233525" y="3002225"/>
            <a:ext cx="2701200" cy="7485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geometry_columns</a:t>
            </a:r>
            <a:endParaRPr/>
          </a:p>
        </p:txBody>
      </p:sp>
      <p:sp>
        <p:nvSpPr>
          <p:cNvPr id="684" name="Google Shape;684;p85"/>
          <p:cNvSpPr txBox="1"/>
          <p:nvPr/>
        </p:nvSpPr>
        <p:spPr>
          <a:xfrm>
            <a:off x="369250" y="1336225"/>
            <a:ext cx="7372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000FF"/>
                </a:solidFill>
                <a:latin typeface="Consolas"/>
                <a:ea typeface="Consolas"/>
                <a:cs typeface="Consolas"/>
                <a:sym typeface="Consolas"/>
              </a:rPr>
              <a:t>SELECT</a:t>
            </a:r>
            <a:r>
              <a:rPr b="1" lang="en" sz="3000">
                <a:latin typeface="Consolas"/>
                <a:ea typeface="Consolas"/>
                <a:cs typeface="Consolas"/>
                <a:sym typeface="Consolas"/>
              </a:rPr>
              <a:t> * </a:t>
            </a:r>
            <a:br>
              <a:rPr b="1" lang="en" sz="3000">
                <a:latin typeface="Consolas"/>
                <a:ea typeface="Consolas"/>
                <a:cs typeface="Consolas"/>
                <a:sym typeface="Consolas"/>
              </a:rPr>
            </a:br>
            <a:r>
              <a:rPr b="1" lang="en" sz="3000">
                <a:solidFill>
                  <a:srgbClr val="0000FF"/>
                </a:solidFill>
                <a:latin typeface="Consolas"/>
                <a:ea typeface="Consolas"/>
                <a:cs typeface="Consolas"/>
                <a:sym typeface="Consolas"/>
              </a:rPr>
              <a:t>FROM </a:t>
            </a:r>
            <a:r>
              <a:rPr b="1" lang="en" sz="3000">
                <a:latin typeface="Consolas"/>
                <a:ea typeface="Consolas"/>
                <a:cs typeface="Consolas"/>
                <a:sym typeface="Consolas"/>
              </a:rPr>
              <a:t>geometry_columns</a:t>
            </a:r>
            <a:endParaRPr b="1" sz="3000">
              <a:latin typeface="Consolas"/>
              <a:ea typeface="Consolas"/>
              <a:cs typeface="Consolas"/>
              <a:sym typeface="Consolas"/>
            </a:endParaRPr>
          </a:p>
        </p:txBody>
      </p:sp>
      <p:sp>
        <p:nvSpPr>
          <p:cNvPr id="685" name="Google Shape;685;p8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geometry_columns</a:t>
            </a:r>
            <a:endParaRPr/>
          </a:p>
        </p:txBody>
      </p:sp>
      <p:pic>
        <p:nvPicPr>
          <p:cNvPr id="691" name="Google Shape;691;p86"/>
          <p:cNvPicPr preferRelativeResize="0"/>
          <p:nvPr/>
        </p:nvPicPr>
        <p:blipFill>
          <a:blip r:embed="rId3">
            <a:alphaModFix/>
          </a:blip>
          <a:stretch>
            <a:fillRect/>
          </a:stretch>
        </p:blipFill>
        <p:spPr>
          <a:xfrm>
            <a:off x="0" y="1380075"/>
            <a:ext cx="9144000" cy="2975214"/>
          </a:xfrm>
          <a:prstGeom prst="rect">
            <a:avLst/>
          </a:prstGeom>
          <a:noFill/>
          <a:ln>
            <a:noFill/>
          </a:ln>
        </p:spPr>
      </p:pic>
      <p:sp>
        <p:nvSpPr>
          <p:cNvPr id="692" name="Google Shape;692;p8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7"/>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Metadata functions</a:t>
            </a:r>
            <a:endParaRPr/>
          </a:p>
        </p:txBody>
      </p:sp>
      <p:sp>
        <p:nvSpPr>
          <p:cNvPr id="698" name="Google Shape;698;p87"/>
          <p:cNvSpPr txBox="1"/>
          <p:nvPr/>
        </p:nvSpPr>
        <p:spPr>
          <a:xfrm>
            <a:off x="369250" y="1412425"/>
            <a:ext cx="8463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0000FF"/>
                </a:solidFill>
                <a:latin typeface="Consolas"/>
                <a:ea typeface="Consolas"/>
                <a:cs typeface="Consolas"/>
                <a:sym typeface="Consolas"/>
              </a:rPr>
              <a:t>SELECT</a:t>
            </a:r>
            <a:r>
              <a:rPr b="1" lang="en" sz="2600">
                <a:latin typeface="Consolas"/>
                <a:ea typeface="Consolas"/>
                <a:cs typeface="Consolas"/>
                <a:sym typeface="Consolas"/>
              </a:rPr>
              <a:t> </a:t>
            </a:r>
            <a:endParaRPr b="1" sz="2600">
              <a:latin typeface="Consolas"/>
              <a:ea typeface="Consolas"/>
              <a:cs typeface="Consolas"/>
              <a:sym typeface="Consolas"/>
            </a:endParaRPr>
          </a:p>
          <a:p>
            <a:pPr indent="0" lvl="0" marL="0" rtl="0" algn="l">
              <a:spcBef>
                <a:spcPts val="0"/>
              </a:spcBef>
              <a:spcAft>
                <a:spcPts val="0"/>
              </a:spcAft>
              <a:buNone/>
            </a:pPr>
            <a:r>
              <a:rPr b="1" lang="en" sz="2600">
                <a:latin typeface="Consolas"/>
                <a:ea typeface="Consolas"/>
                <a:cs typeface="Consolas"/>
                <a:sym typeface="Consolas"/>
              </a:rPr>
              <a:t>  name, </a:t>
            </a:r>
            <a:endParaRPr b="1" sz="2600">
              <a:latin typeface="Consolas"/>
              <a:ea typeface="Consolas"/>
              <a:cs typeface="Consolas"/>
              <a:sym typeface="Consolas"/>
            </a:endParaRPr>
          </a:p>
          <a:p>
            <a:pPr indent="0" lvl="0" marL="0" rtl="0" algn="l">
              <a:spcBef>
                <a:spcPts val="0"/>
              </a:spcBef>
              <a:spcAft>
                <a:spcPts val="0"/>
              </a:spcAft>
              <a:buNone/>
            </a:pPr>
            <a:r>
              <a:rPr b="1" lang="en" sz="2600">
                <a:latin typeface="Consolas"/>
                <a:ea typeface="Consolas"/>
                <a:cs typeface="Consolas"/>
                <a:sym typeface="Consolas"/>
              </a:rPr>
              <a:t>  </a:t>
            </a:r>
            <a:r>
              <a:rPr b="1" lang="en" sz="2600">
                <a:solidFill>
                  <a:srgbClr val="006E1D"/>
                </a:solidFill>
                <a:latin typeface="Consolas"/>
                <a:ea typeface="Consolas"/>
                <a:cs typeface="Consolas"/>
                <a:sym typeface="Consolas"/>
              </a:rPr>
              <a:t>ST_GeometryType(</a:t>
            </a:r>
            <a:r>
              <a:rPr b="1" lang="en" sz="2600">
                <a:latin typeface="Consolas"/>
                <a:ea typeface="Consolas"/>
                <a:cs typeface="Consolas"/>
                <a:sym typeface="Consolas"/>
              </a:rPr>
              <a:t>geom</a:t>
            </a:r>
            <a:r>
              <a:rPr b="1" lang="en" sz="2600">
                <a:solidFill>
                  <a:srgbClr val="006E1D"/>
                </a:solidFill>
                <a:latin typeface="Consolas"/>
                <a:ea typeface="Consolas"/>
                <a:cs typeface="Consolas"/>
                <a:sym typeface="Consolas"/>
              </a:rPr>
              <a:t>)</a:t>
            </a:r>
            <a:r>
              <a:rPr b="1" lang="en" sz="2600">
                <a:latin typeface="Consolas"/>
                <a:ea typeface="Consolas"/>
                <a:cs typeface="Consolas"/>
                <a:sym typeface="Consolas"/>
              </a:rPr>
              <a:t>, </a:t>
            </a:r>
            <a:endParaRPr b="1" sz="2600">
              <a:latin typeface="Consolas"/>
              <a:ea typeface="Consolas"/>
              <a:cs typeface="Consolas"/>
              <a:sym typeface="Consolas"/>
            </a:endParaRPr>
          </a:p>
          <a:p>
            <a:pPr indent="0" lvl="0" marL="0" rtl="0" algn="l">
              <a:spcBef>
                <a:spcPts val="0"/>
              </a:spcBef>
              <a:spcAft>
                <a:spcPts val="0"/>
              </a:spcAft>
              <a:buNone/>
            </a:pPr>
            <a:r>
              <a:rPr b="1" lang="en" sz="2600">
                <a:latin typeface="Consolas"/>
                <a:ea typeface="Consolas"/>
                <a:cs typeface="Consolas"/>
                <a:sym typeface="Consolas"/>
              </a:rPr>
              <a:t>  </a:t>
            </a:r>
            <a:r>
              <a:rPr b="1" lang="en" sz="2600">
                <a:solidFill>
                  <a:srgbClr val="006E1D"/>
                </a:solidFill>
                <a:latin typeface="Consolas"/>
                <a:ea typeface="Consolas"/>
                <a:cs typeface="Consolas"/>
                <a:sym typeface="Consolas"/>
              </a:rPr>
              <a:t>ST_NDims(</a:t>
            </a:r>
            <a:r>
              <a:rPr b="1" lang="en" sz="2600">
                <a:latin typeface="Consolas"/>
                <a:ea typeface="Consolas"/>
                <a:cs typeface="Consolas"/>
                <a:sym typeface="Consolas"/>
              </a:rPr>
              <a:t>geom</a:t>
            </a:r>
            <a:r>
              <a:rPr b="1" lang="en" sz="2600">
                <a:solidFill>
                  <a:srgbClr val="006E1D"/>
                </a:solidFill>
                <a:latin typeface="Consolas"/>
                <a:ea typeface="Consolas"/>
                <a:cs typeface="Consolas"/>
                <a:sym typeface="Consolas"/>
              </a:rPr>
              <a:t>)</a:t>
            </a:r>
            <a:r>
              <a:rPr b="1" lang="en" sz="2600">
                <a:latin typeface="Consolas"/>
                <a:ea typeface="Consolas"/>
                <a:cs typeface="Consolas"/>
                <a:sym typeface="Consolas"/>
              </a:rPr>
              <a:t>, </a:t>
            </a:r>
            <a:endParaRPr b="1" sz="2600">
              <a:latin typeface="Consolas"/>
              <a:ea typeface="Consolas"/>
              <a:cs typeface="Consolas"/>
              <a:sym typeface="Consolas"/>
            </a:endParaRPr>
          </a:p>
          <a:p>
            <a:pPr indent="0" lvl="0" marL="0" rtl="0" algn="l">
              <a:spcBef>
                <a:spcPts val="0"/>
              </a:spcBef>
              <a:spcAft>
                <a:spcPts val="0"/>
              </a:spcAft>
              <a:buNone/>
            </a:pPr>
            <a:r>
              <a:rPr b="1" lang="en" sz="2600">
                <a:latin typeface="Consolas"/>
                <a:ea typeface="Consolas"/>
                <a:cs typeface="Consolas"/>
                <a:sym typeface="Consolas"/>
              </a:rPr>
              <a:t>  </a:t>
            </a:r>
            <a:r>
              <a:rPr b="1" lang="en" sz="2600">
                <a:solidFill>
                  <a:srgbClr val="006E1D"/>
                </a:solidFill>
                <a:latin typeface="Consolas"/>
                <a:ea typeface="Consolas"/>
                <a:cs typeface="Consolas"/>
                <a:sym typeface="Consolas"/>
              </a:rPr>
              <a:t>ST_SRID(</a:t>
            </a:r>
            <a:r>
              <a:rPr b="1" lang="en" sz="2600">
                <a:latin typeface="Consolas"/>
                <a:ea typeface="Consolas"/>
                <a:cs typeface="Consolas"/>
                <a:sym typeface="Consolas"/>
              </a:rPr>
              <a:t>geom</a:t>
            </a:r>
            <a:r>
              <a:rPr b="1" lang="en" sz="2600">
                <a:solidFill>
                  <a:srgbClr val="006E1D"/>
                </a:solidFill>
                <a:latin typeface="Consolas"/>
                <a:ea typeface="Consolas"/>
                <a:cs typeface="Consolas"/>
                <a:sym typeface="Consolas"/>
              </a:rPr>
              <a:t>)</a:t>
            </a:r>
            <a:endParaRPr b="1" sz="2600">
              <a:solidFill>
                <a:srgbClr val="006E1D"/>
              </a:solidFill>
              <a:latin typeface="Consolas"/>
              <a:ea typeface="Consolas"/>
              <a:cs typeface="Consolas"/>
              <a:sym typeface="Consolas"/>
            </a:endParaRPr>
          </a:p>
          <a:p>
            <a:pPr indent="0" lvl="0" marL="0" rtl="0" algn="l">
              <a:spcBef>
                <a:spcPts val="0"/>
              </a:spcBef>
              <a:spcAft>
                <a:spcPts val="0"/>
              </a:spcAft>
              <a:buNone/>
            </a:pPr>
            <a:r>
              <a:rPr b="1" lang="en" sz="2600">
                <a:solidFill>
                  <a:srgbClr val="0000FF"/>
                </a:solidFill>
                <a:latin typeface="Consolas"/>
                <a:ea typeface="Consolas"/>
                <a:cs typeface="Consolas"/>
                <a:sym typeface="Consolas"/>
              </a:rPr>
              <a:t>FROM</a:t>
            </a:r>
            <a:r>
              <a:rPr b="1" lang="en" sz="2600">
                <a:latin typeface="Consolas"/>
                <a:ea typeface="Consolas"/>
                <a:cs typeface="Consolas"/>
                <a:sym typeface="Consolas"/>
              </a:rPr>
              <a:t> geometries;</a:t>
            </a:r>
            <a:endParaRPr b="1" sz="2600">
              <a:latin typeface="Consolas"/>
              <a:ea typeface="Consolas"/>
              <a:cs typeface="Consolas"/>
              <a:sym typeface="Consolas"/>
            </a:endParaRPr>
          </a:p>
        </p:txBody>
      </p:sp>
      <p:sp>
        <p:nvSpPr>
          <p:cNvPr id="699" name="Google Shape;699;p8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8"/>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Metadata functions</a:t>
            </a:r>
            <a:endParaRPr/>
          </a:p>
        </p:txBody>
      </p:sp>
      <p:sp>
        <p:nvSpPr>
          <p:cNvPr id="705" name="Google Shape;705;p8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706" name="Google Shape;706;p88"/>
          <p:cNvSpPr txBox="1"/>
          <p:nvPr/>
        </p:nvSpPr>
        <p:spPr>
          <a:xfrm>
            <a:off x="308750" y="1465175"/>
            <a:ext cx="8520600" cy="28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name       |    st_geometrytype    | st_ndims | st_srid </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Point           | ST_Point              |        2 |       0</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Linestring      | ST_LineString         |        2 |       0</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Polygon         | ST_Polygon            |        2 |       0</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PolygonWithHole | ST_Polygon            |        2 |       0</a:t>
            </a:r>
            <a:endParaRPr b="1" sz="1900">
              <a:solidFill>
                <a:schemeClr val="dk1"/>
              </a:solidFill>
              <a:latin typeface="Consolas"/>
              <a:ea typeface="Consolas"/>
              <a:cs typeface="Consolas"/>
              <a:sym typeface="Consolas"/>
            </a:endParaRPr>
          </a:p>
          <a:p>
            <a:pPr indent="0" lvl="0" marL="0" rtl="0" algn="l">
              <a:lnSpc>
                <a:spcPct val="115000"/>
              </a:lnSpc>
              <a:spcBef>
                <a:spcPts val="400"/>
              </a:spcBef>
              <a:spcAft>
                <a:spcPts val="0"/>
              </a:spcAft>
              <a:buNone/>
            </a:pPr>
            <a:r>
              <a:rPr b="1" lang="en" sz="1900">
                <a:solidFill>
                  <a:schemeClr val="dk1"/>
                </a:solidFill>
                <a:latin typeface="Consolas"/>
                <a:ea typeface="Consolas"/>
                <a:cs typeface="Consolas"/>
                <a:sym typeface="Consolas"/>
              </a:rPr>
              <a:t> Collection      | ST_GeometryCollection |        2 |       0</a:t>
            </a:r>
            <a:endParaRPr b="1" sz="1900">
              <a:solidFill>
                <a:schemeClr val="dk1"/>
              </a:solidFill>
              <a:latin typeface="Consolas"/>
              <a:ea typeface="Consolas"/>
              <a:cs typeface="Consolas"/>
              <a:sym typeface="Consolas"/>
            </a:endParaRPr>
          </a:p>
        </p:txBody>
      </p:sp>
      <p:cxnSp>
        <p:nvCxnSpPr>
          <p:cNvPr id="707" name="Google Shape;707;p88"/>
          <p:cNvCxnSpPr/>
          <p:nvPr/>
        </p:nvCxnSpPr>
        <p:spPr>
          <a:xfrm>
            <a:off x="474400" y="2102275"/>
            <a:ext cx="8120700" cy="0"/>
          </a:xfrm>
          <a:prstGeom prst="straightConnector1">
            <a:avLst/>
          </a:prstGeom>
          <a:noFill/>
          <a:ln cap="flat" cmpd="sng" w="38100">
            <a:solidFill>
              <a:schemeClr val="dk2"/>
            </a:solidFill>
            <a:prstDash val="solid"/>
            <a:round/>
            <a:headEnd len="med" w="med" type="none"/>
            <a:tailEnd len="med" w="med" type="none"/>
          </a:ln>
        </p:spPr>
      </p:cxnSp>
      <p:cxnSp>
        <p:nvCxnSpPr>
          <p:cNvPr id="708" name="Google Shape;708;p88"/>
          <p:cNvCxnSpPr/>
          <p:nvPr/>
        </p:nvCxnSpPr>
        <p:spPr>
          <a:xfrm>
            <a:off x="2725525" y="1618575"/>
            <a:ext cx="0" cy="2502300"/>
          </a:xfrm>
          <a:prstGeom prst="straightConnector1">
            <a:avLst/>
          </a:prstGeom>
          <a:noFill/>
          <a:ln cap="flat" cmpd="sng" w="38100">
            <a:solidFill>
              <a:schemeClr val="dk2"/>
            </a:solidFill>
            <a:prstDash val="solid"/>
            <a:round/>
            <a:headEnd len="med" w="med" type="none"/>
            <a:tailEnd len="med" w="med" type="none"/>
          </a:ln>
        </p:spPr>
      </p:cxnSp>
      <p:cxnSp>
        <p:nvCxnSpPr>
          <p:cNvPr id="709" name="Google Shape;709;p88"/>
          <p:cNvCxnSpPr/>
          <p:nvPr/>
        </p:nvCxnSpPr>
        <p:spPr>
          <a:xfrm>
            <a:off x="5901125" y="1615475"/>
            <a:ext cx="0" cy="2502300"/>
          </a:xfrm>
          <a:prstGeom prst="straightConnector1">
            <a:avLst/>
          </a:prstGeom>
          <a:noFill/>
          <a:ln cap="flat" cmpd="sng" w="38100">
            <a:solidFill>
              <a:schemeClr val="dk2"/>
            </a:solidFill>
            <a:prstDash val="solid"/>
            <a:round/>
            <a:headEnd len="med" w="med" type="none"/>
            <a:tailEnd len="med" w="med" type="none"/>
          </a:ln>
        </p:spPr>
      </p:cxnSp>
      <p:cxnSp>
        <p:nvCxnSpPr>
          <p:cNvPr id="710" name="Google Shape;710;p88"/>
          <p:cNvCxnSpPr/>
          <p:nvPr/>
        </p:nvCxnSpPr>
        <p:spPr>
          <a:xfrm>
            <a:off x="7365125" y="1572525"/>
            <a:ext cx="0" cy="25761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Points</a:t>
            </a:r>
            <a:endParaRPr/>
          </a:p>
        </p:txBody>
      </p:sp>
      <p:sp>
        <p:nvSpPr>
          <p:cNvPr id="716" name="Google Shape;716;p8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pic>
        <p:nvPicPr>
          <p:cNvPr id="717" name="Google Shape;717;p89"/>
          <p:cNvPicPr preferRelativeResize="0"/>
          <p:nvPr/>
        </p:nvPicPr>
        <p:blipFill>
          <a:blip r:embed="rId3">
            <a:alphaModFix/>
          </a:blip>
          <a:stretch>
            <a:fillRect/>
          </a:stretch>
        </p:blipFill>
        <p:spPr>
          <a:xfrm>
            <a:off x="3249213" y="408575"/>
            <a:ext cx="5873587" cy="4734925"/>
          </a:xfrm>
          <a:prstGeom prst="rect">
            <a:avLst/>
          </a:prstGeom>
          <a:noFill/>
          <a:ln>
            <a:noFill/>
          </a:ln>
        </p:spPr>
      </p:pic>
      <p:sp>
        <p:nvSpPr>
          <p:cNvPr id="718" name="Google Shape;718;p89"/>
          <p:cNvSpPr txBox="1"/>
          <p:nvPr/>
        </p:nvSpPr>
        <p:spPr>
          <a:xfrm>
            <a:off x="399975" y="1237200"/>
            <a:ext cx="2381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“Point” or “MultiPoint”, representing one or more 0-dimensional locations.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New York city subway stations, stop signs, man holes, address points, current locations of vehicles, might all use a “Point” geometry type.</a:t>
            </a:r>
            <a:endParaRPr sz="15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pic>
        <p:nvPicPr>
          <p:cNvPr id="90" name="Google Shape;90;p18"/>
          <p:cNvPicPr preferRelativeResize="0"/>
          <p:nvPr/>
        </p:nvPicPr>
        <p:blipFill>
          <a:blip r:embed="rId3">
            <a:alphaModFix/>
          </a:blip>
          <a:stretch>
            <a:fillRect/>
          </a:stretch>
        </p:blipFill>
        <p:spPr>
          <a:xfrm>
            <a:off x="1289972" y="408575"/>
            <a:ext cx="6476178" cy="47349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0"/>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a:t>
            </a:r>
            <a:endParaRPr/>
          </a:p>
        </p:txBody>
      </p:sp>
      <p:sp>
        <p:nvSpPr>
          <p:cNvPr id="724" name="Google Shape;724;p90"/>
          <p:cNvSpPr txBox="1"/>
          <p:nvPr/>
        </p:nvSpPr>
        <p:spPr>
          <a:xfrm>
            <a:off x="492900" y="1310100"/>
            <a:ext cx="81207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ST_AsText(</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geometries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 </a:t>
            </a:r>
            <a:r>
              <a:rPr b="1" lang="en" sz="2900">
                <a:solidFill>
                  <a:srgbClr val="B45F06"/>
                </a:solidFill>
                <a:latin typeface="Consolas"/>
                <a:ea typeface="Consolas"/>
                <a:cs typeface="Consolas"/>
                <a:sym typeface="Consolas"/>
              </a:rPr>
              <a:t>'Point'</a:t>
            </a:r>
            <a:r>
              <a:rPr b="1" lang="en" sz="2900">
                <a:latin typeface="Consolas"/>
                <a:ea typeface="Consolas"/>
                <a:cs typeface="Consolas"/>
                <a:sym typeface="Consolas"/>
              </a:rPr>
              <a:t>;</a:t>
            </a:r>
            <a:br>
              <a:rPr b="1" lang="en" sz="2900">
                <a:latin typeface="Consolas"/>
                <a:ea typeface="Consolas"/>
                <a:cs typeface="Consolas"/>
                <a:sym typeface="Consolas"/>
              </a:rPr>
            </a:br>
            <a:br>
              <a:rPr b="1" lang="en" sz="2900">
                <a:latin typeface="Consolas"/>
                <a:ea typeface="Consolas"/>
                <a:cs typeface="Consolas"/>
                <a:sym typeface="Consolas"/>
              </a:rPr>
            </a:br>
            <a:br>
              <a:rPr b="1" lang="en" sz="2900">
                <a:latin typeface="Consolas"/>
                <a:ea typeface="Consolas"/>
                <a:cs typeface="Consolas"/>
                <a:sym typeface="Consolas"/>
              </a:rPr>
            </a:br>
            <a:r>
              <a:rPr b="1" lang="en" sz="2900">
                <a:latin typeface="Consolas"/>
                <a:ea typeface="Consolas"/>
                <a:cs typeface="Consolas"/>
                <a:sym typeface="Consolas"/>
              </a:rPr>
              <a:t>POINT(0 0)</a:t>
            </a:r>
            <a:endParaRPr b="1" sz="2900">
              <a:latin typeface="Consolas"/>
              <a:ea typeface="Consolas"/>
              <a:cs typeface="Consolas"/>
              <a:sym typeface="Consolas"/>
            </a:endParaRPr>
          </a:p>
        </p:txBody>
      </p:sp>
      <p:sp>
        <p:nvSpPr>
          <p:cNvPr id="725" name="Google Shape;725;p9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cxnSp>
        <p:nvCxnSpPr>
          <p:cNvPr id="726" name="Google Shape;726;p90"/>
          <p:cNvCxnSpPr/>
          <p:nvPr/>
        </p:nvCxnSpPr>
        <p:spPr>
          <a:xfrm>
            <a:off x="511650" y="31783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1"/>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a:t>
            </a:r>
            <a:endParaRPr/>
          </a:p>
        </p:txBody>
      </p:sp>
      <p:sp>
        <p:nvSpPr>
          <p:cNvPr id="732" name="Google Shape;732;p91"/>
          <p:cNvSpPr txBox="1"/>
          <p:nvPr/>
        </p:nvSpPr>
        <p:spPr>
          <a:xfrm>
            <a:off x="492900" y="1310100"/>
            <a:ext cx="8120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ST_X(</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r>
              <a:rPr b="1" lang="en" sz="2900">
                <a:latin typeface="Consolas"/>
                <a:ea typeface="Consolas"/>
                <a:cs typeface="Consolas"/>
                <a:sym typeface="Consolas"/>
              </a:rPr>
              <a:t>,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ST_Y(</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geometries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 </a:t>
            </a:r>
            <a:r>
              <a:rPr b="1" lang="en" sz="2900">
                <a:solidFill>
                  <a:srgbClr val="B45F06"/>
                </a:solidFill>
                <a:latin typeface="Consolas"/>
                <a:ea typeface="Consolas"/>
                <a:cs typeface="Consolas"/>
                <a:sym typeface="Consolas"/>
              </a:rPr>
              <a:t>'Point'</a:t>
            </a:r>
            <a:br>
              <a:rPr b="1" lang="en" sz="2900">
                <a:solidFill>
                  <a:srgbClr val="0000FF"/>
                </a:solidFill>
                <a:latin typeface="Consolas"/>
                <a:ea typeface="Consolas"/>
                <a:cs typeface="Consolas"/>
                <a:sym typeface="Consolas"/>
              </a:rPr>
            </a:br>
            <a:br>
              <a:rPr b="1" lang="en" sz="2900">
                <a:solidFill>
                  <a:srgbClr val="0000FF"/>
                </a:solidFill>
                <a:latin typeface="Consolas"/>
                <a:ea typeface="Consolas"/>
                <a:cs typeface="Consolas"/>
                <a:sym typeface="Consolas"/>
              </a:rPr>
            </a:br>
            <a:r>
              <a:rPr b="1" lang="en" sz="2900">
                <a:solidFill>
                  <a:schemeClr val="dk1"/>
                </a:solidFill>
                <a:latin typeface="Consolas"/>
                <a:ea typeface="Consolas"/>
                <a:cs typeface="Consolas"/>
                <a:sym typeface="Consolas"/>
              </a:rPr>
              <a:t>0 0</a:t>
            </a:r>
            <a:endParaRPr b="1" sz="2900">
              <a:solidFill>
                <a:srgbClr val="0000FF"/>
              </a:solidFill>
              <a:latin typeface="Consolas"/>
              <a:ea typeface="Consolas"/>
              <a:cs typeface="Consolas"/>
              <a:sym typeface="Consolas"/>
            </a:endParaRPr>
          </a:p>
        </p:txBody>
      </p:sp>
      <p:sp>
        <p:nvSpPr>
          <p:cNvPr id="733" name="Google Shape;733;p9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cxnSp>
        <p:nvCxnSpPr>
          <p:cNvPr id="734" name="Google Shape;734;p91"/>
          <p:cNvCxnSpPr/>
          <p:nvPr/>
        </p:nvCxnSpPr>
        <p:spPr>
          <a:xfrm>
            <a:off x="511650" y="38641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2"/>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a:t>
            </a:r>
            <a:endParaRPr/>
          </a:p>
        </p:txBody>
      </p:sp>
      <p:sp>
        <p:nvSpPr>
          <p:cNvPr id="740" name="Google Shape;740;p92"/>
          <p:cNvSpPr txBox="1"/>
          <p:nvPr/>
        </p:nvSpPr>
        <p:spPr>
          <a:xfrm>
            <a:off x="492900" y="1310100"/>
            <a:ext cx="8120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name,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ST_AsText(</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nyc_subway_stations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LIMIT</a:t>
            </a:r>
            <a:r>
              <a:rPr b="1" lang="en" sz="2900">
                <a:latin typeface="Consolas"/>
                <a:ea typeface="Consolas"/>
                <a:cs typeface="Consolas"/>
                <a:sym typeface="Consolas"/>
              </a:rPr>
              <a:t> 1;</a:t>
            </a:r>
            <a:br>
              <a:rPr b="1" lang="en" sz="2900">
                <a:latin typeface="Consolas"/>
                <a:ea typeface="Consolas"/>
                <a:cs typeface="Consolas"/>
                <a:sym typeface="Consolas"/>
              </a:rPr>
            </a:br>
            <a:br>
              <a:rPr b="1" lang="en" sz="2900">
                <a:latin typeface="Consolas"/>
                <a:ea typeface="Consolas"/>
                <a:cs typeface="Consolas"/>
                <a:sym typeface="Consolas"/>
              </a:rPr>
            </a:br>
            <a:r>
              <a:rPr b="1" lang="en" sz="2900">
                <a:latin typeface="Consolas"/>
                <a:ea typeface="Consolas"/>
                <a:cs typeface="Consolas"/>
                <a:sym typeface="Consolas"/>
              </a:rPr>
              <a:t>Cortlandt St | POINT(583521 4507077)</a:t>
            </a:r>
            <a:endParaRPr b="1" sz="2900">
              <a:latin typeface="Consolas"/>
              <a:ea typeface="Consolas"/>
              <a:cs typeface="Consolas"/>
              <a:sym typeface="Consolas"/>
            </a:endParaRPr>
          </a:p>
        </p:txBody>
      </p:sp>
      <p:sp>
        <p:nvSpPr>
          <p:cNvPr id="741" name="Google Shape;741;p9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cxnSp>
        <p:nvCxnSpPr>
          <p:cNvPr id="742" name="Google Shape;742;p92"/>
          <p:cNvCxnSpPr/>
          <p:nvPr/>
        </p:nvCxnSpPr>
        <p:spPr>
          <a:xfrm>
            <a:off x="511650" y="38641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3"/>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LineStrings</a:t>
            </a:r>
            <a:endParaRPr/>
          </a:p>
        </p:txBody>
      </p:sp>
      <p:sp>
        <p:nvSpPr>
          <p:cNvPr id="748" name="Google Shape;748;p9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749" name="Google Shape;749;p93"/>
          <p:cNvSpPr txBox="1"/>
          <p:nvPr/>
        </p:nvSpPr>
        <p:spPr>
          <a:xfrm>
            <a:off x="399975" y="1237200"/>
            <a:ext cx="2381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“LineString” or “MultiLineString”, representing one or more 1-dimensional objects.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Streets, streams, bus routes, power lines, driven routes, highways, might all use a “LineString” geometry type.</a:t>
            </a:r>
            <a:endParaRPr sz="1500">
              <a:latin typeface="Calibri"/>
              <a:ea typeface="Calibri"/>
              <a:cs typeface="Calibri"/>
              <a:sym typeface="Calibri"/>
            </a:endParaRPr>
          </a:p>
        </p:txBody>
      </p:sp>
      <p:pic>
        <p:nvPicPr>
          <p:cNvPr id="750" name="Google Shape;750;p93"/>
          <p:cNvPicPr preferRelativeResize="0"/>
          <p:nvPr/>
        </p:nvPicPr>
        <p:blipFill>
          <a:blip r:embed="rId3">
            <a:alphaModFix/>
          </a:blip>
          <a:stretch>
            <a:fillRect/>
          </a:stretch>
        </p:blipFill>
        <p:spPr>
          <a:xfrm>
            <a:off x="3247662" y="408575"/>
            <a:ext cx="5880461" cy="47349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LineStrings</a:t>
            </a:r>
            <a:endParaRPr/>
          </a:p>
        </p:txBody>
      </p:sp>
      <p:sp>
        <p:nvSpPr>
          <p:cNvPr id="756" name="Google Shape;756;p9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cxnSp>
        <p:nvCxnSpPr>
          <p:cNvPr id="757" name="Google Shape;757;p94"/>
          <p:cNvCxnSpPr/>
          <p:nvPr/>
        </p:nvCxnSpPr>
        <p:spPr>
          <a:xfrm>
            <a:off x="511650" y="3178375"/>
            <a:ext cx="8120700" cy="0"/>
          </a:xfrm>
          <a:prstGeom prst="straightConnector1">
            <a:avLst/>
          </a:prstGeom>
          <a:noFill/>
          <a:ln cap="flat" cmpd="sng" w="38100">
            <a:solidFill>
              <a:schemeClr val="dk2"/>
            </a:solidFill>
            <a:prstDash val="solid"/>
            <a:round/>
            <a:headEnd len="med" w="med" type="none"/>
            <a:tailEnd len="med" w="med" type="none"/>
          </a:ln>
        </p:spPr>
      </p:cxnSp>
      <p:sp>
        <p:nvSpPr>
          <p:cNvPr id="758" name="Google Shape;758;p94"/>
          <p:cNvSpPr txBox="1"/>
          <p:nvPr/>
        </p:nvSpPr>
        <p:spPr>
          <a:xfrm>
            <a:off x="492900" y="1310100"/>
            <a:ext cx="8120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ST_AsText(</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geometries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 </a:t>
            </a:r>
            <a:r>
              <a:rPr b="1" lang="en" sz="2900">
                <a:solidFill>
                  <a:srgbClr val="B45F06"/>
                </a:solidFill>
                <a:latin typeface="Consolas"/>
                <a:ea typeface="Consolas"/>
                <a:cs typeface="Consolas"/>
                <a:sym typeface="Consolas"/>
              </a:rPr>
              <a:t>'</a:t>
            </a:r>
            <a:r>
              <a:rPr b="1" lang="en" sz="2900">
                <a:solidFill>
                  <a:srgbClr val="B45F06"/>
                </a:solidFill>
                <a:latin typeface="Consolas"/>
                <a:ea typeface="Consolas"/>
                <a:cs typeface="Consolas"/>
                <a:sym typeface="Consolas"/>
              </a:rPr>
              <a:t>Linestring</a:t>
            </a:r>
            <a:r>
              <a:rPr b="1" lang="en" sz="2900">
                <a:solidFill>
                  <a:srgbClr val="B45F06"/>
                </a:solidFill>
                <a:latin typeface="Consolas"/>
                <a:ea typeface="Consolas"/>
                <a:cs typeface="Consolas"/>
                <a:sym typeface="Consolas"/>
              </a:rPr>
              <a:t>'</a:t>
            </a:r>
            <a:r>
              <a:rPr b="1" lang="en" sz="2900">
                <a:latin typeface="Consolas"/>
                <a:ea typeface="Consolas"/>
                <a:cs typeface="Consolas"/>
                <a:sym typeface="Consolas"/>
              </a:rPr>
              <a:t>;</a:t>
            </a:r>
            <a:br>
              <a:rPr b="1" lang="en" sz="2900">
                <a:latin typeface="Consolas"/>
                <a:ea typeface="Consolas"/>
                <a:cs typeface="Consolas"/>
                <a:sym typeface="Consolas"/>
              </a:rPr>
            </a:br>
            <a:br>
              <a:rPr b="1" lang="en" sz="2900">
                <a:latin typeface="Consolas"/>
                <a:ea typeface="Consolas"/>
                <a:cs typeface="Consolas"/>
                <a:sym typeface="Consolas"/>
              </a:rPr>
            </a:br>
            <a:br>
              <a:rPr b="1" lang="en" sz="2900">
                <a:latin typeface="Consolas"/>
                <a:ea typeface="Consolas"/>
                <a:cs typeface="Consolas"/>
                <a:sym typeface="Consolas"/>
              </a:rPr>
            </a:br>
            <a:r>
              <a:rPr b="1" lang="en" sz="2900">
                <a:latin typeface="Consolas"/>
                <a:ea typeface="Consolas"/>
                <a:cs typeface="Consolas"/>
                <a:sym typeface="Consolas"/>
              </a:rPr>
              <a:t>LINESTRING(0 0,1 1,2 1,2 2)</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5"/>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LineStrings</a:t>
            </a:r>
            <a:endParaRPr/>
          </a:p>
        </p:txBody>
      </p:sp>
      <p:sp>
        <p:nvSpPr>
          <p:cNvPr id="764" name="Google Shape;764;p9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cxnSp>
        <p:nvCxnSpPr>
          <p:cNvPr id="765" name="Google Shape;765;p95"/>
          <p:cNvCxnSpPr/>
          <p:nvPr/>
        </p:nvCxnSpPr>
        <p:spPr>
          <a:xfrm>
            <a:off x="511650" y="3178375"/>
            <a:ext cx="8120700" cy="0"/>
          </a:xfrm>
          <a:prstGeom prst="straightConnector1">
            <a:avLst/>
          </a:prstGeom>
          <a:noFill/>
          <a:ln cap="flat" cmpd="sng" w="38100">
            <a:solidFill>
              <a:schemeClr val="dk2"/>
            </a:solidFill>
            <a:prstDash val="solid"/>
            <a:round/>
            <a:headEnd len="med" w="med" type="none"/>
            <a:tailEnd len="med" w="med" type="none"/>
          </a:ln>
        </p:spPr>
      </p:cxnSp>
      <p:sp>
        <p:nvSpPr>
          <p:cNvPr id="766" name="Google Shape;766;p95"/>
          <p:cNvSpPr txBox="1"/>
          <p:nvPr/>
        </p:nvSpPr>
        <p:spPr>
          <a:xfrm>
            <a:off x="492900" y="1310100"/>
            <a:ext cx="81207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ST_Length(</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geometries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 </a:t>
            </a:r>
            <a:r>
              <a:rPr b="1" lang="en" sz="2900">
                <a:solidFill>
                  <a:srgbClr val="B45F06"/>
                </a:solidFill>
                <a:latin typeface="Consolas"/>
                <a:ea typeface="Consolas"/>
                <a:cs typeface="Consolas"/>
                <a:sym typeface="Consolas"/>
              </a:rPr>
              <a:t>'Linestring'</a:t>
            </a:r>
            <a:r>
              <a:rPr b="1" lang="en" sz="2900">
                <a:latin typeface="Consolas"/>
                <a:ea typeface="Consolas"/>
                <a:cs typeface="Consolas"/>
                <a:sym typeface="Consolas"/>
              </a:rPr>
              <a:t>;</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3.41421356237309</a:t>
            </a:r>
            <a:endParaRPr b="1" sz="2900">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LineStrings</a:t>
            </a:r>
            <a:endParaRPr/>
          </a:p>
        </p:txBody>
      </p:sp>
      <p:sp>
        <p:nvSpPr>
          <p:cNvPr id="772" name="Google Shape;77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ST_Length(linestring)</a:t>
            </a:r>
            <a:endParaRPr sz="2600"/>
          </a:p>
          <a:p>
            <a:pPr indent="-393700" lvl="0" marL="457200" rtl="0" algn="l">
              <a:spcBef>
                <a:spcPts val="0"/>
              </a:spcBef>
              <a:spcAft>
                <a:spcPts val="0"/>
              </a:spcAft>
              <a:buSzPts val="2600"/>
              <a:buChar char="●"/>
            </a:pPr>
            <a:r>
              <a:rPr lang="en" sz="2600"/>
              <a:t>ST_StartPoint(linestring)</a:t>
            </a:r>
            <a:endParaRPr sz="2600"/>
          </a:p>
          <a:p>
            <a:pPr indent="-393700" lvl="0" marL="457200" rtl="0" algn="l">
              <a:spcBef>
                <a:spcPts val="0"/>
              </a:spcBef>
              <a:spcAft>
                <a:spcPts val="0"/>
              </a:spcAft>
              <a:buSzPts val="2600"/>
              <a:buChar char="●"/>
            </a:pPr>
            <a:r>
              <a:rPr lang="en" sz="2600"/>
              <a:t>ST_EndPoint(linestring)</a:t>
            </a:r>
            <a:endParaRPr sz="2600"/>
          </a:p>
          <a:p>
            <a:pPr indent="-393700" lvl="0" marL="457200" rtl="0" algn="l">
              <a:spcBef>
                <a:spcPts val="0"/>
              </a:spcBef>
              <a:spcAft>
                <a:spcPts val="0"/>
              </a:spcAft>
              <a:buSzPts val="2600"/>
              <a:buChar char="●"/>
            </a:pPr>
            <a:r>
              <a:rPr lang="en" sz="2600"/>
              <a:t>ST_NumPoints(linestring)</a:t>
            </a:r>
            <a:endParaRPr sz="2600"/>
          </a:p>
        </p:txBody>
      </p:sp>
      <p:sp>
        <p:nvSpPr>
          <p:cNvPr id="773" name="Google Shape;773;p9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7"/>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Polygons</a:t>
            </a:r>
            <a:endParaRPr/>
          </a:p>
        </p:txBody>
      </p:sp>
      <p:sp>
        <p:nvSpPr>
          <p:cNvPr id="779" name="Google Shape;779;p9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780" name="Google Shape;780;p97"/>
          <p:cNvSpPr txBox="1"/>
          <p:nvPr/>
        </p:nvSpPr>
        <p:spPr>
          <a:xfrm>
            <a:off x="399975" y="1237200"/>
            <a:ext cx="2381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libri"/>
                <a:ea typeface="Calibri"/>
                <a:cs typeface="Calibri"/>
                <a:sym typeface="Calibri"/>
              </a:rPr>
              <a:t>“Polygon” or “MultiPolygon”, representing one or more 2-dimensional objects.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Census areas, parcels, counties, </a:t>
            </a:r>
            <a:r>
              <a:rPr lang="en" sz="1500">
                <a:latin typeface="Calibri"/>
                <a:ea typeface="Calibri"/>
                <a:cs typeface="Calibri"/>
                <a:sym typeface="Calibri"/>
              </a:rPr>
              <a:t>countries</a:t>
            </a:r>
            <a:r>
              <a:rPr lang="en" sz="1500">
                <a:latin typeface="Calibri"/>
                <a:ea typeface="Calibri"/>
                <a:cs typeface="Calibri"/>
                <a:sym typeface="Calibri"/>
              </a:rPr>
              <a:t>, neighborhoods, zoning areas, watersheds, and more.</a:t>
            </a:r>
            <a:endParaRPr sz="1500">
              <a:latin typeface="Calibri"/>
              <a:ea typeface="Calibri"/>
              <a:cs typeface="Calibri"/>
              <a:sym typeface="Calibri"/>
            </a:endParaRPr>
          </a:p>
        </p:txBody>
      </p:sp>
      <p:pic>
        <p:nvPicPr>
          <p:cNvPr id="781" name="Google Shape;781;p97"/>
          <p:cNvPicPr preferRelativeResize="0"/>
          <p:nvPr/>
        </p:nvPicPr>
        <p:blipFill>
          <a:blip r:embed="rId3">
            <a:alphaModFix/>
          </a:blip>
          <a:stretch>
            <a:fillRect/>
          </a:stretch>
        </p:blipFill>
        <p:spPr>
          <a:xfrm>
            <a:off x="399975" y="3989737"/>
            <a:ext cx="630875" cy="737625"/>
          </a:xfrm>
          <a:prstGeom prst="rect">
            <a:avLst/>
          </a:prstGeom>
          <a:noFill/>
          <a:ln>
            <a:noFill/>
          </a:ln>
        </p:spPr>
      </p:pic>
      <p:pic>
        <p:nvPicPr>
          <p:cNvPr id="782" name="Google Shape;782;p97"/>
          <p:cNvPicPr preferRelativeResize="0"/>
          <p:nvPr/>
        </p:nvPicPr>
        <p:blipFill>
          <a:blip r:embed="rId4">
            <a:alphaModFix/>
          </a:blip>
          <a:stretch>
            <a:fillRect/>
          </a:stretch>
        </p:blipFill>
        <p:spPr>
          <a:xfrm>
            <a:off x="1432520" y="3754525"/>
            <a:ext cx="1092736" cy="1208050"/>
          </a:xfrm>
          <a:prstGeom prst="rect">
            <a:avLst/>
          </a:prstGeom>
          <a:noFill/>
          <a:ln>
            <a:noFill/>
          </a:ln>
        </p:spPr>
      </p:pic>
      <p:pic>
        <p:nvPicPr>
          <p:cNvPr id="783" name="Google Shape;783;p97"/>
          <p:cNvPicPr preferRelativeResize="0"/>
          <p:nvPr/>
        </p:nvPicPr>
        <p:blipFill>
          <a:blip r:embed="rId5">
            <a:alphaModFix/>
          </a:blip>
          <a:stretch>
            <a:fillRect/>
          </a:stretch>
        </p:blipFill>
        <p:spPr>
          <a:xfrm>
            <a:off x="3271585" y="408575"/>
            <a:ext cx="5856842" cy="4734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8"/>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Polygons</a:t>
            </a:r>
            <a:endParaRPr/>
          </a:p>
        </p:txBody>
      </p:sp>
      <p:sp>
        <p:nvSpPr>
          <p:cNvPr id="789" name="Google Shape;789;p9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pic>
        <p:nvPicPr>
          <p:cNvPr id="790" name="Google Shape;790;p98"/>
          <p:cNvPicPr preferRelativeResize="0"/>
          <p:nvPr/>
        </p:nvPicPr>
        <p:blipFill>
          <a:blip r:embed="rId3">
            <a:alphaModFix/>
          </a:blip>
          <a:stretch>
            <a:fillRect/>
          </a:stretch>
        </p:blipFill>
        <p:spPr>
          <a:xfrm>
            <a:off x="1854700" y="959750"/>
            <a:ext cx="4850896" cy="3668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9"/>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Polygons</a:t>
            </a:r>
            <a:endParaRPr/>
          </a:p>
          <a:p>
            <a:pPr indent="0" lvl="0" marL="0" rtl="0" algn="l">
              <a:spcBef>
                <a:spcPts val="0"/>
              </a:spcBef>
              <a:spcAft>
                <a:spcPts val="0"/>
              </a:spcAft>
              <a:buNone/>
            </a:pPr>
            <a:r>
              <a:t/>
            </a:r>
            <a:endParaRPr/>
          </a:p>
        </p:txBody>
      </p:sp>
      <p:sp>
        <p:nvSpPr>
          <p:cNvPr id="796" name="Google Shape;796;p9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797" name="Google Shape;797;p99"/>
          <p:cNvSpPr txBox="1"/>
          <p:nvPr/>
        </p:nvSpPr>
        <p:spPr>
          <a:xfrm>
            <a:off x="492900" y="1310100"/>
            <a:ext cx="8120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ST_AsText(</a:t>
            </a:r>
            <a:r>
              <a:rPr b="1" lang="en" sz="2900">
                <a:solidFill>
                  <a:schemeClr val="dk1"/>
                </a:solidFill>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a:t>
            </a:r>
            <a:r>
              <a:rPr b="1" lang="en" sz="2900">
                <a:solidFill>
                  <a:srgbClr val="0000FF"/>
                </a:solidFill>
                <a:latin typeface="Consolas"/>
                <a:ea typeface="Consolas"/>
                <a:cs typeface="Consolas"/>
                <a:sym typeface="Consolas"/>
              </a:rPr>
              <a:t>FROM</a:t>
            </a:r>
            <a:r>
              <a:rPr b="1" lang="en" sz="2900">
                <a:latin typeface="Consolas"/>
                <a:ea typeface="Consolas"/>
                <a:cs typeface="Consolas"/>
                <a:sym typeface="Consolas"/>
              </a:rPr>
              <a:t> geometries</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  </a:t>
            </a: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LIKE </a:t>
            </a:r>
            <a:r>
              <a:rPr b="1" lang="en" sz="2900">
                <a:solidFill>
                  <a:srgbClr val="B45F06"/>
                </a:solidFill>
                <a:latin typeface="Consolas"/>
                <a:ea typeface="Consolas"/>
                <a:cs typeface="Consolas"/>
                <a:sym typeface="Consolas"/>
              </a:rPr>
              <a:t>'Polygon%'</a:t>
            </a:r>
            <a:r>
              <a:rPr b="1" lang="en" sz="2900">
                <a:latin typeface="Consolas"/>
                <a:ea typeface="Consolas"/>
                <a:cs typeface="Consolas"/>
                <a:sym typeface="Consolas"/>
              </a:rPr>
              <a:t>;</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POLYGON((0 0, 1 0, 1 1, 0 1, 0 0))</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POLYGON((0 0, 10 0, 10 10, 0 10, 0 0),</a:t>
            </a:r>
            <a:br>
              <a:rPr b="1" lang="en" sz="2900">
                <a:latin typeface="Consolas"/>
                <a:ea typeface="Consolas"/>
                <a:cs typeface="Consolas"/>
                <a:sym typeface="Consolas"/>
              </a:rPr>
            </a:br>
            <a:r>
              <a:rPr b="1" lang="en" sz="2900">
                <a:latin typeface="Consolas"/>
                <a:ea typeface="Consolas"/>
                <a:cs typeface="Consolas"/>
                <a:sym typeface="Consolas"/>
              </a:rPr>
              <a:t>        (1 1, 1 2, 2 2, 2 1, 1 1))</a:t>
            </a:r>
            <a:endParaRPr b="1" sz="2900">
              <a:latin typeface="Consolas"/>
              <a:ea typeface="Consolas"/>
              <a:cs typeface="Consolas"/>
              <a:sym typeface="Consolas"/>
            </a:endParaRPr>
          </a:p>
        </p:txBody>
      </p:sp>
      <p:cxnSp>
        <p:nvCxnSpPr>
          <p:cNvPr id="798" name="Google Shape;798;p99"/>
          <p:cNvCxnSpPr/>
          <p:nvPr/>
        </p:nvCxnSpPr>
        <p:spPr>
          <a:xfrm>
            <a:off x="511650" y="29497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database?</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System for storage and random access of relationally (tables of rows and columns) structured data, providing the following capabilities for that data.</a:t>
            </a:r>
            <a:endParaRPr/>
          </a:p>
          <a:p>
            <a:pPr indent="-374650" lvl="0" marL="457200" rtl="0" algn="l">
              <a:spcBef>
                <a:spcPts val="1200"/>
              </a:spcBef>
              <a:spcAft>
                <a:spcPts val="0"/>
              </a:spcAft>
              <a:buSzPts val="2300"/>
              <a:buChar char="●"/>
            </a:pPr>
            <a:r>
              <a:rPr b="1" lang="en"/>
              <a:t>Data Types</a:t>
            </a:r>
            <a:endParaRPr b="1"/>
          </a:p>
          <a:p>
            <a:pPr indent="-349250" lvl="1" marL="914400" rtl="0" algn="l">
              <a:spcBef>
                <a:spcPts val="0"/>
              </a:spcBef>
              <a:spcAft>
                <a:spcPts val="0"/>
              </a:spcAft>
              <a:buSzPts val="1900"/>
              <a:buChar char="○"/>
            </a:pPr>
            <a:r>
              <a:rPr lang="en"/>
              <a:t>number, date, and string</a:t>
            </a:r>
            <a:endParaRPr/>
          </a:p>
          <a:p>
            <a:pPr indent="-374650" lvl="0" marL="457200" rtl="0" algn="l">
              <a:spcBef>
                <a:spcPts val="0"/>
              </a:spcBef>
              <a:spcAft>
                <a:spcPts val="0"/>
              </a:spcAft>
              <a:buSzPts val="2300"/>
              <a:buChar char="●"/>
            </a:pPr>
            <a:r>
              <a:rPr b="1" lang="en"/>
              <a:t>Indexes</a:t>
            </a:r>
            <a:endParaRPr b="1"/>
          </a:p>
          <a:p>
            <a:pPr indent="-349250" lvl="1" marL="914400" rtl="0" algn="l">
              <a:spcBef>
                <a:spcPts val="0"/>
              </a:spcBef>
              <a:spcAft>
                <a:spcPts val="0"/>
              </a:spcAft>
              <a:buSzPts val="1900"/>
              <a:buChar char="○"/>
            </a:pPr>
            <a:r>
              <a:rPr lang="en"/>
              <a:t>b-tree, hash</a:t>
            </a:r>
            <a:endParaRPr/>
          </a:p>
          <a:p>
            <a:pPr indent="-374650" lvl="0" marL="457200" rtl="0" algn="l">
              <a:spcBef>
                <a:spcPts val="0"/>
              </a:spcBef>
              <a:spcAft>
                <a:spcPts val="0"/>
              </a:spcAft>
              <a:buSzPts val="2300"/>
              <a:buChar char="●"/>
            </a:pPr>
            <a:r>
              <a:rPr b="1" lang="en"/>
              <a:t>Functions</a:t>
            </a:r>
            <a:endParaRPr b="1"/>
          </a:p>
          <a:p>
            <a:pPr indent="-349250" lvl="1" marL="914400" rtl="0" algn="l">
              <a:spcBef>
                <a:spcPts val="0"/>
              </a:spcBef>
              <a:spcAft>
                <a:spcPts val="0"/>
              </a:spcAft>
              <a:buSzPts val="1900"/>
              <a:buChar char="○"/>
            </a:pPr>
            <a:r>
              <a:rPr lang="en"/>
              <a:t>strlen(string), pow(float, float), now()</a:t>
            </a:r>
            <a:endParaRPr/>
          </a:p>
        </p:txBody>
      </p:sp>
      <p:sp>
        <p:nvSpPr>
          <p:cNvPr id="97" name="Google Shape;97;p1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2 - Introduction</a:t>
            </a:r>
            <a:endParaRPr b="1" sz="1500">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0"/>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Polygons</a:t>
            </a:r>
            <a:endParaRPr/>
          </a:p>
        </p:txBody>
      </p:sp>
      <p:sp>
        <p:nvSpPr>
          <p:cNvPr id="804" name="Google Shape;804;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Char char="●"/>
            </a:pPr>
            <a:r>
              <a:rPr lang="en" sz="2600"/>
              <a:t>ST_Area(polygon)</a:t>
            </a:r>
            <a:endParaRPr sz="2600"/>
          </a:p>
          <a:p>
            <a:pPr indent="-393700" lvl="0" marL="457200" rtl="0" algn="l">
              <a:spcBef>
                <a:spcPts val="0"/>
              </a:spcBef>
              <a:spcAft>
                <a:spcPts val="0"/>
              </a:spcAft>
              <a:buSzPts val="2600"/>
              <a:buChar char="●"/>
            </a:pPr>
            <a:r>
              <a:rPr lang="en" sz="2600"/>
              <a:t>ST_NumInteriorRings(polygon) </a:t>
            </a:r>
            <a:endParaRPr sz="2600"/>
          </a:p>
          <a:p>
            <a:pPr indent="-393700" lvl="0" marL="457200" rtl="0" algn="l">
              <a:spcBef>
                <a:spcPts val="0"/>
              </a:spcBef>
              <a:spcAft>
                <a:spcPts val="0"/>
              </a:spcAft>
              <a:buSzPts val="2600"/>
              <a:buChar char="●"/>
            </a:pPr>
            <a:r>
              <a:rPr lang="en" sz="2600"/>
              <a:t>ST_ExteriorRing(polygon) </a:t>
            </a:r>
            <a:endParaRPr sz="2600"/>
          </a:p>
          <a:p>
            <a:pPr indent="-393700" lvl="0" marL="457200" rtl="0" algn="l">
              <a:spcBef>
                <a:spcPts val="0"/>
              </a:spcBef>
              <a:spcAft>
                <a:spcPts val="0"/>
              </a:spcAft>
              <a:buSzPts val="2600"/>
              <a:buChar char="●"/>
            </a:pPr>
            <a:r>
              <a:rPr lang="en" sz="2600"/>
              <a:t>ST_InteriorRing(polygon,n) </a:t>
            </a:r>
            <a:endParaRPr sz="2600"/>
          </a:p>
          <a:p>
            <a:pPr indent="-393700" lvl="0" marL="457200" rtl="0" algn="l">
              <a:spcBef>
                <a:spcPts val="0"/>
              </a:spcBef>
              <a:spcAft>
                <a:spcPts val="0"/>
              </a:spcAft>
              <a:buSzPts val="2600"/>
              <a:buChar char="●"/>
            </a:pPr>
            <a:r>
              <a:rPr lang="en" sz="2600"/>
              <a:t>ST_Perimeter(polygon)</a:t>
            </a:r>
            <a:endParaRPr sz="2600"/>
          </a:p>
        </p:txBody>
      </p:sp>
      <p:sp>
        <p:nvSpPr>
          <p:cNvPr id="805" name="Google Shape;805;p100"/>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1"/>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Polygons</a:t>
            </a:r>
            <a:endParaRPr/>
          </a:p>
        </p:txBody>
      </p:sp>
      <p:sp>
        <p:nvSpPr>
          <p:cNvPr id="811" name="Google Shape;811;p101"/>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12" name="Google Shape;812;p101"/>
          <p:cNvSpPr txBox="1"/>
          <p:nvPr/>
        </p:nvSpPr>
        <p:spPr>
          <a:xfrm>
            <a:off x="492900" y="1310100"/>
            <a:ext cx="81207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 </a:t>
            </a:r>
            <a:r>
              <a:rPr b="1" lang="en" sz="2900">
                <a:latin typeface="Consolas"/>
                <a:ea typeface="Consolas"/>
                <a:cs typeface="Consolas"/>
                <a:sym typeface="Consolas"/>
              </a:rPr>
              <a:t>name, </a:t>
            </a:r>
            <a:r>
              <a:rPr b="1" lang="en" sz="2900">
                <a:solidFill>
                  <a:srgbClr val="006E1D"/>
                </a:solidFill>
                <a:latin typeface="Consolas"/>
                <a:ea typeface="Consolas"/>
                <a:cs typeface="Consolas"/>
                <a:sym typeface="Consolas"/>
              </a:rPr>
              <a:t>ST_Area(</a:t>
            </a:r>
            <a:r>
              <a:rPr b="1" lang="en" sz="2900">
                <a:latin typeface="Consolas"/>
                <a:ea typeface="Consolas"/>
                <a:cs typeface="Consolas"/>
                <a:sym typeface="Consolas"/>
              </a:rPr>
              <a:t>geom</a:t>
            </a:r>
            <a:r>
              <a:rPr b="1" lang="en" sz="2900">
                <a:solidFill>
                  <a:srgbClr val="006E1D"/>
                </a:solidFill>
                <a:latin typeface="Consolas"/>
                <a:ea typeface="Consolas"/>
                <a:cs typeface="Consolas"/>
                <a:sym typeface="Consolas"/>
              </a:rPr>
              <a: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FROM </a:t>
            </a:r>
            <a:r>
              <a:rPr b="1" lang="en" sz="2900">
                <a:latin typeface="Consolas"/>
                <a:ea typeface="Consolas"/>
                <a:cs typeface="Consolas"/>
                <a:sym typeface="Consolas"/>
              </a:rPr>
              <a:t>geometries</a:t>
            </a:r>
            <a:endParaRPr b="1" sz="2900">
              <a:latin typeface="Consolas"/>
              <a:ea typeface="Consolas"/>
              <a:cs typeface="Consolas"/>
              <a:sym typeface="Consolas"/>
            </a:endParaRPr>
          </a:p>
          <a:p>
            <a:pPr indent="0" lvl="0" marL="0" rtl="0" algn="l">
              <a:spcBef>
                <a:spcPts val="0"/>
              </a:spcBef>
              <a:spcAft>
                <a:spcPts val="0"/>
              </a:spcAft>
              <a:buNone/>
            </a:pPr>
            <a:r>
              <a:rPr b="1" lang="en" sz="2900">
                <a:solidFill>
                  <a:srgbClr val="0000FF"/>
                </a:solidFill>
                <a:latin typeface="Consolas"/>
                <a:ea typeface="Consolas"/>
                <a:cs typeface="Consolas"/>
                <a:sym typeface="Consolas"/>
              </a:rPr>
              <a:t>WHERE</a:t>
            </a:r>
            <a:r>
              <a:rPr b="1" lang="en" sz="2900">
                <a:latin typeface="Consolas"/>
                <a:ea typeface="Consolas"/>
                <a:cs typeface="Consolas"/>
                <a:sym typeface="Consolas"/>
              </a:rPr>
              <a:t> name LIKE </a:t>
            </a:r>
            <a:r>
              <a:rPr b="1" lang="en" sz="2900">
                <a:solidFill>
                  <a:srgbClr val="B45F06"/>
                </a:solidFill>
                <a:latin typeface="Consolas"/>
                <a:ea typeface="Consolas"/>
                <a:cs typeface="Consolas"/>
                <a:sym typeface="Consolas"/>
              </a:rPr>
              <a:t>'Polygon%'</a:t>
            </a:r>
            <a:r>
              <a:rPr b="1" lang="en" sz="2900">
                <a:latin typeface="Consolas"/>
                <a:ea typeface="Consolas"/>
                <a:cs typeface="Consolas"/>
                <a:sym typeface="Consolas"/>
              </a:rPr>
              <a:t>;</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Polygon         |  1</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PolygonWithHole | 99</a:t>
            </a:r>
            <a:endParaRPr b="1" sz="2900">
              <a:latin typeface="Consolas"/>
              <a:ea typeface="Consolas"/>
              <a:cs typeface="Consolas"/>
              <a:sym typeface="Consolas"/>
            </a:endParaRPr>
          </a:p>
        </p:txBody>
      </p:sp>
      <p:cxnSp>
        <p:nvCxnSpPr>
          <p:cNvPr id="813" name="Google Shape;813;p101"/>
          <p:cNvCxnSpPr/>
          <p:nvPr/>
        </p:nvCxnSpPr>
        <p:spPr>
          <a:xfrm>
            <a:off x="511650" y="2949775"/>
            <a:ext cx="8120700" cy="0"/>
          </a:xfrm>
          <a:prstGeom prst="straightConnector1">
            <a:avLst/>
          </a:prstGeom>
          <a:noFill/>
          <a:ln cap="flat" cmpd="sng" w="38100">
            <a:solidFill>
              <a:schemeClr val="dk2"/>
            </a:solidFill>
            <a:prstDash val="solid"/>
            <a:round/>
            <a:headEnd len="med" w="med" type="none"/>
            <a:tailEnd len="med" w="med" type="none"/>
          </a:ln>
        </p:spPr>
      </p:cxnSp>
      <p:pic>
        <p:nvPicPr>
          <p:cNvPr id="814" name="Google Shape;814;p101"/>
          <p:cNvPicPr preferRelativeResize="0"/>
          <p:nvPr/>
        </p:nvPicPr>
        <p:blipFill>
          <a:blip r:embed="rId3">
            <a:alphaModFix/>
          </a:blip>
          <a:stretch>
            <a:fillRect/>
          </a:stretch>
        </p:blipFill>
        <p:spPr>
          <a:xfrm>
            <a:off x="6639148" y="3313325"/>
            <a:ext cx="1993200" cy="15074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2"/>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Geometry Formats</a:t>
            </a:r>
            <a:endParaRPr/>
          </a:p>
        </p:txBody>
      </p:sp>
      <p:sp>
        <p:nvSpPr>
          <p:cNvPr id="820" name="Google Shape;820;p102"/>
          <p:cNvSpPr txBox="1"/>
          <p:nvPr/>
        </p:nvSpPr>
        <p:spPr>
          <a:xfrm>
            <a:off x="453550" y="1307100"/>
            <a:ext cx="8146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a:solidFill>
                  <a:srgbClr val="006E1D"/>
                </a:solidFill>
                <a:latin typeface="Calibri"/>
                <a:ea typeface="Calibri"/>
                <a:cs typeface="Calibri"/>
                <a:sym typeface="Calibri"/>
              </a:rPr>
              <a:t>ST_As... </a:t>
            </a:r>
            <a:endParaRPr b="1" sz="3000">
              <a:solidFill>
                <a:srgbClr val="006E1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3000">
                <a:latin typeface="Calibri"/>
                <a:ea typeface="Calibri"/>
                <a:cs typeface="Calibri"/>
                <a:sym typeface="Calibri"/>
              </a:rPr>
              <a:t>Text, EWKT, GML, KML, SVG, GeoJSON, </a:t>
            </a:r>
            <a:br>
              <a:rPr lang="en" sz="3000">
                <a:latin typeface="Calibri"/>
                <a:ea typeface="Calibri"/>
                <a:cs typeface="Calibri"/>
                <a:sym typeface="Calibri"/>
              </a:rPr>
            </a:br>
            <a:r>
              <a:rPr lang="en" sz="3000">
                <a:latin typeface="Calibri"/>
                <a:ea typeface="Calibri"/>
                <a:cs typeface="Calibri"/>
                <a:sym typeface="Calibri"/>
              </a:rPr>
              <a:t>Binary, EWKB </a:t>
            </a:r>
            <a:endParaRPr sz="30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br>
              <a:rPr b="1" lang="en" sz="3000">
                <a:latin typeface="Calibri"/>
                <a:ea typeface="Calibri"/>
                <a:cs typeface="Calibri"/>
                <a:sym typeface="Calibri"/>
              </a:rPr>
            </a:br>
            <a:r>
              <a:rPr b="1" lang="en" sz="3000">
                <a:solidFill>
                  <a:srgbClr val="006E1D"/>
                </a:solidFill>
                <a:latin typeface="Calibri"/>
                <a:ea typeface="Calibri"/>
                <a:cs typeface="Calibri"/>
                <a:sym typeface="Calibri"/>
              </a:rPr>
              <a:t>ST_GeomFrom... </a:t>
            </a:r>
            <a:endParaRPr b="1" sz="3000">
              <a:solidFill>
                <a:srgbClr val="006E1D"/>
              </a:solidFill>
              <a:latin typeface="Calibri"/>
              <a:ea typeface="Calibri"/>
              <a:cs typeface="Calibri"/>
              <a:sym typeface="Calibri"/>
            </a:endParaRPr>
          </a:p>
          <a:p>
            <a:pPr indent="0" lvl="0" marL="0" rtl="0" algn="l">
              <a:spcBef>
                <a:spcPts val="0"/>
              </a:spcBef>
              <a:spcAft>
                <a:spcPts val="0"/>
              </a:spcAft>
              <a:buNone/>
            </a:pPr>
            <a:r>
              <a:rPr lang="en" sz="3000">
                <a:latin typeface="Calibri"/>
                <a:ea typeface="Calibri"/>
                <a:cs typeface="Calibri"/>
                <a:sym typeface="Calibri"/>
              </a:rPr>
              <a:t>Text, EWKT, GML, KML, GeoJSON, </a:t>
            </a:r>
            <a:br>
              <a:rPr lang="en" sz="3000">
                <a:latin typeface="Calibri"/>
                <a:ea typeface="Calibri"/>
                <a:cs typeface="Calibri"/>
                <a:sym typeface="Calibri"/>
              </a:rPr>
            </a:br>
            <a:r>
              <a:rPr lang="en" sz="3000">
                <a:latin typeface="Calibri"/>
                <a:ea typeface="Calibri"/>
                <a:cs typeface="Calibri"/>
                <a:sym typeface="Calibri"/>
              </a:rPr>
              <a:t>Binary, EWKB </a:t>
            </a:r>
            <a:endParaRPr sz="3000">
              <a:latin typeface="Calibri"/>
              <a:ea typeface="Calibri"/>
              <a:cs typeface="Calibri"/>
              <a:sym typeface="Calibri"/>
            </a:endParaRPr>
          </a:p>
        </p:txBody>
      </p:sp>
      <p:sp>
        <p:nvSpPr>
          <p:cNvPr id="821" name="Google Shape;821;p102"/>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3"/>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Geometry Formats</a:t>
            </a:r>
            <a:endParaRPr/>
          </a:p>
          <a:p>
            <a:pPr indent="0" lvl="0" marL="0" rtl="0" algn="l">
              <a:spcBef>
                <a:spcPts val="0"/>
              </a:spcBef>
              <a:spcAft>
                <a:spcPts val="0"/>
              </a:spcAft>
              <a:buNone/>
            </a:pPr>
            <a:r>
              <a:t/>
            </a:r>
            <a:endParaRPr/>
          </a:p>
        </p:txBody>
      </p:sp>
      <p:sp>
        <p:nvSpPr>
          <p:cNvPr id="827" name="Google Shape;827;p103"/>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28" name="Google Shape;828;p103"/>
          <p:cNvSpPr txBox="1"/>
          <p:nvPr/>
        </p:nvSpPr>
        <p:spPr>
          <a:xfrm>
            <a:off x="492900" y="1310100"/>
            <a:ext cx="8120700" cy="330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0000FF"/>
                </a:solidFill>
                <a:latin typeface="Consolas"/>
                <a:ea typeface="Consolas"/>
                <a:cs typeface="Consolas"/>
                <a:sym typeface="Consolas"/>
              </a:rPr>
              <a:t>SELECT</a:t>
            </a:r>
            <a:r>
              <a:rPr b="1" lang="en" sz="2900">
                <a:latin typeface="Consolas"/>
                <a:ea typeface="Consolas"/>
                <a:cs typeface="Consolas"/>
                <a:sym typeface="Consolas"/>
              </a:rPr>
              <a:t> </a:t>
            </a:r>
            <a:r>
              <a:rPr b="1" lang="en" sz="2900">
                <a:solidFill>
                  <a:srgbClr val="006E1D"/>
                </a:solidFill>
                <a:latin typeface="Consolas"/>
                <a:ea typeface="Consolas"/>
                <a:cs typeface="Consolas"/>
                <a:sym typeface="Consolas"/>
              </a:rPr>
              <a:t>ST_AsText(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6E1D"/>
                </a:solidFill>
                <a:latin typeface="Consolas"/>
                <a:ea typeface="Consolas"/>
                <a:cs typeface="Consolas"/>
                <a:sym typeface="Consolas"/>
              </a:rPr>
              <a:t>  ST_GeometryFromText(</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6E1D"/>
                </a:solidFill>
                <a:latin typeface="Consolas"/>
                <a:ea typeface="Consolas"/>
                <a:cs typeface="Consolas"/>
                <a:sym typeface="Consolas"/>
              </a:rPr>
              <a:t>    </a:t>
            </a:r>
            <a:r>
              <a:rPr b="1" lang="en" sz="2900">
                <a:solidFill>
                  <a:srgbClr val="B45F06"/>
                </a:solidFill>
                <a:latin typeface="Consolas"/>
                <a:ea typeface="Consolas"/>
                <a:cs typeface="Consolas"/>
                <a:sym typeface="Consolas"/>
              </a:rPr>
              <a:t>'LINESTRING(0 0 0,1 0 0,1 1 2)'</a:t>
            </a:r>
            <a:endParaRPr b="1" sz="2900">
              <a:solidFill>
                <a:srgbClr val="B45F06"/>
              </a:solidFill>
              <a:latin typeface="Consolas"/>
              <a:ea typeface="Consolas"/>
              <a:cs typeface="Consolas"/>
              <a:sym typeface="Consolas"/>
            </a:endParaRPr>
          </a:p>
          <a:p>
            <a:pPr indent="0" lvl="0" marL="0" rtl="0" algn="l">
              <a:spcBef>
                <a:spcPts val="0"/>
              </a:spcBef>
              <a:spcAft>
                <a:spcPts val="0"/>
              </a:spcAft>
              <a:buNone/>
            </a:pPr>
            <a:r>
              <a:rPr b="1" lang="en" sz="2900">
                <a:solidFill>
                  <a:srgbClr val="006E1D"/>
                </a:solidFill>
                <a:latin typeface="Consolas"/>
                <a:ea typeface="Consolas"/>
                <a:cs typeface="Consolas"/>
                <a:sym typeface="Consolas"/>
              </a:rPr>
              <a:t>  )</a:t>
            </a:r>
            <a:endParaRPr b="1" sz="2900">
              <a:solidFill>
                <a:srgbClr val="006E1D"/>
              </a:solidFill>
              <a:latin typeface="Consolas"/>
              <a:ea typeface="Consolas"/>
              <a:cs typeface="Consolas"/>
              <a:sym typeface="Consolas"/>
            </a:endParaRPr>
          </a:p>
          <a:p>
            <a:pPr indent="0" lvl="0" marL="0" rtl="0" algn="l">
              <a:spcBef>
                <a:spcPts val="0"/>
              </a:spcBef>
              <a:spcAft>
                <a:spcPts val="0"/>
              </a:spcAft>
              <a:buNone/>
            </a:pPr>
            <a:r>
              <a:rPr b="1" lang="en" sz="2900">
                <a:solidFill>
                  <a:srgbClr val="006E1D"/>
                </a:solidFill>
                <a:latin typeface="Consolas"/>
                <a:ea typeface="Consolas"/>
                <a:cs typeface="Consolas"/>
                <a:sym typeface="Consolas"/>
              </a:rPr>
              <a:t>)</a:t>
            </a:r>
            <a:r>
              <a:rPr b="1" lang="en" sz="2900">
                <a:latin typeface="Consolas"/>
                <a:ea typeface="Consolas"/>
                <a:cs typeface="Consolas"/>
                <a:sym typeface="Consolas"/>
              </a:rPr>
              <a:t>;</a:t>
            </a:r>
            <a:endParaRPr b="1" sz="2900">
              <a:latin typeface="Consolas"/>
              <a:ea typeface="Consolas"/>
              <a:cs typeface="Consolas"/>
              <a:sym typeface="Consolas"/>
            </a:endParaRPr>
          </a:p>
          <a:p>
            <a:pPr indent="0" lvl="0" marL="0" rtl="0" algn="l">
              <a:spcBef>
                <a:spcPts val="0"/>
              </a:spcBef>
              <a:spcAft>
                <a:spcPts val="0"/>
              </a:spcAft>
              <a:buNone/>
            </a:pPr>
            <a:r>
              <a:t/>
            </a:r>
            <a:endParaRPr b="1" sz="2900">
              <a:latin typeface="Consolas"/>
              <a:ea typeface="Consolas"/>
              <a:cs typeface="Consolas"/>
              <a:sym typeface="Consolas"/>
            </a:endParaRPr>
          </a:p>
          <a:p>
            <a:pPr indent="0" lvl="0" marL="0" rtl="0" algn="l">
              <a:spcBef>
                <a:spcPts val="0"/>
              </a:spcBef>
              <a:spcAft>
                <a:spcPts val="0"/>
              </a:spcAft>
              <a:buNone/>
            </a:pPr>
            <a:r>
              <a:rPr b="1" lang="en" sz="2900">
                <a:latin typeface="Consolas"/>
                <a:ea typeface="Consolas"/>
                <a:cs typeface="Consolas"/>
                <a:sym typeface="Consolas"/>
              </a:rPr>
              <a:t>LINESTRING Z (0 0 0,1 0 0,1 1 2)</a:t>
            </a:r>
            <a:endParaRPr b="1" sz="2900">
              <a:latin typeface="Consolas"/>
              <a:ea typeface="Consolas"/>
              <a:cs typeface="Consolas"/>
              <a:sym typeface="Consolas"/>
            </a:endParaRPr>
          </a:p>
        </p:txBody>
      </p:sp>
      <p:cxnSp>
        <p:nvCxnSpPr>
          <p:cNvPr id="829" name="Google Shape;829;p103"/>
          <p:cNvCxnSpPr/>
          <p:nvPr/>
        </p:nvCxnSpPr>
        <p:spPr>
          <a:xfrm>
            <a:off x="511650" y="385042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Geometry Formats</a:t>
            </a:r>
            <a:endParaRPr/>
          </a:p>
          <a:p>
            <a:pPr indent="0" lvl="0" marL="0" rtl="0" algn="l">
              <a:spcBef>
                <a:spcPts val="0"/>
              </a:spcBef>
              <a:spcAft>
                <a:spcPts val="0"/>
              </a:spcAft>
              <a:buNone/>
            </a:pPr>
            <a:r>
              <a:t/>
            </a:r>
            <a:endParaRPr/>
          </a:p>
        </p:txBody>
      </p:sp>
      <p:sp>
        <p:nvSpPr>
          <p:cNvPr id="835" name="Google Shape;835;p104"/>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36" name="Google Shape;836;p104"/>
          <p:cNvSpPr txBox="1"/>
          <p:nvPr/>
        </p:nvSpPr>
        <p:spPr>
          <a:xfrm>
            <a:off x="416700" y="1157700"/>
            <a:ext cx="8120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0000FF"/>
                </a:solidFill>
                <a:latin typeface="Consolas"/>
                <a:ea typeface="Consolas"/>
                <a:cs typeface="Consolas"/>
                <a:sym typeface="Consolas"/>
              </a:rPr>
              <a:t>SELECT</a:t>
            </a:r>
            <a:r>
              <a:rPr b="1" lang="en" sz="2000">
                <a:latin typeface="Consolas"/>
                <a:ea typeface="Consolas"/>
                <a:cs typeface="Consolas"/>
                <a:sym typeface="Consolas"/>
              </a:rPr>
              <a:t> </a:t>
            </a:r>
            <a:r>
              <a:rPr b="1" lang="en" sz="2000">
                <a:solidFill>
                  <a:srgbClr val="006E1D"/>
                </a:solidFill>
                <a:latin typeface="Consolas"/>
                <a:ea typeface="Consolas"/>
                <a:cs typeface="Consolas"/>
                <a:sym typeface="Consolas"/>
              </a:rPr>
              <a:t>ST_AsGeoJSON(</a:t>
            </a:r>
            <a:endParaRPr b="1" sz="2000">
              <a:solidFill>
                <a:srgbClr val="006E1D"/>
              </a:solidFill>
              <a:latin typeface="Consolas"/>
              <a:ea typeface="Consolas"/>
              <a:cs typeface="Consolas"/>
              <a:sym typeface="Consolas"/>
            </a:endParaRPr>
          </a:p>
          <a:p>
            <a:pPr indent="0" lvl="0" marL="0" rtl="0" algn="l">
              <a:spcBef>
                <a:spcPts val="0"/>
              </a:spcBef>
              <a:spcAft>
                <a:spcPts val="0"/>
              </a:spcAft>
              <a:buNone/>
            </a:pPr>
            <a:r>
              <a:rPr b="1" lang="en" sz="2000">
                <a:solidFill>
                  <a:srgbClr val="006E1D"/>
                </a:solidFill>
                <a:latin typeface="Consolas"/>
                <a:ea typeface="Consolas"/>
                <a:cs typeface="Consolas"/>
                <a:sym typeface="Consolas"/>
              </a:rPr>
              <a:t>  ST_GeomFromGML(</a:t>
            </a:r>
            <a:endParaRPr b="1" sz="2000">
              <a:solidFill>
                <a:srgbClr val="006E1D"/>
              </a:solidFill>
              <a:latin typeface="Consolas"/>
              <a:ea typeface="Consolas"/>
              <a:cs typeface="Consolas"/>
              <a:sym typeface="Consolas"/>
            </a:endParaRPr>
          </a:p>
          <a:p>
            <a:pPr indent="0" lvl="0" marL="0" rtl="0" algn="l">
              <a:spcBef>
                <a:spcPts val="0"/>
              </a:spcBef>
              <a:spcAft>
                <a:spcPts val="0"/>
              </a:spcAft>
              <a:buNone/>
            </a:pPr>
            <a:r>
              <a:rPr b="1" lang="en" sz="2000">
                <a:latin typeface="Consolas"/>
                <a:ea typeface="Consolas"/>
                <a:cs typeface="Consolas"/>
                <a:sym typeface="Consolas"/>
              </a:rPr>
              <a:t>    </a:t>
            </a:r>
            <a:r>
              <a:rPr b="1" lang="en" sz="2000">
                <a:solidFill>
                  <a:srgbClr val="B45F06"/>
                </a:solidFill>
                <a:latin typeface="Consolas"/>
                <a:ea typeface="Consolas"/>
                <a:cs typeface="Consolas"/>
                <a:sym typeface="Consolas"/>
              </a:rPr>
              <a:t>'</a:t>
            </a:r>
            <a:r>
              <a:rPr b="1" lang="en" sz="2000">
                <a:solidFill>
                  <a:srgbClr val="B45F06"/>
                </a:solidFill>
                <a:latin typeface="Consolas"/>
                <a:ea typeface="Consolas"/>
                <a:cs typeface="Consolas"/>
                <a:sym typeface="Consolas"/>
              </a:rPr>
              <a:t>&lt;gml:Point&gt;</a:t>
            </a:r>
            <a:endParaRPr b="1" sz="2000">
              <a:solidFill>
                <a:srgbClr val="B45F06"/>
              </a:solidFill>
              <a:latin typeface="Consolas"/>
              <a:ea typeface="Consolas"/>
              <a:cs typeface="Consolas"/>
              <a:sym typeface="Consolas"/>
            </a:endParaRPr>
          </a:p>
          <a:p>
            <a:pPr indent="0" lvl="0" marL="0" rtl="0" algn="l">
              <a:spcBef>
                <a:spcPts val="0"/>
              </a:spcBef>
              <a:spcAft>
                <a:spcPts val="0"/>
              </a:spcAft>
              <a:buNone/>
            </a:pPr>
            <a:r>
              <a:rPr b="1" lang="en" sz="2000">
                <a:solidFill>
                  <a:srgbClr val="B45F06"/>
                </a:solidFill>
                <a:latin typeface="Consolas"/>
                <a:ea typeface="Consolas"/>
                <a:cs typeface="Consolas"/>
                <a:sym typeface="Consolas"/>
              </a:rPr>
              <a:t>      &lt;gml:coordinates&gt;</a:t>
            </a:r>
            <a:endParaRPr b="1" sz="2000">
              <a:solidFill>
                <a:srgbClr val="B45F06"/>
              </a:solidFill>
              <a:latin typeface="Consolas"/>
              <a:ea typeface="Consolas"/>
              <a:cs typeface="Consolas"/>
              <a:sym typeface="Consolas"/>
            </a:endParaRPr>
          </a:p>
          <a:p>
            <a:pPr indent="0" lvl="0" marL="0" rtl="0" algn="l">
              <a:spcBef>
                <a:spcPts val="0"/>
              </a:spcBef>
              <a:spcAft>
                <a:spcPts val="0"/>
              </a:spcAft>
              <a:buNone/>
            </a:pPr>
            <a:r>
              <a:rPr b="1" lang="en" sz="2000">
                <a:solidFill>
                  <a:srgbClr val="B45F06"/>
                </a:solidFill>
                <a:latin typeface="Consolas"/>
                <a:ea typeface="Consolas"/>
                <a:cs typeface="Consolas"/>
                <a:sym typeface="Consolas"/>
              </a:rPr>
              <a:t>       1,1</a:t>
            </a:r>
            <a:endParaRPr b="1" sz="2000">
              <a:solidFill>
                <a:srgbClr val="B45F06"/>
              </a:solidFill>
              <a:latin typeface="Consolas"/>
              <a:ea typeface="Consolas"/>
              <a:cs typeface="Consolas"/>
              <a:sym typeface="Consolas"/>
            </a:endParaRPr>
          </a:p>
          <a:p>
            <a:pPr indent="0" lvl="0" marL="0" rtl="0" algn="l">
              <a:spcBef>
                <a:spcPts val="0"/>
              </a:spcBef>
              <a:spcAft>
                <a:spcPts val="0"/>
              </a:spcAft>
              <a:buNone/>
            </a:pPr>
            <a:r>
              <a:rPr b="1" lang="en" sz="2000">
                <a:solidFill>
                  <a:srgbClr val="B45F06"/>
                </a:solidFill>
                <a:latin typeface="Consolas"/>
                <a:ea typeface="Consolas"/>
                <a:cs typeface="Consolas"/>
                <a:sym typeface="Consolas"/>
              </a:rPr>
              <a:t>      &lt;/gml:coordinates&gt;</a:t>
            </a:r>
            <a:endParaRPr b="1" sz="2000">
              <a:solidFill>
                <a:srgbClr val="B45F06"/>
              </a:solidFill>
              <a:latin typeface="Consolas"/>
              <a:ea typeface="Consolas"/>
              <a:cs typeface="Consolas"/>
              <a:sym typeface="Consolas"/>
            </a:endParaRPr>
          </a:p>
          <a:p>
            <a:pPr indent="0" lvl="0" marL="0" rtl="0" algn="l">
              <a:spcBef>
                <a:spcPts val="0"/>
              </a:spcBef>
              <a:spcAft>
                <a:spcPts val="0"/>
              </a:spcAft>
              <a:buNone/>
            </a:pPr>
            <a:r>
              <a:rPr b="1" lang="en" sz="2000">
                <a:solidFill>
                  <a:srgbClr val="B45F06"/>
                </a:solidFill>
                <a:latin typeface="Consolas"/>
                <a:ea typeface="Consolas"/>
                <a:cs typeface="Consolas"/>
                <a:sym typeface="Consolas"/>
              </a:rPr>
              <a:t>     &lt;/gml:Point&gt;</a:t>
            </a:r>
            <a:r>
              <a:rPr b="1" lang="en" sz="2000">
                <a:solidFill>
                  <a:srgbClr val="B45F06"/>
                </a:solidFill>
                <a:latin typeface="Consolas"/>
                <a:ea typeface="Consolas"/>
                <a:cs typeface="Consolas"/>
                <a:sym typeface="Consolas"/>
              </a:rPr>
              <a:t>'</a:t>
            </a:r>
            <a:endParaRPr b="1" sz="2000">
              <a:solidFill>
                <a:srgbClr val="B45F06"/>
              </a:solidFill>
              <a:latin typeface="Consolas"/>
              <a:ea typeface="Consolas"/>
              <a:cs typeface="Consolas"/>
              <a:sym typeface="Consolas"/>
            </a:endParaRPr>
          </a:p>
          <a:p>
            <a:pPr indent="0" lvl="0" marL="0" rtl="0" algn="l">
              <a:spcBef>
                <a:spcPts val="0"/>
              </a:spcBef>
              <a:spcAft>
                <a:spcPts val="0"/>
              </a:spcAft>
              <a:buNone/>
            </a:pPr>
            <a:r>
              <a:rPr b="1" lang="en" sz="2000">
                <a:latin typeface="Consolas"/>
                <a:ea typeface="Consolas"/>
                <a:cs typeface="Consolas"/>
                <a:sym typeface="Consolas"/>
              </a:rPr>
              <a:t>  </a:t>
            </a:r>
            <a:r>
              <a:rPr b="1" lang="en" sz="2000">
                <a:solidFill>
                  <a:srgbClr val="006E1D"/>
                </a:solidFill>
                <a:latin typeface="Consolas"/>
                <a:ea typeface="Consolas"/>
                <a:cs typeface="Consolas"/>
                <a:sym typeface="Consolas"/>
              </a:rPr>
              <a:t>))</a:t>
            </a:r>
            <a:r>
              <a:rPr b="1" lang="en" sz="2000">
                <a:latin typeface="Consolas"/>
                <a:ea typeface="Consolas"/>
                <a:cs typeface="Consolas"/>
                <a:sym typeface="Consolas"/>
              </a:rPr>
              <a:t>;</a:t>
            </a:r>
            <a:endParaRPr b="1" sz="2000">
              <a:latin typeface="Consolas"/>
              <a:ea typeface="Consolas"/>
              <a:cs typeface="Consolas"/>
              <a:sym typeface="Consolas"/>
            </a:endParaRPr>
          </a:p>
          <a:p>
            <a:pPr indent="0" lvl="0" marL="0" rtl="0" algn="l">
              <a:spcBef>
                <a:spcPts val="0"/>
              </a:spcBef>
              <a:spcAft>
                <a:spcPts val="0"/>
              </a:spcAft>
              <a:buNone/>
            </a:pPr>
            <a:r>
              <a:t/>
            </a:r>
            <a:endParaRPr b="1" sz="2000">
              <a:latin typeface="Consolas"/>
              <a:ea typeface="Consolas"/>
              <a:cs typeface="Consolas"/>
              <a:sym typeface="Consolas"/>
            </a:endParaRPr>
          </a:p>
          <a:p>
            <a:pPr indent="0" lvl="0" marL="0" rtl="0" algn="l">
              <a:spcBef>
                <a:spcPts val="0"/>
              </a:spcBef>
              <a:spcAft>
                <a:spcPts val="0"/>
              </a:spcAft>
              <a:buNone/>
            </a:pPr>
            <a:r>
              <a:t/>
            </a:r>
            <a:endParaRPr b="1" sz="2000">
              <a:latin typeface="Consolas"/>
              <a:ea typeface="Consolas"/>
              <a:cs typeface="Consolas"/>
              <a:sym typeface="Consolas"/>
            </a:endParaRPr>
          </a:p>
          <a:p>
            <a:pPr indent="0" lvl="0" marL="0" rtl="0" algn="l">
              <a:spcBef>
                <a:spcPts val="0"/>
              </a:spcBef>
              <a:spcAft>
                <a:spcPts val="0"/>
              </a:spcAft>
              <a:buNone/>
            </a:pPr>
            <a:r>
              <a:rPr b="1" lang="en" sz="2000">
                <a:latin typeface="Consolas"/>
                <a:ea typeface="Consolas"/>
                <a:cs typeface="Consolas"/>
                <a:sym typeface="Consolas"/>
              </a:rPr>
              <a:t> {"type":"Point","coordinates":[1,1]}</a:t>
            </a:r>
            <a:endParaRPr b="1" sz="2000">
              <a:latin typeface="Consolas"/>
              <a:ea typeface="Consolas"/>
              <a:cs typeface="Consolas"/>
              <a:sym typeface="Consolas"/>
            </a:endParaRPr>
          </a:p>
        </p:txBody>
      </p:sp>
      <p:cxnSp>
        <p:nvCxnSpPr>
          <p:cNvPr id="837" name="Google Shape;837;p104"/>
          <p:cNvCxnSpPr/>
          <p:nvPr/>
        </p:nvCxnSpPr>
        <p:spPr>
          <a:xfrm>
            <a:off x="435450" y="407902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5"/>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roads lead to Rome … (Geometry construction)</a:t>
            </a:r>
            <a:endParaRPr/>
          </a:p>
          <a:p>
            <a:pPr indent="0" lvl="0" marL="0" rtl="0" algn="l">
              <a:spcBef>
                <a:spcPts val="0"/>
              </a:spcBef>
              <a:spcAft>
                <a:spcPts val="0"/>
              </a:spcAft>
              <a:buNone/>
            </a:pPr>
            <a:r>
              <a:t/>
            </a:r>
            <a:endParaRPr/>
          </a:p>
        </p:txBody>
      </p:sp>
      <p:sp>
        <p:nvSpPr>
          <p:cNvPr id="843" name="Google Shape;843;p105"/>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44" name="Google Shape;844;p105"/>
          <p:cNvSpPr txBox="1"/>
          <p:nvPr/>
        </p:nvSpPr>
        <p:spPr>
          <a:xfrm>
            <a:off x="416700" y="1157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latin typeface="Consolas"/>
                <a:ea typeface="Consolas"/>
                <a:cs typeface="Consolas"/>
                <a:sym typeface="Consolas"/>
              </a:rPr>
              <a:t>ST_AsEWKT(</a:t>
            </a: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  </a:t>
            </a:r>
            <a:r>
              <a:rPr b="1" lang="en" sz="2500">
                <a:solidFill>
                  <a:srgbClr val="006E1D"/>
                </a:solidFill>
                <a:latin typeface="Consolas"/>
                <a:ea typeface="Consolas"/>
                <a:cs typeface="Consolas"/>
                <a:sym typeface="Consolas"/>
              </a:rPr>
              <a:t>ST_GeomFromText(</a:t>
            </a:r>
            <a:r>
              <a:rPr b="1" lang="en" sz="2500">
                <a:solidFill>
                  <a:srgbClr val="B45F06"/>
                </a:solidFill>
                <a:latin typeface="Consolas"/>
                <a:ea typeface="Consolas"/>
                <a:cs typeface="Consolas"/>
                <a:sym typeface="Consolas"/>
              </a:rPr>
              <a:t>'POINT(1 1)'</a:t>
            </a:r>
            <a:r>
              <a:rPr b="1" lang="en" sz="2500">
                <a:solidFill>
                  <a:srgbClr val="006E1D"/>
                </a:solidFill>
                <a:latin typeface="Consolas"/>
                <a:ea typeface="Consolas"/>
                <a:cs typeface="Consolas"/>
                <a:sym typeface="Consolas"/>
              </a:rPr>
              <a:t>, </a:t>
            </a:r>
            <a:r>
              <a:rPr b="1" lang="en" sz="2500">
                <a:solidFill>
                  <a:srgbClr val="B45F06"/>
                </a:solidFill>
                <a:latin typeface="Consolas"/>
                <a:ea typeface="Consolas"/>
                <a:cs typeface="Consolas"/>
                <a:sym typeface="Consolas"/>
              </a:rPr>
              <a:t>4326</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a:t>
            </a:r>
            <a:endParaRPr b="1" sz="2500">
              <a:latin typeface="Consolas"/>
              <a:ea typeface="Consolas"/>
              <a:cs typeface="Consolas"/>
              <a:sym typeface="Consolas"/>
            </a:endParaRPr>
          </a:p>
          <a:p>
            <a:pPr indent="0" lvl="0" marL="0" rtl="0" algn="l">
              <a:spcBef>
                <a:spcPts val="0"/>
              </a:spcBef>
              <a:spcAft>
                <a:spcPts val="0"/>
              </a:spcAft>
              <a:buNone/>
            </a:pPr>
            <a:r>
              <a:t/>
            </a:r>
            <a:endParaRPr b="1" sz="2500">
              <a:latin typeface="Consolas"/>
              <a:ea typeface="Consolas"/>
              <a:cs typeface="Consolas"/>
              <a:sym typeface="Consolas"/>
            </a:endParaRPr>
          </a:p>
          <a:p>
            <a:pPr indent="0" lvl="0" marL="0" rtl="0" algn="l">
              <a:spcBef>
                <a:spcPts val="0"/>
              </a:spcBef>
              <a:spcAft>
                <a:spcPts val="0"/>
              </a:spcAft>
              <a:buNone/>
            </a:pPr>
            <a:br>
              <a:rPr b="1" lang="en" sz="2500">
                <a:latin typeface="Consolas"/>
                <a:ea typeface="Consolas"/>
                <a:cs typeface="Consolas"/>
                <a:sym typeface="Consolas"/>
              </a:rPr>
            </a:br>
            <a:br>
              <a:rPr b="1" lang="en" sz="2500">
                <a:latin typeface="Consolas"/>
                <a:ea typeface="Consolas"/>
                <a:cs typeface="Consolas"/>
                <a:sym typeface="Consolas"/>
              </a:rPr>
            </a:b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SRID=4326;POINT(1 1)</a:t>
            </a:r>
            <a:endParaRPr b="1" sz="2500">
              <a:solidFill>
                <a:srgbClr val="0000FF"/>
              </a:solidFill>
              <a:latin typeface="Consolas"/>
              <a:ea typeface="Consolas"/>
              <a:cs typeface="Consolas"/>
              <a:sym typeface="Consolas"/>
            </a:endParaRPr>
          </a:p>
        </p:txBody>
      </p:sp>
      <p:cxnSp>
        <p:nvCxnSpPr>
          <p:cNvPr id="845" name="Google Shape;845;p105"/>
          <p:cNvCxnSpPr/>
          <p:nvPr/>
        </p:nvCxnSpPr>
        <p:spPr>
          <a:xfrm>
            <a:off x="416700" y="36014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6"/>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roads lead to Rome … (Geometry construction)</a:t>
            </a:r>
            <a:endParaRPr/>
          </a:p>
          <a:p>
            <a:pPr indent="0" lvl="0" marL="0" rtl="0" algn="l">
              <a:spcBef>
                <a:spcPts val="0"/>
              </a:spcBef>
              <a:spcAft>
                <a:spcPts val="0"/>
              </a:spcAft>
              <a:buNone/>
            </a:pPr>
            <a:r>
              <a:t/>
            </a:r>
            <a:endParaRPr/>
          </a:p>
        </p:txBody>
      </p:sp>
      <p:sp>
        <p:nvSpPr>
          <p:cNvPr id="851" name="Google Shape;851;p106"/>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52" name="Google Shape;852;p106"/>
          <p:cNvSpPr txBox="1"/>
          <p:nvPr/>
        </p:nvSpPr>
        <p:spPr>
          <a:xfrm>
            <a:off x="416700" y="1157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006E1D"/>
                </a:solidFill>
                <a:latin typeface="Consolas"/>
                <a:ea typeface="Consolas"/>
                <a:cs typeface="Consolas"/>
                <a:sym typeface="Consolas"/>
              </a:rPr>
              <a:t>ST_AsEWKT(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  </a:t>
            </a:r>
            <a:r>
              <a:rPr b="1" lang="en" sz="2500">
                <a:solidFill>
                  <a:srgbClr val="006E1D"/>
                </a:solidFill>
                <a:latin typeface="Consolas"/>
                <a:ea typeface="Consolas"/>
                <a:cs typeface="Consolas"/>
                <a:sym typeface="Consolas"/>
              </a:rPr>
              <a:t>ST_SetSRID(</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    ST_GeomFromText(</a:t>
            </a:r>
            <a:r>
              <a:rPr b="1" lang="en" sz="2500">
                <a:solidFill>
                  <a:srgbClr val="B45F06"/>
                </a:solidFill>
                <a:latin typeface="Consolas"/>
                <a:ea typeface="Consolas"/>
                <a:cs typeface="Consolas"/>
                <a:sym typeface="Consolas"/>
              </a:rPr>
              <a:t>'POINT(1 1)'</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    </a:t>
            </a:r>
            <a:r>
              <a:rPr b="1" lang="en" sz="2500">
                <a:solidFill>
                  <a:srgbClr val="B45F06"/>
                </a:solidFill>
                <a:latin typeface="Consolas"/>
                <a:ea typeface="Consolas"/>
                <a:cs typeface="Consolas"/>
                <a:sym typeface="Consolas"/>
              </a:rPr>
              <a:t>4326</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  )</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a:t>
            </a:r>
            <a:r>
              <a:rPr b="1" lang="en" sz="2500">
                <a:latin typeface="Consolas"/>
                <a:ea typeface="Consolas"/>
                <a:cs typeface="Consolas"/>
                <a:sym typeface="Consolas"/>
              </a:rPr>
              <a:t>;</a:t>
            </a:r>
            <a:endParaRPr b="1" sz="2500">
              <a:latin typeface="Consolas"/>
              <a:ea typeface="Consolas"/>
              <a:cs typeface="Consolas"/>
              <a:sym typeface="Consolas"/>
            </a:endParaRPr>
          </a:p>
          <a:p>
            <a:pPr indent="0" lvl="0" marL="0" rtl="0" algn="l">
              <a:spcBef>
                <a:spcPts val="0"/>
              </a:spcBef>
              <a:spcAft>
                <a:spcPts val="0"/>
              </a:spcAft>
              <a:buNone/>
            </a:pPr>
            <a:r>
              <a:t/>
            </a: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SRID=4326;POINT(1 1)</a:t>
            </a:r>
            <a:endParaRPr b="1" sz="2500">
              <a:solidFill>
                <a:srgbClr val="0000FF"/>
              </a:solidFill>
              <a:latin typeface="Consolas"/>
              <a:ea typeface="Consolas"/>
              <a:cs typeface="Consolas"/>
              <a:sym typeface="Consolas"/>
            </a:endParaRPr>
          </a:p>
        </p:txBody>
      </p:sp>
      <p:cxnSp>
        <p:nvCxnSpPr>
          <p:cNvPr id="853" name="Google Shape;853;p106"/>
          <p:cNvCxnSpPr/>
          <p:nvPr/>
        </p:nvCxnSpPr>
        <p:spPr>
          <a:xfrm>
            <a:off x="416700" y="37538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7"/>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roads lead to Rome … (Geometry construction)</a:t>
            </a:r>
            <a:endParaRPr/>
          </a:p>
          <a:p>
            <a:pPr indent="0" lvl="0" marL="0" rtl="0" algn="l">
              <a:spcBef>
                <a:spcPts val="0"/>
              </a:spcBef>
              <a:spcAft>
                <a:spcPts val="0"/>
              </a:spcAft>
              <a:buNone/>
            </a:pPr>
            <a:r>
              <a:t/>
            </a:r>
            <a:endParaRPr/>
          </a:p>
        </p:txBody>
      </p:sp>
      <p:sp>
        <p:nvSpPr>
          <p:cNvPr id="859" name="Google Shape;859;p107"/>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60" name="Google Shape;860;p107"/>
          <p:cNvSpPr txBox="1"/>
          <p:nvPr/>
        </p:nvSpPr>
        <p:spPr>
          <a:xfrm>
            <a:off x="416700" y="1157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006E1D"/>
                </a:solidFill>
                <a:latin typeface="Consolas"/>
                <a:ea typeface="Consolas"/>
                <a:cs typeface="Consolas"/>
                <a:sym typeface="Consolas"/>
              </a:rPr>
              <a:t>ST_AsEWKT(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  </a:t>
            </a:r>
            <a:r>
              <a:rPr b="1" lang="en" sz="2500">
                <a:solidFill>
                  <a:srgbClr val="006E1D"/>
                </a:solidFill>
                <a:latin typeface="Consolas"/>
                <a:ea typeface="Consolas"/>
                <a:cs typeface="Consolas"/>
                <a:sym typeface="Consolas"/>
              </a:rPr>
              <a:t>ST_SetSRID(</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    ST_MakePoint(</a:t>
            </a:r>
            <a:r>
              <a:rPr b="1" lang="en" sz="2500">
                <a:solidFill>
                  <a:srgbClr val="B45F06"/>
                </a:solidFill>
                <a:latin typeface="Consolas"/>
                <a:ea typeface="Consolas"/>
                <a:cs typeface="Consolas"/>
                <a:sym typeface="Consolas"/>
              </a:rPr>
              <a:t>1, 1</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B45F06"/>
                </a:solidFill>
                <a:latin typeface="Consolas"/>
                <a:ea typeface="Consolas"/>
                <a:cs typeface="Consolas"/>
                <a:sym typeface="Consolas"/>
              </a:rPr>
              <a:t>    4326</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B45F06"/>
                </a:solidFill>
                <a:latin typeface="Consolas"/>
                <a:ea typeface="Consolas"/>
                <a:cs typeface="Consolas"/>
                <a:sym typeface="Consolas"/>
              </a:rPr>
              <a:t>  </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a:t>
            </a:r>
            <a:r>
              <a:rPr b="1" lang="en" sz="2500">
                <a:latin typeface="Consolas"/>
                <a:ea typeface="Consolas"/>
                <a:cs typeface="Consolas"/>
                <a:sym typeface="Consolas"/>
              </a:rPr>
              <a:t>;</a:t>
            </a:r>
            <a:endParaRPr b="1" sz="2500">
              <a:latin typeface="Consolas"/>
              <a:ea typeface="Consolas"/>
              <a:cs typeface="Consolas"/>
              <a:sym typeface="Consolas"/>
            </a:endParaRPr>
          </a:p>
          <a:p>
            <a:pPr indent="0" lvl="0" marL="0" rtl="0" algn="l">
              <a:spcBef>
                <a:spcPts val="0"/>
              </a:spcBef>
              <a:spcAft>
                <a:spcPts val="0"/>
              </a:spcAft>
              <a:buNone/>
            </a:pPr>
            <a:r>
              <a:t/>
            </a: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SRID=4326;POINT(1 1)</a:t>
            </a:r>
            <a:endParaRPr b="1" sz="2500">
              <a:solidFill>
                <a:srgbClr val="0000FF"/>
              </a:solidFill>
              <a:latin typeface="Consolas"/>
              <a:ea typeface="Consolas"/>
              <a:cs typeface="Consolas"/>
              <a:sym typeface="Consolas"/>
            </a:endParaRPr>
          </a:p>
        </p:txBody>
      </p:sp>
      <p:cxnSp>
        <p:nvCxnSpPr>
          <p:cNvPr id="861" name="Google Shape;861;p107"/>
          <p:cNvCxnSpPr/>
          <p:nvPr/>
        </p:nvCxnSpPr>
        <p:spPr>
          <a:xfrm>
            <a:off x="416700" y="37538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8"/>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roads lead to Rome … (Geometry construction)</a:t>
            </a:r>
            <a:endParaRPr/>
          </a:p>
          <a:p>
            <a:pPr indent="0" lvl="0" marL="0" rtl="0" algn="l">
              <a:spcBef>
                <a:spcPts val="0"/>
              </a:spcBef>
              <a:spcAft>
                <a:spcPts val="0"/>
              </a:spcAft>
              <a:buNone/>
            </a:pPr>
            <a:r>
              <a:t/>
            </a:r>
            <a:endParaRPr/>
          </a:p>
        </p:txBody>
      </p:sp>
      <p:sp>
        <p:nvSpPr>
          <p:cNvPr id="867" name="Google Shape;867;p108"/>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68" name="Google Shape;868;p108"/>
          <p:cNvSpPr txBox="1"/>
          <p:nvPr/>
        </p:nvSpPr>
        <p:spPr>
          <a:xfrm>
            <a:off x="416700" y="1157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006E1D"/>
                </a:solidFill>
                <a:latin typeface="Consolas"/>
                <a:ea typeface="Consolas"/>
                <a:cs typeface="Consolas"/>
                <a:sym typeface="Consolas"/>
              </a:rPr>
              <a:t>ST_AsEWKT(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  </a:t>
            </a:r>
            <a:r>
              <a:rPr b="1" lang="en" sz="2500">
                <a:solidFill>
                  <a:srgbClr val="006E1D"/>
                </a:solidFill>
                <a:latin typeface="Consolas"/>
                <a:ea typeface="Consolas"/>
                <a:cs typeface="Consolas"/>
                <a:sym typeface="Consolas"/>
              </a:rPr>
              <a:t>ST_SetSRID(</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B45F06"/>
                </a:solidFill>
                <a:latin typeface="Consolas"/>
                <a:ea typeface="Consolas"/>
                <a:cs typeface="Consolas"/>
                <a:sym typeface="Consolas"/>
              </a:rPr>
              <a:t>    'POINT(1 1)'</a:t>
            </a:r>
            <a:r>
              <a:rPr b="1" lang="en" sz="2500">
                <a:solidFill>
                  <a:srgbClr val="006E1D"/>
                </a:solidFill>
                <a:latin typeface="Consolas"/>
                <a:ea typeface="Consolas"/>
                <a:cs typeface="Consolas"/>
                <a:sym typeface="Consolas"/>
              </a:rPr>
              <a:t>::geometry</a:t>
            </a:r>
            <a:r>
              <a:rPr b="1" lang="en" sz="2500">
                <a:solidFill>
                  <a:srgbClr val="B45F06"/>
                </a:solidFill>
                <a:latin typeface="Consolas"/>
                <a:ea typeface="Consolas"/>
                <a:cs typeface="Consolas"/>
                <a:sym typeface="Consolas"/>
              </a:rPr>
              <a:t>,</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B45F06"/>
                </a:solidFill>
                <a:latin typeface="Consolas"/>
                <a:ea typeface="Consolas"/>
                <a:cs typeface="Consolas"/>
                <a:sym typeface="Consolas"/>
              </a:rPr>
              <a:t>    4326</a:t>
            </a:r>
            <a:endParaRPr b="1" sz="2500">
              <a:solidFill>
                <a:srgbClr val="B45F06"/>
              </a:solidFill>
              <a:latin typeface="Consolas"/>
              <a:ea typeface="Consolas"/>
              <a:cs typeface="Consolas"/>
              <a:sym typeface="Consolas"/>
            </a:endParaRPr>
          </a:p>
          <a:p>
            <a:pPr indent="0" lvl="0" marL="0" rtl="0" algn="l">
              <a:spcBef>
                <a:spcPts val="0"/>
              </a:spcBef>
              <a:spcAft>
                <a:spcPts val="0"/>
              </a:spcAft>
              <a:buNone/>
            </a:pPr>
            <a:r>
              <a:rPr b="1" lang="en" sz="2500">
                <a:solidFill>
                  <a:srgbClr val="B45F06"/>
                </a:solidFill>
                <a:latin typeface="Consolas"/>
                <a:ea typeface="Consolas"/>
                <a:cs typeface="Consolas"/>
                <a:sym typeface="Consolas"/>
              </a:rPr>
              <a:t>  </a:t>
            </a:r>
            <a:r>
              <a:rPr b="1" lang="en" sz="2500">
                <a:solidFill>
                  <a:srgbClr val="006E1D"/>
                </a:solidFill>
                <a:latin typeface="Consolas"/>
                <a:ea typeface="Consolas"/>
                <a:cs typeface="Consolas"/>
                <a:sym typeface="Consolas"/>
              </a:rPr>
              <a: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a:t>
            </a:r>
            <a:r>
              <a:rPr b="1" lang="en" sz="2500">
                <a:latin typeface="Consolas"/>
                <a:ea typeface="Consolas"/>
                <a:cs typeface="Consolas"/>
                <a:sym typeface="Consolas"/>
              </a:rPr>
              <a:t>;</a:t>
            </a:r>
            <a:endParaRPr b="1" sz="2500">
              <a:latin typeface="Consolas"/>
              <a:ea typeface="Consolas"/>
              <a:cs typeface="Consolas"/>
              <a:sym typeface="Consolas"/>
            </a:endParaRPr>
          </a:p>
          <a:p>
            <a:pPr indent="0" lvl="0" marL="0" rtl="0" algn="l">
              <a:spcBef>
                <a:spcPts val="0"/>
              </a:spcBef>
              <a:spcAft>
                <a:spcPts val="0"/>
              </a:spcAft>
              <a:buNone/>
            </a:pPr>
            <a:r>
              <a:t/>
            </a: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SRID=4326;POINT(1 1)</a:t>
            </a:r>
            <a:endParaRPr b="1" sz="2500">
              <a:solidFill>
                <a:srgbClr val="0000FF"/>
              </a:solidFill>
              <a:latin typeface="Consolas"/>
              <a:ea typeface="Consolas"/>
              <a:cs typeface="Consolas"/>
              <a:sym typeface="Consolas"/>
            </a:endParaRPr>
          </a:p>
        </p:txBody>
      </p:sp>
      <p:cxnSp>
        <p:nvCxnSpPr>
          <p:cNvPr id="869" name="Google Shape;869;p108"/>
          <p:cNvCxnSpPr/>
          <p:nvPr/>
        </p:nvCxnSpPr>
        <p:spPr>
          <a:xfrm>
            <a:off x="416700" y="37538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9"/>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roads lead to Rome … (Geometry construction)</a:t>
            </a:r>
            <a:endParaRPr/>
          </a:p>
          <a:p>
            <a:pPr indent="0" lvl="0" marL="0" rtl="0" algn="l">
              <a:spcBef>
                <a:spcPts val="0"/>
              </a:spcBef>
              <a:spcAft>
                <a:spcPts val="0"/>
              </a:spcAft>
              <a:buNone/>
            </a:pPr>
            <a:r>
              <a:t/>
            </a:r>
            <a:endParaRPr/>
          </a:p>
        </p:txBody>
      </p:sp>
      <p:sp>
        <p:nvSpPr>
          <p:cNvPr id="875" name="Google Shape;875;p109"/>
          <p:cNvSpPr txBox="1"/>
          <p:nvPr/>
        </p:nvSpPr>
        <p:spPr>
          <a:xfrm>
            <a:off x="69275" y="-6920"/>
            <a:ext cx="6290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FFFFFF"/>
                </a:solidFill>
                <a:latin typeface="Calibri"/>
                <a:ea typeface="Calibri"/>
                <a:cs typeface="Calibri"/>
                <a:sym typeface="Calibri"/>
              </a:rPr>
              <a:t>Section 9 - Geometries</a:t>
            </a:r>
            <a:endParaRPr b="1" sz="1500">
              <a:solidFill>
                <a:srgbClr val="FFFFFF"/>
              </a:solidFill>
              <a:latin typeface="Calibri"/>
              <a:ea typeface="Calibri"/>
              <a:cs typeface="Calibri"/>
              <a:sym typeface="Calibri"/>
            </a:endParaRPr>
          </a:p>
        </p:txBody>
      </p:sp>
      <p:sp>
        <p:nvSpPr>
          <p:cNvPr id="876" name="Google Shape;876;p109"/>
          <p:cNvSpPr txBox="1"/>
          <p:nvPr/>
        </p:nvSpPr>
        <p:spPr>
          <a:xfrm>
            <a:off x="416700" y="1157700"/>
            <a:ext cx="8120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FF"/>
                </a:solidFill>
                <a:latin typeface="Consolas"/>
                <a:ea typeface="Consolas"/>
                <a:cs typeface="Consolas"/>
                <a:sym typeface="Consolas"/>
              </a:rPr>
              <a:t>SELECT </a:t>
            </a:r>
            <a:r>
              <a:rPr b="1" lang="en" sz="2500">
                <a:solidFill>
                  <a:srgbClr val="006E1D"/>
                </a:solidFill>
                <a:latin typeface="Consolas"/>
                <a:ea typeface="Consolas"/>
                <a:cs typeface="Consolas"/>
                <a:sym typeface="Consolas"/>
              </a:rPr>
              <a:t>ST_AsEWKT(</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  </a:t>
            </a:r>
            <a:r>
              <a:rPr b="1" lang="en" sz="2500">
                <a:solidFill>
                  <a:srgbClr val="B45F06"/>
                </a:solidFill>
                <a:latin typeface="Consolas"/>
                <a:ea typeface="Consolas"/>
                <a:cs typeface="Consolas"/>
                <a:sym typeface="Consolas"/>
              </a:rPr>
              <a:t>'SRID=4326;POINT(1 1)'</a:t>
            </a:r>
            <a:r>
              <a:rPr b="1" lang="en" sz="2500">
                <a:solidFill>
                  <a:srgbClr val="006E1D"/>
                </a:solidFill>
                <a:latin typeface="Consolas"/>
                <a:ea typeface="Consolas"/>
                <a:cs typeface="Consolas"/>
                <a:sym typeface="Consolas"/>
              </a:rPr>
              <a:t>::geometry</a:t>
            </a:r>
            <a:endParaRPr b="1" sz="2500">
              <a:solidFill>
                <a:srgbClr val="006E1D"/>
              </a:solidFill>
              <a:latin typeface="Consolas"/>
              <a:ea typeface="Consolas"/>
              <a:cs typeface="Consolas"/>
              <a:sym typeface="Consolas"/>
            </a:endParaRPr>
          </a:p>
          <a:p>
            <a:pPr indent="0" lvl="0" marL="0" rtl="0" algn="l">
              <a:spcBef>
                <a:spcPts val="0"/>
              </a:spcBef>
              <a:spcAft>
                <a:spcPts val="0"/>
              </a:spcAft>
              <a:buNone/>
            </a:pPr>
            <a:r>
              <a:rPr b="1" lang="en" sz="2500">
                <a:solidFill>
                  <a:srgbClr val="006E1D"/>
                </a:solidFill>
                <a:latin typeface="Consolas"/>
                <a:ea typeface="Consolas"/>
                <a:cs typeface="Consolas"/>
                <a:sym typeface="Consolas"/>
              </a:rPr>
              <a:t>)</a:t>
            </a:r>
            <a:r>
              <a:rPr b="1" lang="en" sz="2500">
                <a:latin typeface="Consolas"/>
                <a:ea typeface="Consolas"/>
                <a:cs typeface="Consolas"/>
                <a:sym typeface="Consolas"/>
              </a:rPr>
              <a:t>;</a:t>
            </a:r>
            <a:endParaRPr b="1" sz="2500">
              <a:latin typeface="Consolas"/>
              <a:ea typeface="Consolas"/>
              <a:cs typeface="Consolas"/>
              <a:sym typeface="Consolas"/>
            </a:endParaRPr>
          </a:p>
          <a:p>
            <a:pPr indent="0" lvl="0" marL="0" rtl="0" algn="l">
              <a:spcBef>
                <a:spcPts val="0"/>
              </a:spcBef>
              <a:spcAft>
                <a:spcPts val="0"/>
              </a:spcAft>
              <a:buNone/>
            </a:pPr>
            <a:br>
              <a:rPr b="1" lang="en" sz="2500">
                <a:latin typeface="Consolas"/>
                <a:ea typeface="Consolas"/>
                <a:cs typeface="Consolas"/>
                <a:sym typeface="Consolas"/>
              </a:rPr>
            </a:br>
            <a:br>
              <a:rPr b="1" lang="en" sz="2500">
                <a:latin typeface="Consolas"/>
                <a:ea typeface="Consolas"/>
                <a:cs typeface="Consolas"/>
                <a:sym typeface="Consolas"/>
              </a:rPr>
            </a:br>
            <a:br>
              <a:rPr b="1" lang="en" sz="2500">
                <a:latin typeface="Consolas"/>
                <a:ea typeface="Consolas"/>
                <a:cs typeface="Consolas"/>
                <a:sym typeface="Consolas"/>
              </a:rPr>
            </a:br>
            <a:endParaRPr b="1" sz="2500">
              <a:latin typeface="Consolas"/>
              <a:ea typeface="Consolas"/>
              <a:cs typeface="Consolas"/>
              <a:sym typeface="Consolas"/>
            </a:endParaRPr>
          </a:p>
          <a:p>
            <a:pPr indent="0" lvl="0" marL="0" rtl="0" algn="l">
              <a:spcBef>
                <a:spcPts val="0"/>
              </a:spcBef>
              <a:spcAft>
                <a:spcPts val="0"/>
              </a:spcAft>
              <a:buNone/>
            </a:pPr>
            <a:r>
              <a:rPr b="1" lang="en" sz="2500">
                <a:latin typeface="Consolas"/>
                <a:ea typeface="Consolas"/>
                <a:cs typeface="Consolas"/>
                <a:sym typeface="Consolas"/>
              </a:rPr>
              <a:t>SRID=4326;POINT(1 1)</a:t>
            </a:r>
            <a:endParaRPr b="1" sz="2500">
              <a:solidFill>
                <a:srgbClr val="0000FF"/>
              </a:solidFill>
              <a:latin typeface="Consolas"/>
              <a:ea typeface="Consolas"/>
              <a:cs typeface="Consolas"/>
              <a:sym typeface="Consolas"/>
            </a:endParaRPr>
          </a:p>
        </p:txBody>
      </p:sp>
      <p:cxnSp>
        <p:nvCxnSpPr>
          <p:cNvPr id="877" name="Google Shape;877;p109"/>
          <p:cNvCxnSpPr/>
          <p:nvPr/>
        </p:nvCxnSpPr>
        <p:spPr>
          <a:xfrm>
            <a:off x="416700" y="3753875"/>
            <a:ext cx="81207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stGIS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